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82" r:id="rId3"/>
    <p:sldId id="279" r:id="rId4"/>
    <p:sldId id="278" r:id="rId5"/>
    <p:sldId id="256" r:id="rId6"/>
    <p:sldId id="296" r:id="rId7"/>
    <p:sldId id="294" r:id="rId8"/>
    <p:sldId id="295" r:id="rId9"/>
    <p:sldId id="297" r:id="rId10"/>
    <p:sldId id="298" r:id="rId11"/>
    <p:sldId id="283" r:id="rId12"/>
    <p:sldId id="284" r:id="rId13"/>
    <p:sldId id="285" r:id="rId14"/>
    <p:sldId id="286" r:id="rId15"/>
    <p:sldId id="287" r:id="rId16"/>
    <p:sldId id="288" r:id="rId17"/>
    <p:sldId id="293" r:id="rId18"/>
    <p:sldId id="299" r:id="rId19"/>
    <p:sldId id="302" r:id="rId20"/>
    <p:sldId id="303" r:id="rId21"/>
    <p:sldId id="300" r:id="rId22"/>
    <p:sldId id="305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84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2171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21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Straight Line Graphs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21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Equation, linear,</a:t>
            </a:r>
            <a:r>
              <a:rPr lang="en-GB" sz="1600" baseline="0" dirty="0" smtClean="0">
                <a:latin typeface="Comic Sans MS" pitchFamily="66" charset="0"/>
              </a:rPr>
              <a:t> gradient, y-intercept, positive, negative, parallel, perpendicular, axes, graph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calculate</a:t>
            </a:r>
            <a:r>
              <a:rPr lang="en-GB" sz="1400" baseline="0" dirty="0" smtClean="0">
                <a:latin typeface="Comic Sans MS" pitchFamily="66" charset="0"/>
              </a:rPr>
              <a:t> the equation of a line.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use parallel</a:t>
            </a:r>
            <a:r>
              <a:rPr lang="en-GB" sz="1400" baseline="0" dirty="0" smtClean="0">
                <a:latin typeface="Comic Sans MS" pitchFamily="66" charset="0"/>
              </a:rPr>
              <a:t> and perpendicular gradients.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solve problems involving parallel and perpendicular equations of graphs.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Straight Line Graphs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6811" y="1268760"/>
            <a:ext cx="6511187" cy="95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Starter</a:t>
            </a:r>
            <a:endParaRPr lang="en-GB" sz="1793" b="1" u="sng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Rearrange the following equations to make y the subject.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49544" y="2602211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anose="030F0702030302020204" pitchFamily="66" charset="0"/>
              </a:rPr>
              <a:t>2y = 8x + </a:t>
            </a:r>
            <a:r>
              <a:rPr lang="en-GB" sz="1793" dirty="0" smtClean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1793" dirty="0" smtClean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r>
              <a:rPr lang="en-GB" sz="1793" dirty="0">
                <a:latin typeface="Comic Sans MS" panose="030F0702030302020204" pitchFamily="66" charset="0"/>
              </a:rPr>
              <a:t>y + 6x = 11</a:t>
            </a: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1151" y="2602211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anose="030F0702030302020204" pitchFamily="66" charset="0"/>
              </a:rPr>
              <a:t>4y = x + </a:t>
            </a:r>
            <a:r>
              <a:rPr lang="en-GB" sz="1793" dirty="0" smtClean="0">
                <a:latin typeface="Comic Sans MS" panose="030F0702030302020204" pitchFamily="66" charset="0"/>
              </a:rPr>
              <a:t>3</a:t>
            </a:r>
          </a:p>
          <a:p>
            <a:pPr algn="ctr"/>
            <a:endParaRPr lang="en-GB" sz="1793" dirty="0" smtClean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r>
              <a:rPr lang="en-GB" sz="1793" dirty="0">
                <a:latin typeface="Comic Sans MS" panose="030F0702030302020204" pitchFamily="66" charset="0"/>
              </a:rPr>
              <a:t>y + 4x + 6 = 0</a:t>
            </a: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602211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anose="030F0702030302020204" pitchFamily="66" charset="0"/>
              </a:rPr>
              <a:t>2y + 8 = </a:t>
            </a:r>
            <a:r>
              <a:rPr lang="en-GB" sz="1793" dirty="0" smtClean="0">
                <a:latin typeface="Comic Sans MS" panose="030F0702030302020204" pitchFamily="66" charset="0"/>
              </a:rPr>
              <a:t>3x</a:t>
            </a:r>
          </a:p>
          <a:p>
            <a:pPr algn="ctr"/>
            <a:endParaRPr lang="en-GB" sz="1793" dirty="0" smtClean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r>
              <a:rPr lang="en-GB" sz="1793" dirty="0">
                <a:latin typeface="Comic Sans MS" panose="030F0702030302020204" pitchFamily="66" charset="0"/>
              </a:rPr>
              <a:t>x + 3y = 7</a:t>
            </a: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  <a:p>
            <a:pPr algn="ctr"/>
            <a:endParaRPr lang="en-GB" sz="1793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9544" y="2924944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= 2x + </a:t>
            </a:r>
            <a:r>
              <a:rPr lang="en-GB" sz="1793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	  </a:t>
            </a:r>
            <a:r>
              <a:rPr lang="en-GB" sz="1793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y = -6x + 11</a:t>
            </a: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5164" y="2924944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= ¼x + ¾ </a:t>
            </a: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y = -4x - 6</a:t>
            </a: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2924944"/>
            <a:ext cx="2097766" cy="229960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GB" sz="1793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x – 4</a:t>
            </a:r>
          </a:p>
          <a:p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</a:t>
            </a:r>
            <a:r>
              <a:rPr lang="en-GB" sz="1793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  <a:p>
            <a:endParaRPr lang="en-GB" sz="1793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y = -</a:t>
            </a:r>
            <a:r>
              <a:rPr lang="en-GB" sz="1793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x + </a:t>
            </a:r>
            <a:r>
              <a:rPr lang="en-GB" sz="1793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GB" sz="1793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793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    3     3</a:t>
            </a:r>
          </a:p>
        </p:txBody>
      </p:sp>
    </p:spTree>
    <p:extLst>
      <p:ext uri="{BB962C8B-B14F-4D97-AF65-F5344CB8AC3E}">
        <p14:creationId xmlns:p14="http://schemas.microsoft.com/office/powerpoint/2010/main" val="19275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267744" y="1707756"/>
            <a:ext cx="6553578" cy="2851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Sketch the following graphs on the same set of axes.</a:t>
            </a:r>
          </a:p>
          <a:p>
            <a:r>
              <a:rPr lang="en-GB" sz="1793" dirty="0">
                <a:latin typeface="Comic Sans MS" pitchFamily="66" charset="0"/>
              </a:rPr>
              <a:t>1)	y = -2x + 4</a:t>
            </a:r>
          </a:p>
          <a:p>
            <a:r>
              <a:rPr lang="en-GB" sz="1793" dirty="0">
                <a:latin typeface="Comic Sans MS" pitchFamily="66" charset="0"/>
              </a:rPr>
              <a:t>2)	y = ½x + 1 </a:t>
            </a:r>
          </a:p>
          <a:p>
            <a:r>
              <a:rPr lang="en-GB" sz="1793" dirty="0">
                <a:latin typeface="Comic Sans MS" pitchFamily="66" charset="0"/>
              </a:rPr>
              <a:t>3)	y = -2x – 3</a:t>
            </a:r>
          </a:p>
          <a:p>
            <a:r>
              <a:rPr lang="en-GB" sz="1793" dirty="0">
                <a:latin typeface="Comic Sans MS" pitchFamily="66" charset="0"/>
              </a:rPr>
              <a:t>4)	y = 3x + 1</a:t>
            </a:r>
          </a:p>
          <a:p>
            <a:endParaRPr lang="en-GB" sz="1793" dirty="0">
              <a:latin typeface="Comic Sans MS" pitchFamily="66" charset="0"/>
            </a:endParaRPr>
          </a:p>
          <a:p>
            <a:r>
              <a:rPr lang="en-GB" sz="1793" dirty="0">
                <a:latin typeface="Comic Sans MS" pitchFamily="66" charset="0"/>
              </a:rPr>
              <a:t>What do you notice?</a:t>
            </a:r>
          </a:p>
          <a:p>
            <a:endParaRPr lang="en-GB" sz="1793" dirty="0">
              <a:latin typeface="Comic Sans MS" pitchFamily="66" charset="0"/>
            </a:endParaRPr>
          </a:p>
          <a:p>
            <a:r>
              <a:rPr lang="en-GB" sz="1793" dirty="0">
                <a:latin typeface="Comic Sans MS" pitchFamily="66" charset="0"/>
              </a:rPr>
              <a:t>Use the keywords to describe relationships between the graphs.</a:t>
            </a:r>
          </a:p>
        </p:txBody>
      </p:sp>
    </p:spTree>
    <p:extLst>
      <p:ext uri="{BB962C8B-B14F-4D97-AF65-F5344CB8AC3E}">
        <p14:creationId xmlns:p14="http://schemas.microsoft.com/office/powerpoint/2010/main" val="8476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5486411" y="4322259"/>
            <a:ext cx="155042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y = -2x + 4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0511" y="2967991"/>
            <a:ext cx="15087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00B0F0"/>
                </a:solidFill>
                <a:latin typeface="Comic Sans MS" pitchFamily="66" charset="0"/>
              </a:rPr>
              <a:t>y = ½x + 1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259078" y="2623134"/>
            <a:ext cx="151035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92D050"/>
                </a:solidFill>
                <a:latin typeface="Comic Sans MS" pitchFamily="66" charset="0"/>
              </a:rPr>
              <a:t>y = -2x –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60988" y="1922911"/>
            <a:ext cx="140936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7030A0"/>
                </a:solidFill>
                <a:latin typeface="Comic Sans MS" pitchFamily="66" charset="0"/>
              </a:rPr>
              <a:t>y = 3x + 1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98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5486411" y="4322259"/>
            <a:ext cx="155042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y = -2x + 4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0511" y="2967991"/>
            <a:ext cx="15087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00B0F0"/>
                </a:solidFill>
                <a:latin typeface="Comic Sans MS" pitchFamily="66" charset="0"/>
              </a:rPr>
              <a:t>y = ½x + 1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259078" y="2623134"/>
            <a:ext cx="151035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92D050"/>
                </a:solidFill>
                <a:latin typeface="Comic Sans MS" pitchFamily="66" charset="0"/>
              </a:rPr>
              <a:t>y = -2x –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60988" y="1922911"/>
            <a:ext cx="140936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7030A0"/>
                </a:solidFill>
                <a:latin typeface="Comic Sans MS" pitchFamily="66" charset="0"/>
              </a:rPr>
              <a:t>y = 3x + 1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743178" y="2619364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970511" y="4290593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963239" y="4397200"/>
            <a:ext cx="2702924" cy="48410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963240" y="4128256"/>
            <a:ext cx="3027627" cy="10550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15101" y="4128255"/>
            <a:ext cx="1667455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89" b="1" dirty="0">
                <a:latin typeface="Comic Sans MS" panose="030F0702030302020204" pitchFamily="66" charset="0"/>
              </a:rPr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120072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5486411" y="4322259"/>
            <a:ext cx="155042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y = -2x + 4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0511" y="2967991"/>
            <a:ext cx="15087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00B0F0"/>
                </a:solidFill>
                <a:latin typeface="Comic Sans MS" pitchFamily="66" charset="0"/>
              </a:rPr>
              <a:t>y = ½x + 1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259078" y="2623134"/>
            <a:ext cx="151035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92D050"/>
                </a:solidFill>
                <a:latin typeface="Comic Sans MS" pitchFamily="66" charset="0"/>
              </a:rPr>
              <a:t>y = -2x – 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60988" y="1922911"/>
            <a:ext cx="140936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7030A0"/>
                </a:solidFill>
                <a:latin typeface="Comic Sans MS" pitchFamily="66" charset="0"/>
              </a:rPr>
              <a:t>y = 3x + 1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2743178" y="2619364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30840" y="2952158"/>
            <a:ext cx="376522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V="1">
            <a:off x="2097711" y="4128255"/>
            <a:ext cx="1129567" cy="429164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963239" y="3140419"/>
            <a:ext cx="1855716" cy="141700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68889" y="4557419"/>
            <a:ext cx="2474289" cy="506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89" b="1" dirty="0">
                <a:latin typeface="Comic Sans MS" panose="030F0702030302020204" pitchFamily="66" charset="0"/>
              </a:rPr>
              <a:t>Perpendicular</a:t>
            </a:r>
          </a:p>
        </p:txBody>
      </p:sp>
    </p:spTree>
    <p:extLst>
      <p:ext uri="{BB962C8B-B14F-4D97-AF65-F5344CB8AC3E}">
        <p14:creationId xmlns:p14="http://schemas.microsoft.com/office/powerpoint/2010/main" val="181938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811" y="1651657"/>
            <a:ext cx="4034166" cy="40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141689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5486411" y="4322259"/>
            <a:ext cx="1550424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FF0000"/>
                </a:solidFill>
                <a:latin typeface="Comic Sans MS" pitchFamily="66" charset="0"/>
              </a:rPr>
              <a:t>y = -2x + 4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0511" y="2967991"/>
            <a:ext cx="150874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00B0F0"/>
                </a:solidFill>
                <a:latin typeface="Comic Sans MS" pitchFamily="66" charset="0"/>
              </a:rPr>
              <a:t>y = ½x + 1 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496223" y="1922911"/>
            <a:ext cx="1698356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259078" y="2623134"/>
            <a:ext cx="151035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92D050"/>
                </a:solidFill>
                <a:latin typeface="Comic Sans MS" pitchFamily="66" charset="0"/>
              </a:rPr>
              <a:t>y = -2x – 3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2796967" y="2623136"/>
            <a:ext cx="3603855" cy="1774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>
          <a:xfrm>
            <a:off x="5160988" y="1922911"/>
            <a:ext cx="140936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b="1" dirty="0">
                <a:solidFill>
                  <a:srgbClr val="7030A0"/>
                </a:solidFill>
                <a:latin typeface="Comic Sans MS" pitchFamily="66" charset="0"/>
              </a:rPr>
              <a:t>y = 3x + 1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3926534" y="1922912"/>
            <a:ext cx="1183355" cy="368658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6831134" y="2936326"/>
            <a:ext cx="530010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47254" y="1891246"/>
            <a:ext cx="488106" cy="376522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238164" y="4235260"/>
            <a:ext cx="1707797" cy="102256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30256" y="3233440"/>
            <a:ext cx="2474289" cy="919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89" b="1" dirty="0">
                <a:latin typeface="Comic Sans MS" panose="030F0702030302020204" pitchFamily="66" charset="0"/>
              </a:rPr>
              <a:t>Same </a:t>
            </a:r>
          </a:p>
          <a:p>
            <a:pPr algn="ctr"/>
            <a:r>
              <a:rPr lang="en-GB" sz="2689" b="1" dirty="0">
                <a:latin typeface="Comic Sans MS" panose="030F0702030302020204" pitchFamily="66" charset="0"/>
              </a:rPr>
              <a:t>y-intercept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796967" y="4020678"/>
            <a:ext cx="617949" cy="5442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372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1760" y="1628800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Comic Sans MS" pitchFamily="66" charset="0"/>
              </a:rPr>
              <a:t>Parallel </a:t>
            </a:r>
            <a:r>
              <a:rPr lang="en-GB" sz="2400" dirty="0">
                <a:latin typeface="Comic Sans MS" pitchFamily="66" charset="0"/>
              </a:rPr>
              <a:t>graphs have the </a:t>
            </a:r>
            <a:r>
              <a:rPr lang="en-GB" sz="2400" u="sng" dirty="0">
                <a:latin typeface="Comic Sans MS" pitchFamily="66" charset="0"/>
              </a:rPr>
              <a:t>same gradient.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 gradients of </a:t>
            </a:r>
            <a:r>
              <a:rPr lang="en-GB" sz="2400" b="1" dirty="0">
                <a:latin typeface="Comic Sans MS" pitchFamily="66" charset="0"/>
              </a:rPr>
              <a:t>perpendicular </a:t>
            </a:r>
            <a:r>
              <a:rPr lang="en-GB" sz="2400" dirty="0">
                <a:latin typeface="Comic Sans MS" pitchFamily="66" charset="0"/>
              </a:rPr>
              <a:t>graphs are </a:t>
            </a:r>
            <a:r>
              <a:rPr lang="en-GB" sz="2400" u="sng" dirty="0">
                <a:latin typeface="Comic Sans MS" pitchFamily="66" charset="0"/>
              </a:rPr>
              <a:t>negative reciprocals</a:t>
            </a:r>
            <a:r>
              <a:rPr lang="en-GB" sz="2400" dirty="0">
                <a:latin typeface="Comic Sans MS" pitchFamily="66" charset="0"/>
              </a:rPr>
              <a:t> of each other (their product is -1). </a:t>
            </a:r>
          </a:p>
        </p:txBody>
      </p:sp>
    </p:spTree>
    <p:extLst>
      <p:ext uri="{BB962C8B-B14F-4D97-AF65-F5344CB8AC3E}">
        <p14:creationId xmlns:p14="http://schemas.microsoft.com/office/powerpoint/2010/main" val="95972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1124744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Complete the activity in your groups. Put a pair of linear equations in each box of the table.</a:t>
            </a:r>
          </a:p>
          <a:p>
            <a:pPr algn="ctr"/>
            <a:endParaRPr lang="en-GB" sz="2400" u="sng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Make sure you </a:t>
            </a:r>
            <a:r>
              <a:rPr lang="en-GB" sz="2400" b="1" dirty="0">
                <a:latin typeface="Comic Sans MS" pitchFamily="66" charset="0"/>
              </a:rPr>
              <a:t>JUSTIFY</a:t>
            </a:r>
            <a:r>
              <a:rPr lang="en-GB" sz="2400" dirty="0">
                <a:latin typeface="Comic Sans MS" pitchFamily="66" charset="0"/>
              </a:rPr>
              <a:t> each answer so you whole team understands.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latin typeface="Comic Sans MS" pitchFamily="66" charset="0"/>
              </a:rPr>
              <a:t>Make sure you </a:t>
            </a:r>
            <a:r>
              <a:rPr lang="en-GB" sz="2400" b="1" dirty="0">
                <a:latin typeface="Comic Sans MS" pitchFamily="66" charset="0"/>
              </a:rPr>
              <a:t>SHOW YOUR WORKING </a:t>
            </a:r>
            <a:r>
              <a:rPr lang="en-GB" sz="2400" dirty="0">
                <a:latin typeface="Comic Sans MS" pitchFamily="66" charset="0"/>
              </a:rPr>
              <a:t>for every pair of lines.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b="1" dirty="0">
                <a:latin typeface="Comic Sans MS" pitchFamily="66" charset="0"/>
              </a:rPr>
              <a:t>Create your own rule </a:t>
            </a:r>
            <a:r>
              <a:rPr lang="en-GB" sz="2400" dirty="0">
                <a:latin typeface="Comic Sans MS" pitchFamily="66" charset="0"/>
              </a:rPr>
              <a:t>connecting the pair of lines left over</a:t>
            </a:r>
            <a:r>
              <a:rPr lang="en-GB" sz="2400" dirty="0" smtClean="0">
                <a:latin typeface="Comic Sans MS" pitchFamily="66" charset="0"/>
              </a:rPr>
              <a:t>.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latin typeface="Comic Sans MS" pitchFamily="66" charset="0"/>
              </a:rPr>
              <a:t>Answers</a:t>
            </a:r>
            <a:endParaRPr lang="en-GB" sz="2400" b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1847"/>
              </p:ext>
            </p:extLst>
          </p:nvPr>
        </p:nvGraphicFramePr>
        <p:xfrm>
          <a:off x="467544" y="2060848"/>
          <a:ext cx="8208912" cy="386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633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Parallel 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2y = 8x + 3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4x + 4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Perpendicular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+ 4x + 6 = 0</a:t>
                      </a: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4y = x + 3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17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 y-intercept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2y + 8 = 3x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6x - 4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Same x-intercept</a:t>
                      </a:r>
                    </a:p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-½x + 2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3y = 2x - 8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33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Intersects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at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(1, 5)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 = 8x – 3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+ 6x = 11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?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 + 3y = 7</a:t>
                      </a:r>
                    </a:p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2y + x =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221966"/>
            <a:ext cx="6625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Find the equation of the line which is parallel to 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y = 2x + 4 </a:t>
            </a:r>
            <a:r>
              <a:rPr lang="en-GB" sz="2000" dirty="0">
                <a:latin typeface="Comic Sans MS" panose="030F0702030302020204" pitchFamily="66" charset="0"/>
              </a:rPr>
              <a:t>and passes through the point </a:t>
            </a:r>
            <a:r>
              <a:rPr lang="en-GB" sz="2000" b="1" dirty="0">
                <a:latin typeface="Comic Sans MS" panose="030F0702030302020204" pitchFamily="66" charset="0"/>
              </a:rPr>
              <a:t>(7, 3).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6372200" y="1929852"/>
            <a:ext cx="3528392" cy="1152128"/>
          </a:xfrm>
          <a:prstGeom prst="cloudCallout">
            <a:avLst>
              <a:gd name="adj1" fmla="val -70730"/>
              <a:gd name="adj2" fmla="val -417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Parallel graphs have the same gradient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2120526"/>
            <a:ext cx="2114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 – y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 = m(x – 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78290" y="2711310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 – 3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2(x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7)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9792" y="3302094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2x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7208" y="1203909"/>
            <a:ext cx="6697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Find the equation of the line which is perpendicular to 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y = -4x + 1 </a:t>
            </a:r>
            <a:r>
              <a:rPr lang="en-GB" sz="2000" dirty="0">
                <a:latin typeface="Comic Sans MS" panose="030F0702030302020204" pitchFamily="66" charset="0"/>
              </a:rPr>
              <a:t>and passes through the point </a:t>
            </a:r>
            <a:r>
              <a:rPr lang="en-GB" sz="2000" b="1" dirty="0">
                <a:latin typeface="Comic Sans MS" panose="030F0702030302020204" pitchFamily="66" charset="0"/>
              </a:rPr>
              <a:t>(2, 3).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5940152" y="1929852"/>
            <a:ext cx="3960440" cy="1283124"/>
          </a:xfrm>
          <a:prstGeom prst="cloudCallout">
            <a:avLst>
              <a:gd name="adj1" fmla="val -70730"/>
              <a:gd name="adj2" fmla="val -4174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Gradients of perpendicular graphs have a product of -1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95736" y="2120526"/>
            <a:ext cx="2957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Gradient = -1 ÷ -4 = </a:t>
            </a:r>
            <a:r>
              <a:rPr lang="en-GB" sz="2000" baseline="30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/</a:t>
            </a:r>
            <a:r>
              <a:rPr lang="en-GB" sz="2000" baseline="-25000" dirty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5736" y="2729367"/>
            <a:ext cx="2114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 – y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 = m(x – 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73481" y="3332715"/>
            <a:ext cx="2156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 – 3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(x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2)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66653" y="3936063"/>
            <a:ext cx="1710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x +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</a:t>
            </a:r>
            <a:endParaRPr lang="en-GB" sz="2000" baseline="-2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735210" y="1785391"/>
            <a:ext cx="388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GB" sz="1800" dirty="0" smtClean="0">
                <a:latin typeface="Comic Sans MS" pitchFamily="66" charset="0"/>
              </a:rPr>
              <a:t>The equation of a straight line is usually written in one of 2 forms. One you will have seen before;</a:t>
            </a:r>
          </a:p>
          <a:p>
            <a:pPr marL="0" indent="0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dirty="0" smtClean="0">
                <a:latin typeface="Comic Sans MS" pitchFamily="66" charset="0"/>
              </a:rPr>
              <a:t>Where m is the gradient and c is the y-intercept.</a:t>
            </a:r>
          </a:p>
          <a:p>
            <a:pPr marL="0" indent="0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dirty="0" smtClean="0">
                <a:latin typeface="Comic Sans MS" pitchFamily="66" charset="0"/>
              </a:rPr>
              <a:t>Or, the general form:</a:t>
            </a:r>
          </a:p>
          <a:p>
            <a:pPr marL="0" indent="0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sz="1800" dirty="0" smtClean="0">
                <a:latin typeface="Comic Sans MS" pitchFamily="66" charset="0"/>
              </a:rPr>
              <a:t>Where a, b and c are integers.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6453808" y="2337048"/>
            <a:ext cx="0" cy="3048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929808" y="3861048"/>
            <a:ext cx="3124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301408" y="2032248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y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054008" y="3708648"/>
            <a:ext cx="304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x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5006008" y="2413248"/>
            <a:ext cx="281940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844208" y="2946648"/>
            <a:ext cx="533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853608" y="2641848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y-intercept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063408" y="325144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758608" y="3251448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7596808" y="2641848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520608" y="2718048"/>
            <a:ext cx="1066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gradient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7392" y="2784076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y = mx + c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92" y="472675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Comic Sans MS" panose="030F0702030302020204" pitchFamily="66" charset="0"/>
              </a:rPr>
              <a:t>ax</a:t>
            </a:r>
            <a:r>
              <a:rPr lang="en-GB" sz="2400" dirty="0" smtClean="0">
                <a:latin typeface="Comic Sans MS" panose="030F0702030302020204" pitchFamily="66" charset="0"/>
              </a:rPr>
              <a:t> + by + c = 0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2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1a)	Perpendicular	b)	Parallel		c)	Neither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d)	Parallel		e)	Neither	f)	Perpendicular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78867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.	y = -</a:t>
            </a:r>
            <a:r>
              <a:rPr lang="en-GB" sz="2000" baseline="30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/</a:t>
            </a:r>
            <a:r>
              <a:rPr lang="en-GB" sz="2000" baseline="-25000" dirty="0">
                <a:latin typeface="Comic Sans MS" panose="030F0702030302020204" pitchFamily="66" charset="0"/>
              </a:rPr>
              <a:t>6</a:t>
            </a:r>
            <a:r>
              <a:rPr lang="en-GB" sz="2000" dirty="0">
                <a:latin typeface="Comic Sans MS" panose="030F0702030302020204" pitchFamily="66" charset="0"/>
              </a:rPr>
              <a:t>x + 1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3.	y 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8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x – 8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4.	y = 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x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5.	3x + 2y – 5 = 0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6.	3 x 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= -1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5012" y="2811125"/>
            <a:ext cx="42874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7.	m(AB</a:t>
            </a:r>
            <a:r>
              <a:rPr lang="en-GB" sz="2000" dirty="0">
                <a:latin typeface="Comic Sans MS" panose="030F0702030302020204" pitchFamily="66" charset="0"/>
              </a:rPr>
              <a:t>) and m(CD) = 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	m(BC) and m(AD) = 2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 </a:t>
            </a:r>
            <a:r>
              <a:rPr lang="en-GB" sz="2000" dirty="0" smtClean="0">
                <a:latin typeface="Comic Sans MS" panose="030F0702030302020204" pitchFamily="66" charset="0"/>
              </a:rPr>
              <a:t>x 2 = -1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Opposite sides are parallel 	and adjacent sides are 	perpendicular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8.	</a:t>
            </a:r>
            <a:r>
              <a:rPr lang="en-GB" sz="2000" smtClean="0">
                <a:latin typeface="Comic Sans MS" panose="030F0702030302020204" pitchFamily="66" charset="0"/>
              </a:rPr>
              <a:t>-11x + 5y + 77 = 0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1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051720" y="1196752"/>
            <a:ext cx="6781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/>
              <a:t>Write down the gradient and y-intercept of the following graphs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2102178" y="2176264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178" y="2176264"/>
            <a:ext cx="1384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406978" y="2557264"/>
            <a:ext cx="2286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</a:rPr>
              <a:t>Gradient = -3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</a:rPr>
              <a:t>y-intercept = (0</a:t>
            </a:r>
            <a:r>
              <a:rPr lang="en-GB" sz="1600" dirty="0" smtClean="0">
                <a:solidFill>
                  <a:srgbClr val="FF0000"/>
                </a:solidFill>
              </a:rPr>
              <a:t>, 2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4692978" y="2176264"/>
            <a:ext cx="533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b)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78" y="2176264"/>
            <a:ext cx="1765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78" y="2633464"/>
            <a:ext cx="1360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78" y="3090664"/>
            <a:ext cx="128905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4997778" y="4005064"/>
            <a:ext cx="2667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</a:rPr>
              <a:t>Gradient =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</a:rPr>
              <a:t>y-intercept = (0, </a:t>
            </a:r>
            <a:r>
              <a:rPr lang="en-GB" sz="1600" baseline="30000" dirty="0">
                <a:solidFill>
                  <a:srgbClr val="FF0000"/>
                </a:solidFill>
              </a:rPr>
              <a:t>5</a:t>
            </a:r>
            <a:r>
              <a:rPr lang="en-GB" sz="1600" dirty="0">
                <a:solidFill>
                  <a:srgbClr val="FF0000"/>
                </a:solidFill>
              </a:rPr>
              <a:t>/</a:t>
            </a:r>
            <a:r>
              <a:rPr lang="en-GB" sz="1600" baseline="-25000" dirty="0">
                <a:solidFill>
                  <a:srgbClr val="FF0000"/>
                </a:solidFill>
              </a:rPr>
              <a:t>2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" name="Arc 32"/>
          <p:cNvSpPr>
            <a:spLocks/>
          </p:cNvSpPr>
          <p:nvPr/>
        </p:nvSpPr>
        <p:spPr bwMode="auto">
          <a:xfrm>
            <a:off x="7055178" y="2328664"/>
            <a:ext cx="304800" cy="5334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6585551 h 43200"/>
              <a:gd name="T4" fmla="*/ 73080 w 21980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2" name="Arc 33"/>
          <p:cNvSpPr>
            <a:spLocks/>
          </p:cNvSpPr>
          <p:nvPr/>
        </p:nvSpPr>
        <p:spPr bwMode="auto">
          <a:xfrm>
            <a:off x="7055178" y="2862064"/>
            <a:ext cx="304800" cy="685800"/>
          </a:xfrm>
          <a:custGeom>
            <a:avLst/>
            <a:gdLst>
              <a:gd name="T0" fmla="*/ 73080 w 21980"/>
              <a:gd name="T1" fmla="*/ 0 h 43200"/>
              <a:gd name="T2" fmla="*/ 0 w 21980"/>
              <a:gd name="T3" fmla="*/ 10886313 h 43200"/>
              <a:gd name="T4" fmla="*/ 73080 w 21980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80" h="43200" fill="none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</a:path>
              <a:path w="21980" h="43200" stroke="0" extrusionOk="0">
                <a:moveTo>
                  <a:pt x="379" y="0"/>
                </a:moveTo>
                <a:cubicBezTo>
                  <a:pt x="12309" y="0"/>
                  <a:pt x="21980" y="9670"/>
                  <a:pt x="21980" y="21600"/>
                </a:cubicBezTo>
                <a:cubicBezTo>
                  <a:pt x="21980" y="33529"/>
                  <a:pt x="12309" y="43200"/>
                  <a:pt x="380" y="43200"/>
                </a:cubicBezTo>
                <a:cubicBezTo>
                  <a:pt x="253" y="43200"/>
                  <a:pt x="126" y="43198"/>
                  <a:pt x="0" y="43196"/>
                </a:cubicBezTo>
                <a:lnTo>
                  <a:pt x="380" y="21600"/>
                </a:lnTo>
                <a:lnTo>
                  <a:pt x="379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endParaRPr lang="en-GB"/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7207578" y="2176264"/>
            <a:ext cx="16002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Rearrange to get ‘y’ on one side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7207578" y="3090664"/>
            <a:ext cx="1600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sz="1600">
                <a:solidFill>
                  <a:srgbClr val="FF0000"/>
                </a:solidFill>
              </a:rPr>
              <a:t>Divide by 2</a:t>
            </a:r>
          </a:p>
        </p:txBody>
      </p:sp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Given other information, we can calculate the equation of a line.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Using either: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The gradient and a coordinate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Two coordinates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971600" y="3717032"/>
            <a:ext cx="3528392" cy="2232248"/>
          </a:xfrm>
          <a:prstGeom prst="cloudCallout">
            <a:avLst>
              <a:gd name="adj1" fmla="val -66863"/>
              <a:gd name="adj2" fmla="val 8206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Gradient = </a:t>
            </a:r>
          </a:p>
          <a:p>
            <a:pPr algn="ctr"/>
            <a:r>
              <a:rPr lang="en-GB" sz="24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r>
              <a:rPr lang="en-GB" sz="2400" u="sng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24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– y</a:t>
            </a:r>
            <a:r>
              <a:rPr lang="en-GB" sz="2400" u="sng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r>
              <a:rPr lang="en-GB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r>
              <a:rPr lang="en-GB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923928" y="3717032"/>
            <a:ext cx="4392488" cy="2232248"/>
          </a:xfrm>
          <a:prstGeom prst="cloudCallout">
            <a:avLst>
              <a:gd name="adj1" fmla="val 57091"/>
              <a:gd name="adj2" fmla="val 7839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Equation of line =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 – y</a:t>
            </a:r>
            <a:r>
              <a:rPr lang="en-GB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= m(x </a:t>
            </a: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–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r>
              <a:rPr lang="en-GB" sz="2400" baseline="-25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Find the equation of the graph with a gradient of 2 that passes through the point (2, 5).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5995" y="1988840"/>
            <a:ext cx="2114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– y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 = </a:t>
            </a:r>
            <a:r>
              <a:rPr lang="en-GB" sz="2000" dirty="0" smtClean="0">
                <a:latin typeface="Comic Sans MS" panose="030F0702030302020204" pitchFamily="66" charset="0"/>
              </a:rPr>
              <a:t>m(x </a:t>
            </a:r>
            <a:r>
              <a:rPr lang="en-GB" sz="2000" dirty="0">
                <a:latin typeface="Comic Sans MS" panose="030F0702030302020204" pitchFamily="66" charset="0"/>
              </a:rPr>
              <a:t>– 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8548" y="2545160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5 </a:t>
            </a:r>
            <a:r>
              <a:rPr lang="en-GB" sz="2000" dirty="0">
                <a:latin typeface="Comic Sans MS" panose="030F0702030302020204" pitchFamily="66" charset="0"/>
              </a:rPr>
              <a:t>= 2</a:t>
            </a:r>
            <a:r>
              <a:rPr lang="en-GB" sz="2000" dirty="0" smtClean="0">
                <a:latin typeface="Comic Sans MS" panose="030F0702030302020204" pitchFamily="66" charset="0"/>
              </a:rPr>
              <a:t>(x </a:t>
            </a:r>
            <a:r>
              <a:rPr lang="en-GB" sz="2000" dirty="0">
                <a:latin typeface="Comic Sans MS" panose="030F0702030302020204" pitchFamily="66" charset="0"/>
              </a:rPr>
              <a:t>– 2</a:t>
            </a:r>
            <a:r>
              <a:rPr lang="en-GB" sz="2000" dirty="0" smtClean="0">
                <a:latin typeface="Comic Sans MS" panose="030F0702030302020204" pitchFamily="66" charset="0"/>
              </a:rPr>
              <a:t>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3101480"/>
            <a:ext cx="1770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2x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4 + 5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1848" y="3657800"/>
            <a:ext cx="1303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2x + 1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Find the equation of the graph that passes through the points (5, 7) and (3, -1).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1800" y="2892424"/>
            <a:ext cx="2114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– y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 = </a:t>
            </a:r>
            <a:r>
              <a:rPr lang="en-GB" sz="2000" dirty="0" smtClean="0">
                <a:latin typeface="Comic Sans MS" panose="030F0702030302020204" pitchFamily="66" charset="0"/>
              </a:rPr>
              <a:t>m(x </a:t>
            </a:r>
            <a:r>
              <a:rPr lang="en-GB" sz="2000" dirty="0">
                <a:latin typeface="Comic Sans MS" panose="030F0702030302020204" pitchFamily="66" charset="0"/>
              </a:rPr>
              <a:t>– 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r>
              <a:rPr lang="en-GB" sz="2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4353" y="3448744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7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4(x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5)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7653" y="4005064"/>
            <a:ext cx="1927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4x </a:t>
            </a:r>
            <a:r>
              <a:rPr lang="en-GB" sz="2000" dirty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20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latin typeface="Comic Sans MS" panose="030F0702030302020204" pitchFamily="66" charset="0"/>
              </a:rPr>
              <a:t>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7653" y="4561384"/>
            <a:ext cx="1444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4x - 13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08584"/>
            <a:ext cx="1008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y</a:t>
            </a:r>
            <a:r>
              <a:rPr lang="en-GB" sz="2000" u="sng" baseline="-25000" dirty="0">
                <a:latin typeface="Comic Sans MS" panose="030F0702030302020204" pitchFamily="66" charset="0"/>
              </a:rPr>
              <a:t>2</a:t>
            </a:r>
            <a:r>
              <a:rPr lang="en-GB" sz="2000" u="sng" dirty="0">
                <a:latin typeface="Comic Sans MS" panose="030F0702030302020204" pitchFamily="66" charset="0"/>
              </a:rPr>
              <a:t> – y</a:t>
            </a:r>
            <a:r>
              <a:rPr lang="en-GB" sz="2000" u="sng" baseline="-25000" dirty="0">
                <a:latin typeface="Comic Sans MS" panose="030F0702030302020204" pitchFamily="66" charset="0"/>
              </a:rPr>
              <a:t>1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x</a:t>
            </a:r>
            <a:r>
              <a:rPr lang="en-GB" sz="2000" baseline="-25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– x</a:t>
            </a:r>
            <a:r>
              <a:rPr lang="en-GB" sz="2000" baseline="-25000" dirty="0">
                <a:latin typeface="Comic Sans MS" panose="030F0702030302020204" pitchFamily="66" charset="0"/>
              </a:rPr>
              <a:t>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40" y="2008584"/>
            <a:ext cx="1296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</a:t>
            </a:r>
            <a:r>
              <a:rPr lang="en-GB" sz="2000" u="sng" dirty="0" smtClean="0">
                <a:latin typeface="Comic Sans MS" panose="030F0702030302020204" pitchFamily="66" charset="0"/>
              </a:rPr>
              <a:t>- 1 </a:t>
            </a:r>
            <a:r>
              <a:rPr lang="en-GB" sz="2000" u="sng" dirty="0">
                <a:latin typeface="Comic Sans MS" panose="030F0702030302020204" pitchFamily="66" charset="0"/>
              </a:rPr>
              <a:t>– </a:t>
            </a:r>
            <a:r>
              <a:rPr lang="en-GB" sz="2000" u="sng" dirty="0" smtClean="0">
                <a:latin typeface="Comic Sans MS" panose="030F0702030302020204" pitchFamily="66" charset="0"/>
              </a:rPr>
              <a:t>7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  3 - 5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2008584"/>
            <a:ext cx="1296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</a:t>
            </a:r>
            <a:r>
              <a:rPr lang="en-GB" sz="2000" u="sng" dirty="0" smtClean="0">
                <a:latin typeface="Comic Sans MS" panose="030F0702030302020204" pitchFamily="66" charset="0"/>
              </a:rPr>
              <a:t>- 8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 - 2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3357" y="2008584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4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7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1a) 	m = 3				b)	m = ½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4)				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-2)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c)	m = -1				d)	m = 3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	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4)				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e)	m = 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			f)	m = 4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	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2)				y-</a:t>
            </a:r>
            <a:r>
              <a:rPr lang="en-GB" sz="2000" dirty="0" err="1" smtClean="0">
                <a:latin typeface="Comic Sans MS" panose="030F0702030302020204" pitchFamily="66" charset="0"/>
              </a:rPr>
              <a:t>int</a:t>
            </a:r>
            <a:r>
              <a:rPr lang="en-GB" sz="2000" dirty="0" smtClean="0">
                <a:latin typeface="Comic Sans MS" panose="030F0702030302020204" pitchFamily="66" charset="0"/>
              </a:rPr>
              <a:t> = (0, 2)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2a)	y  = 2x + 1			b)	y = 3x + 7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c)	y = -x – 3			d)	y = -4x – 11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e)	y = ½x + 8			f)	y = </a:t>
            </a:r>
            <a:r>
              <a:rPr lang="en-GB" sz="2000" dirty="0">
                <a:latin typeface="Comic Sans MS" panose="030F0702030302020204" pitchFamily="66" charset="0"/>
              </a:rPr>
              <a:t>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x - 5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3a)	y = 4x – 4			b)	y = x + 2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c)	y = 2x + 4			d)	y = 4x - 23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e)	y = -4x – 9			f)	y 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6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latin typeface="Comic Sans MS" panose="030F0702030302020204" pitchFamily="66" charset="0"/>
              </a:rPr>
              <a:t>x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4.	a = 7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5.	Same gradient (½) and shared point shows straight line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6.	5x + y – 37 = 0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7.	AB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y = x + 2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	BC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y = 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6</a:t>
            </a:r>
            <a:r>
              <a:rPr lang="en-GB" sz="2000" dirty="0" smtClean="0">
                <a:latin typeface="Comic Sans MS" panose="030F0702030302020204" pitchFamily="66" charset="0"/>
              </a:rPr>
              <a:t>x +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3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	AC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y = -6x + 23</a:t>
            </a:r>
          </a:p>
          <a:p>
            <a:endParaRPr lang="en-GB"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8.	a = 3, c = -27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9.	(0, 1)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10.	</a:t>
            </a:r>
            <a:r>
              <a:rPr lang="en-GB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y = </a:t>
            </a:r>
            <a:r>
              <a:rPr lang="en-GB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-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8</a:t>
            </a:r>
            <a:r>
              <a:rPr lang="en-GB" sz="2000" dirty="0" smtClean="0">
                <a:latin typeface="Comic Sans MS" panose="030F0702030302020204" pitchFamily="66" charset="0"/>
              </a:rPr>
              <a:t>x </a:t>
            </a:r>
            <a:r>
              <a:rPr lang="en-GB" sz="2000" dirty="0">
                <a:latin typeface="Comic Sans MS" panose="030F0702030302020204" pitchFamily="66" charset="0"/>
              </a:rPr>
              <a:t>+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759</Words>
  <Application>Microsoft Office PowerPoint</Application>
  <PresentationFormat>On-screen Show (4:3)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Microsoft YaHei</vt:lpstr>
      <vt:lpstr>Arial</vt:lpstr>
      <vt:lpstr>Calibri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51</cp:revision>
  <dcterms:created xsi:type="dcterms:W3CDTF">2015-07-01T12:05:39Z</dcterms:created>
  <dcterms:modified xsi:type="dcterms:W3CDTF">2017-08-21T13:42:29Z</dcterms:modified>
</cp:coreProperties>
</file>