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5"/>
  </p:notesMasterIdLst>
  <p:sldIdLst>
    <p:sldId id="282" r:id="rId3"/>
    <p:sldId id="279" r:id="rId4"/>
    <p:sldId id="278" r:id="rId5"/>
    <p:sldId id="256" r:id="rId6"/>
    <p:sldId id="296" r:id="rId7"/>
    <p:sldId id="294" r:id="rId8"/>
    <p:sldId id="295" r:id="rId9"/>
    <p:sldId id="297" r:id="rId10"/>
    <p:sldId id="298" r:id="rId11"/>
    <p:sldId id="283" r:id="rId12"/>
    <p:sldId id="284" r:id="rId13"/>
    <p:sldId id="285" r:id="rId14"/>
    <p:sldId id="286" r:id="rId15"/>
    <p:sldId id="287" r:id="rId16"/>
    <p:sldId id="288" r:id="rId17"/>
    <p:sldId id="293" r:id="rId18"/>
    <p:sldId id="299" r:id="rId19"/>
    <p:sldId id="302" r:id="rId20"/>
    <p:sldId id="303" r:id="rId21"/>
    <p:sldId id="300" r:id="rId22"/>
    <p:sldId id="305" r:id="rId23"/>
    <p:sldId id="30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21/08/2017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984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Probing questions to check understanding:</a:t>
            </a:r>
          </a:p>
          <a:p>
            <a:endParaRPr lang="en-GB" sz="2000" u="none" dirty="0" smtClean="0">
              <a:latin typeface="Comic Sans MS" pitchFamily="66" charset="0"/>
            </a:endParaRPr>
          </a:p>
          <a:p>
            <a:endParaRPr lang="en-GB" sz="2000" u="none" dirty="0" smtClean="0">
              <a:latin typeface="Comic Sans MS" pitchFamily="66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2171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3 things you knew already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2 things you learnt today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1 question about today’s topic</a:t>
              </a:r>
              <a:endParaRPr lang="en-GB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2 stars (</a:t>
            </a:r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  <a:r>
              <a:rPr lang="en-GB" sz="2400" dirty="0" smtClean="0">
                <a:latin typeface="Comic Sans MS" pitchFamily="66" charset="0"/>
              </a:rPr>
              <a:t> and a wish (</a:t>
            </a:r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 smtClean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796136" y="2420888"/>
            <a:ext cx="3096344" cy="105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92" dirty="0" smtClean="0">
                <a:latin typeface="Comic Sans MS" pitchFamily="66" charset="0"/>
              </a:rPr>
              <a:t>Complete the exit ticket,</a:t>
            </a:r>
            <a:r>
              <a:rPr lang="en-GB" sz="2092" baseline="0" dirty="0" smtClean="0">
                <a:latin typeface="Comic Sans MS" pitchFamily="66" charset="0"/>
              </a:rPr>
              <a:t> making sure you justify each emoji.</a:t>
            </a:r>
            <a:endParaRPr lang="en-GB" sz="2092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5796136" y="1812716"/>
            <a:ext cx="3096344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90" b="1" u="sng" dirty="0">
                <a:latin typeface="Comic Sans MS" pitchFamily="66" charset="0"/>
              </a:rPr>
              <a:t>Plenary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23245" t="21656" r="51851" b="16329"/>
          <a:stretch/>
        </p:blipFill>
        <p:spPr>
          <a:xfrm>
            <a:off x="2395772" y="1170911"/>
            <a:ext cx="324036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8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2123728" y="4293096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What did</a:t>
            </a:r>
            <a:r>
              <a:rPr lang="en-GB" sz="2400" baseline="0" dirty="0" smtClean="0">
                <a:latin typeface="Comic Sans MS" pitchFamily="66" charset="0"/>
              </a:rPr>
              <a:t> you learn today? What did you find tricky? What can we do next time?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2123728" y="1327090"/>
            <a:ext cx="6768752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Comic Sans MS" pitchFamily="66" charset="0"/>
              </a:rPr>
              <a:t>Plenary</a:t>
            </a:r>
          </a:p>
        </p:txBody>
      </p:sp>
      <p:pic>
        <p:nvPicPr>
          <p:cNvPr id="6" name="Picture 5" descr="\\WGA-STH-FS1\STHLeadership$\dmoosajee\My Pictures\twitter plenary.png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950"/>
          <a:stretch/>
        </p:blipFill>
        <p:spPr bwMode="auto">
          <a:xfrm>
            <a:off x="2123729" y="2250392"/>
            <a:ext cx="6768752" cy="15795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2357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Monday, 21 August 2017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Straight Line Graphs</a:t>
            </a:r>
            <a:endParaRPr lang="en-GB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Monday, 21 August 2017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51720" y="5949281"/>
            <a:ext cx="6903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 smtClean="0">
                <a:latin typeface="Comic Sans MS" pitchFamily="66" charset="0"/>
              </a:rPr>
              <a:t>Keywords</a:t>
            </a:r>
          </a:p>
          <a:p>
            <a:r>
              <a:rPr lang="en-GB" sz="1600" dirty="0" smtClean="0">
                <a:latin typeface="Comic Sans MS" pitchFamily="66" charset="0"/>
              </a:rPr>
              <a:t>Equation, linear,</a:t>
            </a:r>
            <a:r>
              <a:rPr lang="en-GB" sz="1600" baseline="0" dirty="0" smtClean="0">
                <a:latin typeface="Comic Sans MS" pitchFamily="66" charset="0"/>
              </a:rPr>
              <a:t> gradient, y-intercept, positive, negative, parallel, perpendicular, axes, graph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latin typeface="Comic Sans MS" pitchFamily="66" charset="0"/>
              </a:rPr>
              <a:t>Lesson Objectives</a:t>
            </a:r>
            <a:r>
              <a:rPr lang="en-GB" sz="1600" dirty="0" smtClean="0">
                <a:latin typeface="Comic Sans MS" pitchFamily="66" charset="0"/>
              </a:rPr>
              <a:t>: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Developing students will be able to calculate</a:t>
            </a:r>
            <a:r>
              <a:rPr lang="en-GB" sz="1400" baseline="0" dirty="0" smtClean="0">
                <a:latin typeface="Comic Sans MS" pitchFamily="66" charset="0"/>
              </a:rPr>
              <a:t> the equation of a line.</a:t>
            </a:r>
            <a:endParaRPr lang="en-GB" sz="1400" dirty="0" smtClean="0">
              <a:latin typeface="Comic Sans MS" pitchFamily="66" charset="0"/>
            </a:endParaRPr>
          </a:p>
          <a:p>
            <a:endParaRPr lang="en-GB" sz="14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Secure students will be able to use parallel</a:t>
            </a:r>
            <a:r>
              <a:rPr lang="en-GB" sz="1400" baseline="0" dirty="0" smtClean="0">
                <a:latin typeface="Comic Sans MS" pitchFamily="66" charset="0"/>
              </a:rPr>
              <a:t> and perpendicular gradients.</a:t>
            </a:r>
            <a:endParaRPr lang="en-GB" sz="1400" dirty="0" smtClean="0">
              <a:latin typeface="Comic Sans MS" pitchFamily="66" charset="0"/>
            </a:endParaRPr>
          </a:p>
          <a:p>
            <a:endParaRPr lang="en-GB" sz="14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Excelling students will be able to</a:t>
            </a:r>
            <a:r>
              <a:rPr lang="en-GB" sz="1400" baseline="0" dirty="0" smtClean="0">
                <a:latin typeface="Comic Sans MS" pitchFamily="66" charset="0"/>
              </a:rPr>
              <a:t> solve problems involving parallel and perpendicular equations of graphs.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latin typeface="Comic Sans MS" pitchFamily="66" charset="0"/>
              </a:rPr>
              <a:t>Straight Line Graphs</a:t>
            </a: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  <p:sldLayoutId id="2147483669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46811" y="1268760"/>
            <a:ext cx="6511187" cy="951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Comic Sans MS" panose="030F0702030302020204" pitchFamily="66" charset="0"/>
              </a:rPr>
              <a:t>Starter</a:t>
            </a:r>
            <a:endParaRPr lang="en-GB" sz="1793" b="1" u="sng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Rearrange the following equations to make y the subject.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49544" y="2602211"/>
            <a:ext cx="2097766" cy="2299604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793" dirty="0">
                <a:latin typeface="Comic Sans MS" panose="030F0702030302020204" pitchFamily="66" charset="0"/>
              </a:rPr>
              <a:t>2y = 8x + </a:t>
            </a:r>
            <a:r>
              <a:rPr lang="en-GB" sz="1793" dirty="0" smtClean="0">
                <a:latin typeface="Comic Sans MS" panose="030F0702030302020204" pitchFamily="66" charset="0"/>
              </a:rPr>
              <a:t>3</a:t>
            </a:r>
          </a:p>
          <a:p>
            <a:pPr algn="ctr"/>
            <a:endParaRPr lang="en-GB" sz="1793" dirty="0" smtClean="0">
              <a:latin typeface="Comic Sans MS" panose="030F0702030302020204" pitchFamily="66" charset="0"/>
            </a:endParaRP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  <a:p>
            <a:pPr algn="ctr"/>
            <a:r>
              <a:rPr lang="en-GB" sz="1793" dirty="0">
                <a:latin typeface="Comic Sans MS" panose="030F0702030302020204" pitchFamily="66" charset="0"/>
              </a:rPr>
              <a:t>y + 6x = 11</a:t>
            </a: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61151" y="2602211"/>
            <a:ext cx="2097766" cy="2299604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793" dirty="0">
                <a:latin typeface="Comic Sans MS" panose="030F0702030302020204" pitchFamily="66" charset="0"/>
              </a:rPr>
              <a:t>4y = x + </a:t>
            </a:r>
            <a:r>
              <a:rPr lang="en-GB" sz="1793" dirty="0" smtClean="0">
                <a:latin typeface="Comic Sans MS" panose="030F0702030302020204" pitchFamily="66" charset="0"/>
              </a:rPr>
              <a:t>3</a:t>
            </a:r>
          </a:p>
          <a:p>
            <a:pPr algn="ctr"/>
            <a:endParaRPr lang="en-GB" sz="1793" dirty="0" smtClean="0">
              <a:latin typeface="Comic Sans MS" panose="030F0702030302020204" pitchFamily="66" charset="0"/>
            </a:endParaRP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  <a:p>
            <a:pPr algn="ctr"/>
            <a:r>
              <a:rPr lang="en-GB" sz="1793" dirty="0">
                <a:latin typeface="Comic Sans MS" panose="030F0702030302020204" pitchFamily="66" charset="0"/>
              </a:rPr>
              <a:t>y + 4x + 6 = 0</a:t>
            </a: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0232" y="2602211"/>
            <a:ext cx="2097766" cy="2299604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793" dirty="0">
                <a:latin typeface="Comic Sans MS" panose="030F0702030302020204" pitchFamily="66" charset="0"/>
              </a:rPr>
              <a:t>2y + 8 = </a:t>
            </a:r>
            <a:r>
              <a:rPr lang="en-GB" sz="1793" dirty="0" smtClean="0">
                <a:latin typeface="Comic Sans MS" panose="030F0702030302020204" pitchFamily="66" charset="0"/>
              </a:rPr>
              <a:t>3x</a:t>
            </a:r>
          </a:p>
          <a:p>
            <a:pPr algn="ctr"/>
            <a:endParaRPr lang="en-GB" sz="1793" dirty="0" smtClean="0">
              <a:latin typeface="Comic Sans MS" panose="030F0702030302020204" pitchFamily="66" charset="0"/>
            </a:endParaRP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  <a:p>
            <a:pPr algn="ctr"/>
            <a:r>
              <a:rPr lang="en-GB" sz="1793" dirty="0">
                <a:latin typeface="Comic Sans MS" panose="030F0702030302020204" pitchFamily="66" charset="0"/>
              </a:rPr>
              <a:t>x + 3y = 7</a:t>
            </a: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  <a:p>
            <a:pPr algn="ctr"/>
            <a:endParaRPr lang="en-GB" sz="1793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49544" y="2924944"/>
            <a:ext cx="2097766" cy="2299604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1793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793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 </a:t>
            </a:r>
            <a:r>
              <a:rPr lang="en-GB" sz="1793" b="1" dirty="0">
                <a:solidFill>
                  <a:srgbClr val="FF0000"/>
                </a:solidFill>
                <a:latin typeface="Comic Sans MS" panose="030F0702030302020204" pitchFamily="66" charset="0"/>
              </a:rPr>
              <a:t>= 2x + </a:t>
            </a:r>
            <a:r>
              <a:rPr lang="en-GB" sz="1793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  <a:p>
            <a:r>
              <a:rPr lang="en-GB" sz="1793" b="1" dirty="0">
                <a:solidFill>
                  <a:srgbClr val="FF0000"/>
                </a:solidFill>
                <a:latin typeface="Comic Sans MS" panose="030F0702030302020204" pitchFamily="66" charset="0"/>
              </a:rPr>
              <a:t>	  </a:t>
            </a:r>
            <a:r>
              <a:rPr lang="en-GB" sz="1793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</a:t>
            </a:r>
            <a:r>
              <a:rPr lang="en-GB" sz="1793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  <a:p>
            <a:pPr algn="ctr"/>
            <a:endParaRPr lang="en-GB" sz="1793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793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793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793" b="1" dirty="0">
                <a:solidFill>
                  <a:srgbClr val="FF0000"/>
                </a:solidFill>
                <a:latin typeface="Comic Sans MS" panose="030F0702030302020204" pitchFamily="66" charset="0"/>
              </a:rPr>
              <a:t>y = -6x + 11</a:t>
            </a:r>
          </a:p>
          <a:p>
            <a:pPr algn="ctr"/>
            <a:endParaRPr lang="en-GB" sz="1793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65164" y="2924944"/>
            <a:ext cx="2097766" cy="2299604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1793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793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 </a:t>
            </a:r>
            <a:r>
              <a:rPr lang="en-GB" sz="1793" b="1" dirty="0">
                <a:solidFill>
                  <a:srgbClr val="FF0000"/>
                </a:solidFill>
                <a:latin typeface="Comic Sans MS" panose="030F0702030302020204" pitchFamily="66" charset="0"/>
              </a:rPr>
              <a:t>= ¼x + ¾ </a:t>
            </a:r>
          </a:p>
          <a:p>
            <a:pPr algn="ctr"/>
            <a:endParaRPr lang="en-GB" sz="1793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793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793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793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793" b="1" dirty="0">
                <a:solidFill>
                  <a:srgbClr val="FF0000"/>
                </a:solidFill>
                <a:latin typeface="Comic Sans MS" panose="030F0702030302020204" pitchFamily="66" charset="0"/>
              </a:rPr>
              <a:t>y = -4x - 6</a:t>
            </a:r>
          </a:p>
          <a:p>
            <a:pPr algn="ctr"/>
            <a:endParaRPr lang="en-GB" sz="1793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60232" y="2924944"/>
            <a:ext cx="2097766" cy="2299604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1793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793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 </a:t>
            </a:r>
            <a:r>
              <a:rPr lang="en-GB" sz="1793" b="1" dirty="0">
                <a:solidFill>
                  <a:srgbClr val="FF0000"/>
                </a:solidFill>
                <a:latin typeface="Comic Sans MS" panose="030F0702030302020204" pitchFamily="66" charset="0"/>
              </a:rPr>
              <a:t>= </a:t>
            </a:r>
            <a:r>
              <a:rPr lang="en-GB" sz="1793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1793" b="1" dirty="0">
                <a:solidFill>
                  <a:srgbClr val="FF0000"/>
                </a:solidFill>
                <a:latin typeface="Comic Sans MS" panose="030F0702030302020204" pitchFamily="66" charset="0"/>
              </a:rPr>
              <a:t>x – 4</a:t>
            </a:r>
          </a:p>
          <a:p>
            <a:r>
              <a:rPr lang="en-GB" sz="1793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</a:t>
            </a:r>
            <a:r>
              <a:rPr lang="en-GB" sz="1793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  <a:p>
            <a:endParaRPr lang="en-GB" sz="1793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GB" sz="1793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793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793" b="1" dirty="0">
                <a:solidFill>
                  <a:srgbClr val="FF0000"/>
                </a:solidFill>
                <a:latin typeface="Comic Sans MS" panose="030F0702030302020204" pitchFamily="66" charset="0"/>
              </a:rPr>
              <a:t>y = -</a:t>
            </a:r>
            <a:r>
              <a:rPr lang="en-GB" sz="1793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793" b="1" dirty="0">
                <a:solidFill>
                  <a:srgbClr val="FF0000"/>
                </a:solidFill>
                <a:latin typeface="Comic Sans MS" panose="030F0702030302020204" pitchFamily="66" charset="0"/>
              </a:rPr>
              <a:t>x + </a:t>
            </a:r>
            <a:r>
              <a:rPr lang="en-GB" sz="1793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1793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1793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3     3</a:t>
            </a:r>
          </a:p>
        </p:txBody>
      </p:sp>
    </p:spTree>
    <p:extLst>
      <p:ext uri="{BB962C8B-B14F-4D97-AF65-F5344CB8AC3E}">
        <p14:creationId xmlns:p14="http://schemas.microsoft.com/office/powerpoint/2010/main" val="192751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2267744" y="1707756"/>
            <a:ext cx="6553578" cy="2851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93" dirty="0">
                <a:latin typeface="Comic Sans MS" pitchFamily="66" charset="0"/>
              </a:rPr>
              <a:t>Sketch the following graphs on the same set of axes.</a:t>
            </a:r>
          </a:p>
          <a:p>
            <a:r>
              <a:rPr lang="en-GB" sz="1793" dirty="0">
                <a:latin typeface="Comic Sans MS" pitchFamily="66" charset="0"/>
              </a:rPr>
              <a:t>1)	y = -2x + 4</a:t>
            </a:r>
          </a:p>
          <a:p>
            <a:r>
              <a:rPr lang="en-GB" sz="1793" dirty="0">
                <a:latin typeface="Comic Sans MS" pitchFamily="66" charset="0"/>
              </a:rPr>
              <a:t>2)	y = ½x + 1 </a:t>
            </a:r>
          </a:p>
          <a:p>
            <a:r>
              <a:rPr lang="en-GB" sz="1793" dirty="0">
                <a:latin typeface="Comic Sans MS" pitchFamily="66" charset="0"/>
              </a:rPr>
              <a:t>3)	y = -2x – 3</a:t>
            </a:r>
          </a:p>
          <a:p>
            <a:r>
              <a:rPr lang="en-GB" sz="1793" dirty="0">
                <a:latin typeface="Comic Sans MS" pitchFamily="66" charset="0"/>
              </a:rPr>
              <a:t>4)	y = 3x + 1</a:t>
            </a:r>
          </a:p>
          <a:p>
            <a:endParaRPr lang="en-GB" sz="1793" dirty="0">
              <a:latin typeface="Comic Sans MS" pitchFamily="66" charset="0"/>
            </a:endParaRPr>
          </a:p>
          <a:p>
            <a:r>
              <a:rPr lang="en-GB" sz="1793" dirty="0">
                <a:latin typeface="Comic Sans MS" pitchFamily="66" charset="0"/>
              </a:rPr>
              <a:t>What do you notice?</a:t>
            </a:r>
          </a:p>
          <a:p>
            <a:endParaRPr lang="en-GB" sz="1793" dirty="0">
              <a:latin typeface="Comic Sans MS" pitchFamily="66" charset="0"/>
            </a:endParaRPr>
          </a:p>
          <a:p>
            <a:r>
              <a:rPr lang="en-GB" sz="1793" dirty="0">
                <a:latin typeface="Comic Sans MS" pitchFamily="66" charset="0"/>
              </a:rPr>
              <a:t>Use the keywords to describe relationships between the graphs.</a:t>
            </a:r>
          </a:p>
        </p:txBody>
      </p:sp>
    </p:spTree>
    <p:extLst>
      <p:ext uri="{BB962C8B-B14F-4D97-AF65-F5344CB8AC3E}">
        <p14:creationId xmlns:p14="http://schemas.microsoft.com/office/powerpoint/2010/main" val="84764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811" y="1651657"/>
            <a:ext cx="4034166" cy="406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>
            <a:off x="4141689" y="1922911"/>
            <a:ext cx="1698356" cy="3686585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/>
          <p:cNvSpPr/>
          <p:nvPr/>
        </p:nvSpPr>
        <p:spPr>
          <a:xfrm>
            <a:off x="5486411" y="4322259"/>
            <a:ext cx="1550424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FF0000"/>
                </a:solidFill>
                <a:latin typeface="Comic Sans MS" pitchFamily="66" charset="0"/>
              </a:rPr>
              <a:t>y = -2x + 4</a:t>
            </a:r>
          </a:p>
        </p:txBody>
      </p:sp>
      <p:sp>
        <p:nvSpPr>
          <p:cNvPr id="7" name="Rectangle 6"/>
          <p:cNvSpPr/>
          <p:nvPr/>
        </p:nvSpPr>
        <p:spPr>
          <a:xfrm>
            <a:off x="5970511" y="2967991"/>
            <a:ext cx="1508746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00B0F0"/>
                </a:solidFill>
                <a:latin typeface="Comic Sans MS" pitchFamily="66" charset="0"/>
              </a:rPr>
              <a:t>y = ½x + 1 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 flipV="1">
            <a:off x="2796967" y="2623136"/>
            <a:ext cx="3603855" cy="177406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3496223" y="1922911"/>
            <a:ext cx="1698356" cy="3686585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>
          <a:xfrm>
            <a:off x="2259078" y="2623134"/>
            <a:ext cx="1510350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92D050"/>
                </a:solidFill>
                <a:latin typeface="Comic Sans MS" pitchFamily="66" charset="0"/>
              </a:rPr>
              <a:t>y = -2x – 3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160988" y="1922911"/>
            <a:ext cx="1409360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7030A0"/>
                </a:solidFill>
                <a:latin typeface="Comic Sans MS" pitchFamily="66" charset="0"/>
              </a:rPr>
              <a:t>y = 3x + 1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 flipV="1">
            <a:off x="3926534" y="1922912"/>
            <a:ext cx="1183355" cy="3686585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3986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811" y="1651657"/>
            <a:ext cx="4034166" cy="406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>
            <a:off x="4141689" y="1922911"/>
            <a:ext cx="1698356" cy="3686585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/>
          <p:cNvSpPr/>
          <p:nvPr/>
        </p:nvSpPr>
        <p:spPr>
          <a:xfrm>
            <a:off x="5486411" y="4322259"/>
            <a:ext cx="1550424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FF0000"/>
                </a:solidFill>
                <a:latin typeface="Comic Sans MS" pitchFamily="66" charset="0"/>
              </a:rPr>
              <a:t>y = -2x + 4</a:t>
            </a:r>
          </a:p>
        </p:txBody>
      </p:sp>
      <p:sp>
        <p:nvSpPr>
          <p:cNvPr id="7" name="Rectangle 6"/>
          <p:cNvSpPr/>
          <p:nvPr/>
        </p:nvSpPr>
        <p:spPr>
          <a:xfrm>
            <a:off x="5970511" y="2967991"/>
            <a:ext cx="1508746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00B0F0"/>
                </a:solidFill>
                <a:latin typeface="Comic Sans MS" pitchFamily="66" charset="0"/>
              </a:rPr>
              <a:t>y = ½x + 1 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3496223" y="1922911"/>
            <a:ext cx="1698356" cy="3686585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>
          <a:xfrm>
            <a:off x="2259078" y="2623134"/>
            <a:ext cx="1510350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92D050"/>
                </a:solidFill>
                <a:latin typeface="Comic Sans MS" pitchFamily="66" charset="0"/>
              </a:rPr>
              <a:t>y = -2x – 3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160988" y="1922911"/>
            <a:ext cx="1409360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7030A0"/>
                </a:solidFill>
                <a:latin typeface="Comic Sans MS" pitchFamily="66" charset="0"/>
              </a:rPr>
              <a:t>y = 3x + 1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 flipV="1">
            <a:off x="3926534" y="1922912"/>
            <a:ext cx="1183355" cy="3686585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Oval 1"/>
          <p:cNvSpPr/>
          <p:nvPr/>
        </p:nvSpPr>
        <p:spPr bwMode="auto">
          <a:xfrm>
            <a:off x="2743178" y="2619364"/>
            <a:ext cx="376522" cy="376522"/>
          </a:xfrm>
          <a:prstGeom prst="ellipse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970511" y="4290593"/>
            <a:ext cx="376522" cy="376522"/>
          </a:xfrm>
          <a:prstGeom prst="ellipse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1963239" y="4397200"/>
            <a:ext cx="2702924" cy="484100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2796967" y="2623136"/>
            <a:ext cx="3603855" cy="177406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1963240" y="4128256"/>
            <a:ext cx="3027627" cy="105505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215101" y="4128255"/>
            <a:ext cx="1667455" cy="506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689" b="1" dirty="0">
                <a:latin typeface="Comic Sans MS" panose="030F0702030302020204" pitchFamily="66" charset="0"/>
              </a:rPr>
              <a:t>Parallel</a:t>
            </a:r>
          </a:p>
        </p:txBody>
      </p:sp>
    </p:spTree>
    <p:extLst>
      <p:ext uri="{BB962C8B-B14F-4D97-AF65-F5344CB8AC3E}">
        <p14:creationId xmlns:p14="http://schemas.microsoft.com/office/powerpoint/2010/main" val="120072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811" y="1651657"/>
            <a:ext cx="4034166" cy="406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>
            <a:off x="4141689" y="1922911"/>
            <a:ext cx="1698356" cy="3686585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/>
          <p:cNvSpPr/>
          <p:nvPr/>
        </p:nvSpPr>
        <p:spPr>
          <a:xfrm>
            <a:off x="5486411" y="4322259"/>
            <a:ext cx="1550424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FF0000"/>
                </a:solidFill>
                <a:latin typeface="Comic Sans MS" pitchFamily="66" charset="0"/>
              </a:rPr>
              <a:t>y = -2x + 4</a:t>
            </a:r>
          </a:p>
        </p:txBody>
      </p:sp>
      <p:sp>
        <p:nvSpPr>
          <p:cNvPr id="7" name="Rectangle 6"/>
          <p:cNvSpPr/>
          <p:nvPr/>
        </p:nvSpPr>
        <p:spPr>
          <a:xfrm>
            <a:off x="5970511" y="2967991"/>
            <a:ext cx="1508746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00B0F0"/>
                </a:solidFill>
                <a:latin typeface="Comic Sans MS" pitchFamily="66" charset="0"/>
              </a:rPr>
              <a:t>y = ½x + 1 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3496223" y="1922911"/>
            <a:ext cx="1698356" cy="3686585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>
          <a:xfrm>
            <a:off x="2259078" y="2623134"/>
            <a:ext cx="1510350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92D050"/>
                </a:solidFill>
                <a:latin typeface="Comic Sans MS" pitchFamily="66" charset="0"/>
              </a:rPr>
              <a:t>y = -2x – 3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160988" y="1922911"/>
            <a:ext cx="1409360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7030A0"/>
                </a:solidFill>
                <a:latin typeface="Comic Sans MS" pitchFamily="66" charset="0"/>
              </a:rPr>
              <a:t>y = 3x + 1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 flipV="1">
            <a:off x="3926534" y="1922912"/>
            <a:ext cx="1183355" cy="3686585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Oval 1"/>
          <p:cNvSpPr/>
          <p:nvPr/>
        </p:nvSpPr>
        <p:spPr bwMode="auto">
          <a:xfrm>
            <a:off x="2743178" y="2619364"/>
            <a:ext cx="376522" cy="376522"/>
          </a:xfrm>
          <a:prstGeom prst="ellipse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330840" y="2952158"/>
            <a:ext cx="376522" cy="376522"/>
          </a:xfrm>
          <a:prstGeom prst="ellipse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2796967" y="2623136"/>
            <a:ext cx="3603855" cy="177406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V="1">
            <a:off x="2097711" y="4128255"/>
            <a:ext cx="1129567" cy="429164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1963239" y="3140419"/>
            <a:ext cx="1855716" cy="1417000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268889" y="4557419"/>
            <a:ext cx="2474289" cy="506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689" b="1" dirty="0">
                <a:latin typeface="Comic Sans MS" panose="030F0702030302020204" pitchFamily="66" charset="0"/>
              </a:rPr>
              <a:t>Perpendicular</a:t>
            </a:r>
          </a:p>
        </p:txBody>
      </p:sp>
    </p:spTree>
    <p:extLst>
      <p:ext uri="{BB962C8B-B14F-4D97-AF65-F5344CB8AC3E}">
        <p14:creationId xmlns:p14="http://schemas.microsoft.com/office/powerpoint/2010/main" val="181938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811" y="1651657"/>
            <a:ext cx="4034166" cy="406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>
            <a:off x="4141689" y="1922911"/>
            <a:ext cx="1698356" cy="3686585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/>
          <p:cNvSpPr/>
          <p:nvPr/>
        </p:nvSpPr>
        <p:spPr>
          <a:xfrm>
            <a:off x="5486411" y="4322259"/>
            <a:ext cx="1550424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FF0000"/>
                </a:solidFill>
                <a:latin typeface="Comic Sans MS" pitchFamily="66" charset="0"/>
              </a:rPr>
              <a:t>y = -2x + 4</a:t>
            </a:r>
          </a:p>
        </p:txBody>
      </p:sp>
      <p:sp>
        <p:nvSpPr>
          <p:cNvPr id="7" name="Rectangle 6"/>
          <p:cNvSpPr/>
          <p:nvPr/>
        </p:nvSpPr>
        <p:spPr>
          <a:xfrm>
            <a:off x="5970511" y="2967991"/>
            <a:ext cx="1508746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00B0F0"/>
                </a:solidFill>
                <a:latin typeface="Comic Sans MS" pitchFamily="66" charset="0"/>
              </a:rPr>
              <a:t>y = ½x + 1 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3496223" y="1922911"/>
            <a:ext cx="1698356" cy="3686585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>
          <a:xfrm>
            <a:off x="2259078" y="2623134"/>
            <a:ext cx="1510350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92D050"/>
                </a:solidFill>
                <a:latin typeface="Comic Sans MS" pitchFamily="66" charset="0"/>
              </a:rPr>
              <a:t>y = -2x – 3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 flipV="1">
            <a:off x="2796967" y="2623136"/>
            <a:ext cx="3603855" cy="177406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>
          <a:xfrm>
            <a:off x="5160988" y="1922911"/>
            <a:ext cx="1409360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b="1" dirty="0">
                <a:solidFill>
                  <a:srgbClr val="7030A0"/>
                </a:solidFill>
                <a:latin typeface="Comic Sans MS" pitchFamily="66" charset="0"/>
              </a:rPr>
              <a:t>y = 3x + 1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 flipV="1">
            <a:off x="3926534" y="1922912"/>
            <a:ext cx="1183355" cy="3686585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Oval 1"/>
          <p:cNvSpPr/>
          <p:nvPr/>
        </p:nvSpPr>
        <p:spPr bwMode="auto">
          <a:xfrm>
            <a:off x="6831134" y="2936326"/>
            <a:ext cx="530010" cy="376522"/>
          </a:xfrm>
          <a:prstGeom prst="ellipse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047254" y="1891246"/>
            <a:ext cx="488106" cy="376522"/>
          </a:xfrm>
          <a:prstGeom prst="ellipse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2238164" y="4235260"/>
            <a:ext cx="1707797" cy="1022562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430256" y="3233440"/>
            <a:ext cx="2474289" cy="919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89" b="1" dirty="0">
                <a:latin typeface="Comic Sans MS" panose="030F0702030302020204" pitchFamily="66" charset="0"/>
              </a:rPr>
              <a:t>Same </a:t>
            </a:r>
          </a:p>
          <a:p>
            <a:pPr algn="ctr"/>
            <a:r>
              <a:rPr lang="en-GB" sz="2689" b="1" dirty="0">
                <a:latin typeface="Comic Sans MS" panose="030F0702030302020204" pitchFamily="66" charset="0"/>
              </a:rPr>
              <a:t>y-intercept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2796967" y="4020678"/>
            <a:ext cx="617949" cy="54428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3729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11760" y="1628800"/>
            <a:ext cx="62646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Parallel </a:t>
            </a:r>
            <a:r>
              <a:rPr lang="en-GB" sz="2400" dirty="0">
                <a:latin typeface="Comic Sans MS" pitchFamily="66" charset="0"/>
              </a:rPr>
              <a:t>graphs have the </a:t>
            </a:r>
            <a:r>
              <a:rPr lang="en-GB" sz="2400" u="sng" dirty="0">
                <a:latin typeface="Comic Sans MS" pitchFamily="66" charset="0"/>
              </a:rPr>
              <a:t>same gradient.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>
                <a:latin typeface="Comic Sans MS" pitchFamily="66" charset="0"/>
              </a:rPr>
              <a:t>The gradients of </a:t>
            </a:r>
            <a:r>
              <a:rPr lang="en-GB" sz="2400" b="1" dirty="0">
                <a:latin typeface="Comic Sans MS" pitchFamily="66" charset="0"/>
              </a:rPr>
              <a:t>perpendicular </a:t>
            </a:r>
            <a:r>
              <a:rPr lang="en-GB" sz="2400" dirty="0">
                <a:latin typeface="Comic Sans MS" pitchFamily="66" charset="0"/>
              </a:rPr>
              <a:t>graphs are </a:t>
            </a:r>
            <a:r>
              <a:rPr lang="en-GB" sz="2400" u="sng" dirty="0">
                <a:latin typeface="Comic Sans MS" pitchFamily="66" charset="0"/>
              </a:rPr>
              <a:t>negative reciprocals</a:t>
            </a:r>
            <a:r>
              <a:rPr lang="en-GB" sz="2400" dirty="0">
                <a:latin typeface="Comic Sans MS" pitchFamily="66" charset="0"/>
              </a:rPr>
              <a:t> of each other (their product is -1). </a:t>
            </a:r>
          </a:p>
        </p:txBody>
      </p:sp>
    </p:spTree>
    <p:extLst>
      <p:ext uri="{BB962C8B-B14F-4D97-AF65-F5344CB8AC3E}">
        <p14:creationId xmlns:p14="http://schemas.microsoft.com/office/powerpoint/2010/main" val="95972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95736" y="1124744"/>
            <a:ext cx="66247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Comic Sans MS" pitchFamily="66" charset="0"/>
              </a:rPr>
              <a:t>Complete the activity in your groups. Put a pair of linear equations in each box of the table.</a:t>
            </a:r>
          </a:p>
          <a:p>
            <a:pPr algn="ctr"/>
            <a:endParaRPr lang="en-GB" sz="2400" u="sng" dirty="0">
              <a:latin typeface="Comic Sans MS" pitchFamily="66" charset="0"/>
            </a:endParaRPr>
          </a:p>
          <a:p>
            <a:pPr algn="ctr"/>
            <a:r>
              <a:rPr lang="en-GB" sz="2400" dirty="0">
                <a:latin typeface="Comic Sans MS" pitchFamily="66" charset="0"/>
              </a:rPr>
              <a:t>Make sure you </a:t>
            </a:r>
            <a:r>
              <a:rPr lang="en-GB" sz="2400" b="1" dirty="0">
                <a:latin typeface="Comic Sans MS" pitchFamily="66" charset="0"/>
              </a:rPr>
              <a:t>JUSTIFY</a:t>
            </a:r>
            <a:r>
              <a:rPr lang="en-GB" sz="2400" dirty="0">
                <a:latin typeface="Comic Sans MS" pitchFamily="66" charset="0"/>
              </a:rPr>
              <a:t> each answer so you whole team understands.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>
                <a:latin typeface="Comic Sans MS" pitchFamily="66" charset="0"/>
              </a:rPr>
              <a:t>Make sure you </a:t>
            </a:r>
            <a:r>
              <a:rPr lang="en-GB" sz="2400" b="1" dirty="0">
                <a:latin typeface="Comic Sans MS" pitchFamily="66" charset="0"/>
              </a:rPr>
              <a:t>SHOW YOUR WORKING </a:t>
            </a:r>
            <a:r>
              <a:rPr lang="en-GB" sz="2400" dirty="0">
                <a:latin typeface="Comic Sans MS" pitchFamily="66" charset="0"/>
              </a:rPr>
              <a:t>for every pair of lines.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b="1" dirty="0">
                <a:latin typeface="Comic Sans MS" pitchFamily="66" charset="0"/>
              </a:rPr>
              <a:t>Create your own rule </a:t>
            </a:r>
            <a:r>
              <a:rPr lang="en-GB" sz="2400" dirty="0">
                <a:latin typeface="Comic Sans MS" pitchFamily="66" charset="0"/>
              </a:rPr>
              <a:t>connecting the pair of lines left over</a:t>
            </a:r>
            <a:r>
              <a:rPr lang="en-GB" sz="2400" dirty="0" smtClean="0">
                <a:latin typeface="Comic Sans MS" pitchFamily="66" charset="0"/>
              </a:rPr>
              <a:t>.</a:t>
            </a: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41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124744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>
                <a:latin typeface="Comic Sans MS" pitchFamily="66" charset="0"/>
              </a:rPr>
              <a:t>Answers</a:t>
            </a:r>
            <a:endParaRPr lang="en-GB" sz="2400" b="1" u="sn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31847"/>
              </p:ext>
            </p:extLst>
          </p:nvPr>
        </p:nvGraphicFramePr>
        <p:xfrm>
          <a:off x="467544" y="2060848"/>
          <a:ext cx="8208912" cy="3862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5633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Parallel </a:t>
                      </a:r>
                    </a:p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2y = 8x + 3</a:t>
                      </a:r>
                    </a:p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y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= 4x + 4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Perpendicular</a:t>
                      </a:r>
                    </a:p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y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+ 4x + 6 = 0</a:t>
                      </a:r>
                    </a:p>
                    <a:p>
                      <a:pPr algn="ctr"/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4y = x + 3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117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Same y-intercept</a:t>
                      </a:r>
                    </a:p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2y + 8 = 3x</a:t>
                      </a:r>
                    </a:p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y = 6x - 4</a:t>
                      </a:r>
                    </a:p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Same x-intercept</a:t>
                      </a:r>
                    </a:p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y = -½x + 2</a:t>
                      </a:r>
                    </a:p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3y = 2x - 8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633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Intersects</a:t>
                      </a:r>
                      <a:r>
                        <a:rPr lang="en-GB" sz="2400" b="1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at </a:t>
                      </a:r>
                      <a:r>
                        <a:rPr lang="en-GB" sz="24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(1, 5)</a:t>
                      </a:r>
                    </a:p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y = 8x – 3</a:t>
                      </a:r>
                    </a:p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y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+ 6x = 11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?</a:t>
                      </a:r>
                    </a:p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 + 3y = 7</a:t>
                      </a:r>
                    </a:p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2y + x =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6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26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1221966"/>
            <a:ext cx="6625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Find the equation of the line which is parallel to </a:t>
            </a:r>
          </a:p>
          <a:p>
            <a:r>
              <a:rPr lang="en-GB" sz="2000" b="1" dirty="0">
                <a:latin typeface="Comic Sans MS" panose="030F0702030302020204" pitchFamily="66" charset="0"/>
              </a:rPr>
              <a:t>y = 2x + 4 </a:t>
            </a:r>
            <a:r>
              <a:rPr lang="en-GB" sz="2000" dirty="0">
                <a:latin typeface="Comic Sans MS" panose="030F0702030302020204" pitchFamily="66" charset="0"/>
              </a:rPr>
              <a:t>and passes through the point </a:t>
            </a:r>
            <a:r>
              <a:rPr lang="en-GB" sz="2000" b="1" dirty="0">
                <a:latin typeface="Comic Sans MS" panose="030F0702030302020204" pitchFamily="66" charset="0"/>
              </a:rPr>
              <a:t>(7, 3).</a:t>
            </a:r>
          </a:p>
        </p:txBody>
      </p:sp>
      <p:sp>
        <p:nvSpPr>
          <p:cNvPr id="3" name="Cloud Callout 2"/>
          <p:cNvSpPr/>
          <p:nvPr/>
        </p:nvSpPr>
        <p:spPr>
          <a:xfrm>
            <a:off x="6372200" y="1929852"/>
            <a:ext cx="3528392" cy="1152128"/>
          </a:xfrm>
          <a:prstGeom prst="cloudCallout">
            <a:avLst>
              <a:gd name="adj1" fmla="val -70730"/>
              <a:gd name="adj2" fmla="val -4174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Parallel graphs have the same gradient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5736" y="2120526"/>
            <a:ext cx="21146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y – y</a:t>
            </a:r>
            <a:r>
              <a:rPr lang="en-GB" sz="2000" baseline="-25000" dirty="0">
                <a:latin typeface="Comic Sans MS" panose="030F0702030302020204" pitchFamily="66" charset="0"/>
              </a:rPr>
              <a:t>1</a:t>
            </a:r>
            <a:r>
              <a:rPr lang="en-GB" sz="2000" dirty="0">
                <a:latin typeface="Comic Sans MS" panose="030F0702030302020204" pitchFamily="66" charset="0"/>
              </a:rPr>
              <a:t> = m(x – x</a:t>
            </a:r>
            <a:r>
              <a:rPr lang="en-GB" sz="2000" baseline="-25000" dirty="0">
                <a:latin typeface="Comic Sans MS" panose="030F0702030302020204" pitchFamily="66" charset="0"/>
              </a:rPr>
              <a:t>1</a:t>
            </a:r>
            <a:r>
              <a:rPr lang="en-GB" sz="20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78290" y="2711310"/>
            <a:ext cx="19495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y – 3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= </a:t>
            </a:r>
            <a:r>
              <a:rPr lang="en-GB" sz="2000" dirty="0" smtClean="0">
                <a:latin typeface="Comic Sans MS" panose="030F0702030302020204" pitchFamily="66" charset="0"/>
              </a:rPr>
              <a:t>2(x </a:t>
            </a:r>
            <a:r>
              <a:rPr lang="en-GB" sz="2000" dirty="0">
                <a:latin typeface="Comic Sans MS" panose="030F0702030302020204" pitchFamily="66" charset="0"/>
              </a:rPr>
              <a:t>– </a:t>
            </a:r>
            <a:r>
              <a:rPr lang="en-GB" sz="2000" dirty="0" smtClean="0">
                <a:latin typeface="Comic Sans MS" panose="030F0702030302020204" pitchFamily="66" charset="0"/>
              </a:rPr>
              <a:t>7)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99792" y="3302094"/>
            <a:ext cx="14093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y </a:t>
            </a:r>
            <a:r>
              <a:rPr lang="en-GB" sz="2000" dirty="0">
                <a:latin typeface="Comic Sans MS" panose="030F0702030302020204" pitchFamily="66" charset="0"/>
              </a:rPr>
              <a:t>= </a:t>
            </a:r>
            <a:r>
              <a:rPr lang="en-GB" sz="2000" dirty="0" smtClean="0">
                <a:latin typeface="Comic Sans MS" panose="030F0702030302020204" pitchFamily="66" charset="0"/>
              </a:rPr>
              <a:t>2x </a:t>
            </a:r>
            <a:r>
              <a:rPr lang="en-GB" sz="2000" dirty="0">
                <a:latin typeface="Comic Sans MS" panose="030F0702030302020204" pitchFamily="66" charset="0"/>
              </a:rPr>
              <a:t>– </a:t>
            </a:r>
            <a:r>
              <a:rPr lang="en-GB" sz="2000" dirty="0" smtClean="0">
                <a:latin typeface="Comic Sans MS" panose="030F0702030302020204" pitchFamily="66" charset="0"/>
              </a:rPr>
              <a:t>11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88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7208" y="1203909"/>
            <a:ext cx="6697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Find the equation of the line which is perpendicular to </a:t>
            </a:r>
          </a:p>
          <a:p>
            <a:r>
              <a:rPr lang="en-GB" sz="2000" b="1" dirty="0">
                <a:latin typeface="Comic Sans MS" panose="030F0702030302020204" pitchFamily="66" charset="0"/>
              </a:rPr>
              <a:t>y = -4x + 1 </a:t>
            </a:r>
            <a:r>
              <a:rPr lang="en-GB" sz="2000" dirty="0">
                <a:latin typeface="Comic Sans MS" panose="030F0702030302020204" pitchFamily="66" charset="0"/>
              </a:rPr>
              <a:t>and passes through the point </a:t>
            </a:r>
            <a:r>
              <a:rPr lang="en-GB" sz="2000" b="1" dirty="0">
                <a:latin typeface="Comic Sans MS" panose="030F0702030302020204" pitchFamily="66" charset="0"/>
              </a:rPr>
              <a:t>(2, 3).</a:t>
            </a:r>
          </a:p>
        </p:txBody>
      </p:sp>
      <p:sp>
        <p:nvSpPr>
          <p:cNvPr id="12" name="Cloud Callout 11"/>
          <p:cNvSpPr/>
          <p:nvPr/>
        </p:nvSpPr>
        <p:spPr>
          <a:xfrm>
            <a:off x="5940152" y="1929852"/>
            <a:ext cx="3960440" cy="1283124"/>
          </a:xfrm>
          <a:prstGeom prst="cloudCallout">
            <a:avLst>
              <a:gd name="adj1" fmla="val -70730"/>
              <a:gd name="adj2" fmla="val -41742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Gradients of perpendicular graphs have a product of -1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95736" y="2120526"/>
            <a:ext cx="29578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Gradient = -1 ÷ -4 = </a:t>
            </a:r>
            <a:r>
              <a:rPr lang="en-GB" sz="2000" baseline="30000" dirty="0">
                <a:latin typeface="Comic Sans MS" panose="030F0702030302020204" pitchFamily="66" charset="0"/>
              </a:rPr>
              <a:t>1</a:t>
            </a:r>
            <a:r>
              <a:rPr lang="en-GB" sz="2000" dirty="0">
                <a:latin typeface="Comic Sans MS" panose="030F0702030302020204" pitchFamily="66" charset="0"/>
              </a:rPr>
              <a:t>/</a:t>
            </a:r>
            <a:r>
              <a:rPr lang="en-GB" sz="2000" baseline="-25000" dirty="0"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95736" y="2729367"/>
            <a:ext cx="21146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y – y</a:t>
            </a:r>
            <a:r>
              <a:rPr lang="en-GB" sz="2000" baseline="-25000" dirty="0">
                <a:latin typeface="Comic Sans MS" panose="030F0702030302020204" pitchFamily="66" charset="0"/>
              </a:rPr>
              <a:t>1</a:t>
            </a:r>
            <a:r>
              <a:rPr lang="en-GB" sz="2000" dirty="0">
                <a:latin typeface="Comic Sans MS" panose="030F0702030302020204" pitchFamily="66" charset="0"/>
              </a:rPr>
              <a:t> = m(x – x</a:t>
            </a:r>
            <a:r>
              <a:rPr lang="en-GB" sz="2000" baseline="-25000" dirty="0">
                <a:latin typeface="Comic Sans MS" panose="030F0702030302020204" pitchFamily="66" charset="0"/>
              </a:rPr>
              <a:t>1</a:t>
            </a:r>
            <a:r>
              <a:rPr lang="en-GB" sz="20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73481" y="3332715"/>
            <a:ext cx="21563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y – 3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= 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latin typeface="Comic Sans MS" panose="030F0702030302020204" pitchFamily="66" charset="0"/>
              </a:rPr>
              <a:t>(x </a:t>
            </a:r>
            <a:r>
              <a:rPr lang="en-GB" sz="2000" dirty="0">
                <a:latin typeface="Comic Sans MS" panose="030F0702030302020204" pitchFamily="66" charset="0"/>
              </a:rPr>
              <a:t>– </a:t>
            </a:r>
            <a:r>
              <a:rPr lang="en-GB" sz="2000" dirty="0" smtClean="0">
                <a:latin typeface="Comic Sans MS" panose="030F0702030302020204" pitchFamily="66" charset="0"/>
              </a:rPr>
              <a:t>2)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66653" y="3936063"/>
            <a:ext cx="17107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y </a:t>
            </a:r>
            <a:r>
              <a:rPr lang="en-GB" sz="2000" dirty="0">
                <a:latin typeface="Comic Sans MS" panose="030F0702030302020204" pitchFamily="66" charset="0"/>
              </a:rPr>
              <a:t>= 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latin typeface="Comic Sans MS" panose="030F0702030302020204" pitchFamily="66" charset="0"/>
              </a:rPr>
              <a:t>x + 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5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2</a:t>
            </a:r>
            <a:endParaRPr lang="en-GB" sz="2000" baseline="-2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76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/>
        </p:nvSpPr>
        <p:spPr bwMode="auto">
          <a:xfrm>
            <a:off x="735210" y="1785391"/>
            <a:ext cx="3886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GB" sz="1800" dirty="0" smtClean="0">
                <a:latin typeface="Comic Sans MS" pitchFamily="66" charset="0"/>
              </a:rPr>
              <a:t>The equation of a straight line is usually written in one of 2 forms. One you will have seen before;</a:t>
            </a:r>
          </a:p>
          <a:p>
            <a:pPr marL="0" indent="0" eaLnBrk="1" hangingPunct="1">
              <a:buFontTx/>
              <a:buNone/>
            </a:pPr>
            <a:endParaRPr lang="en-GB" sz="18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 dirty="0" smtClean="0">
              <a:latin typeface="Comic Sans MS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sz="1800" dirty="0" smtClean="0">
                <a:latin typeface="Comic Sans MS" pitchFamily="66" charset="0"/>
              </a:rPr>
              <a:t>Where m is the gradient and c is the y-intercept.</a:t>
            </a:r>
          </a:p>
          <a:p>
            <a:pPr marL="0" indent="0" eaLnBrk="1" hangingPunct="1">
              <a:buFontTx/>
              <a:buNone/>
            </a:pPr>
            <a:endParaRPr lang="en-GB" sz="1800" dirty="0" smtClean="0">
              <a:latin typeface="Comic Sans MS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sz="1800" dirty="0" smtClean="0">
                <a:latin typeface="Comic Sans MS" pitchFamily="66" charset="0"/>
              </a:rPr>
              <a:t>Or, the general form:</a:t>
            </a:r>
          </a:p>
          <a:p>
            <a:pPr marL="0" indent="0" eaLnBrk="1" hangingPunct="1">
              <a:buFontTx/>
              <a:buNone/>
            </a:pPr>
            <a:endParaRPr lang="en-GB" sz="1800" dirty="0" smtClean="0">
              <a:latin typeface="Comic Sans MS" pitchFamily="66" charset="0"/>
            </a:endParaRPr>
          </a:p>
          <a:p>
            <a:pPr marL="0" indent="0" eaLnBrk="1" hangingPunct="1">
              <a:buFontTx/>
              <a:buNone/>
            </a:pPr>
            <a:endParaRPr lang="en-GB" sz="1800" dirty="0" smtClean="0">
              <a:latin typeface="Comic Sans MS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sz="1800" dirty="0" smtClean="0">
                <a:latin typeface="Comic Sans MS" pitchFamily="66" charset="0"/>
              </a:rPr>
              <a:t>Where a, b and c are integers.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V="1">
            <a:off x="6453808" y="2337048"/>
            <a:ext cx="0" cy="3048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endParaRPr lang="en-GB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4929808" y="3861048"/>
            <a:ext cx="3124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endParaRPr lang="en-GB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301408" y="2032248"/>
            <a:ext cx="3048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y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8054008" y="3708648"/>
            <a:ext cx="3048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x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V="1">
            <a:off x="5006008" y="2413248"/>
            <a:ext cx="2819400" cy="2209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endParaRPr lang="en-GB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5844208" y="2946648"/>
            <a:ext cx="53340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endParaRPr lang="en-GB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853608" y="2641848"/>
            <a:ext cx="12954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>
                <a:solidFill>
                  <a:srgbClr val="FF0000"/>
                </a:solidFill>
              </a:rPr>
              <a:t>y-intercept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7063408" y="3251448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6758608" y="3251448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endParaRPr lang="en-GB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7596808" y="2641848"/>
            <a:ext cx="0" cy="609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endParaRPr lang="en-GB"/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7520608" y="2718048"/>
            <a:ext cx="1066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>
                <a:solidFill>
                  <a:srgbClr val="FF0000"/>
                </a:solidFill>
              </a:rPr>
              <a:t>gradient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57392" y="2784076"/>
            <a:ext cx="1593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y = mx + c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7392" y="4726755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>
                <a:latin typeface="Comic Sans MS" panose="030F0702030302020204" pitchFamily="66" charset="0"/>
              </a:rPr>
              <a:t>ax</a:t>
            </a:r>
            <a:r>
              <a:rPr lang="en-GB" sz="2400" dirty="0" smtClean="0">
                <a:latin typeface="Comic Sans MS" panose="030F0702030302020204" pitchFamily="66" charset="0"/>
              </a:rPr>
              <a:t> + by + c = 0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16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 animBg="1"/>
      <p:bldP spid="11" grpId="0"/>
      <p:bldP spid="12" grpId="0"/>
      <p:bldP spid="13" grpId="0" animBg="1"/>
      <p:bldP spid="14" grpId="0" animBg="1"/>
      <p:bldP spid="15" grpId="0"/>
      <p:bldP spid="16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529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2474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Answers</a:t>
            </a:r>
            <a:endParaRPr lang="en-GB" sz="2400" b="1" u="sng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84482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1a)	Perpendicular	b)	Parallel		c)	Neither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d)	Parallel		e)	Neither	f)	Perpendicular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278867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.	y = -</a:t>
            </a:r>
            <a:r>
              <a:rPr lang="en-GB" sz="2000" baseline="30000" dirty="0">
                <a:latin typeface="Comic Sans MS" panose="030F0702030302020204" pitchFamily="66" charset="0"/>
              </a:rPr>
              <a:t>1</a:t>
            </a:r>
            <a:r>
              <a:rPr lang="en-GB" sz="2000" dirty="0">
                <a:latin typeface="Comic Sans MS" panose="030F0702030302020204" pitchFamily="66" charset="0"/>
              </a:rPr>
              <a:t>/</a:t>
            </a:r>
            <a:r>
              <a:rPr lang="en-GB" sz="2000" baseline="-25000" dirty="0">
                <a:latin typeface="Comic Sans MS" panose="030F0702030302020204" pitchFamily="66" charset="0"/>
              </a:rPr>
              <a:t>6</a:t>
            </a:r>
            <a:r>
              <a:rPr lang="en-GB" sz="2000" dirty="0">
                <a:latin typeface="Comic Sans MS" panose="030F0702030302020204" pitchFamily="66" charset="0"/>
              </a:rPr>
              <a:t>x + 1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3.	y = 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8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latin typeface="Comic Sans MS" panose="030F0702030302020204" pitchFamily="66" charset="0"/>
              </a:rPr>
              <a:t>x – 8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4.	y = -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latin typeface="Comic Sans MS" panose="030F0702030302020204" pitchFamily="66" charset="0"/>
              </a:rPr>
              <a:t>x</a:t>
            </a: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5.	3x + 2y – 5 = 0</a:t>
            </a: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6.	3 x -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3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= -1</a:t>
            </a:r>
          </a:p>
        </p:txBody>
      </p:sp>
      <p:sp>
        <p:nvSpPr>
          <p:cNvPr id="5" name="Rectangle 4"/>
          <p:cNvSpPr/>
          <p:nvPr/>
        </p:nvSpPr>
        <p:spPr>
          <a:xfrm>
            <a:off x="4605012" y="2811125"/>
            <a:ext cx="42874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7.	m(AB</a:t>
            </a:r>
            <a:r>
              <a:rPr lang="en-GB" sz="2000" dirty="0">
                <a:latin typeface="Comic Sans MS" panose="030F0702030302020204" pitchFamily="66" charset="0"/>
              </a:rPr>
              <a:t>) and m(CD) = -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2</a:t>
            </a:r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	m(BC) and m(AD) = 2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	</a:t>
            </a:r>
            <a:r>
              <a:rPr lang="en-GB" sz="2000" dirty="0" smtClean="0">
                <a:latin typeface="Comic Sans MS" panose="030F0702030302020204" pitchFamily="66" charset="0"/>
              </a:rPr>
              <a:t>-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2 </a:t>
            </a:r>
            <a:r>
              <a:rPr lang="en-GB" sz="2000" dirty="0" smtClean="0">
                <a:latin typeface="Comic Sans MS" panose="030F0702030302020204" pitchFamily="66" charset="0"/>
              </a:rPr>
              <a:t>x 2 = -1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	</a:t>
            </a:r>
            <a:r>
              <a:rPr lang="en-GB" sz="2000" dirty="0" smtClean="0">
                <a:latin typeface="Comic Sans MS" panose="030F0702030302020204" pitchFamily="66" charset="0"/>
              </a:rPr>
              <a:t>Opposite sides are parallel 	and adjacent sides are 	perpendicular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8.	</a:t>
            </a:r>
            <a:r>
              <a:rPr lang="en-GB" sz="2000" smtClean="0">
                <a:latin typeface="Comic Sans MS" panose="030F0702030302020204" pitchFamily="66" charset="0"/>
              </a:rPr>
              <a:t>-11x + 5y + 77 = 0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07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619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2051720" y="1196752"/>
            <a:ext cx="6781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2000"/>
              <a:t>Write down the gradient and y-intercept of the following graphs</a:t>
            </a:r>
          </a:p>
        </p:txBody>
      </p:sp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2102178" y="2176264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a)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178" y="2176264"/>
            <a:ext cx="13843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2406978" y="2557264"/>
            <a:ext cx="22860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 dirty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GB" sz="1600" dirty="0">
                <a:solidFill>
                  <a:srgbClr val="FF0000"/>
                </a:solidFill>
              </a:rPr>
              <a:t>Gradient = -3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 dirty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GB" sz="1600" dirty="0">
                <a:solidFill>
                  <a:srgbClr val="FF0000"/>
                </a:solidFill>
              </a:rPr>
              <a:t>y-intercept = (0</a:t>
            </a:r>
            <a:r>
              <a:rPr lang="en-GB" sz="1600" dirty="0" smtClean="0">
                <a:solidFill>
                  <a:srgbClr val="FF0000"/>
                </a:solidFill>
              </a:rPr>
              <a:t>, 2</a:t>
            </a:r>
            <a:r>
              <a:rPr lang="en-GB" sz="16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4692978" y="2176264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b)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978" y="2176264"/>
            <a:ext cx="17653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378" y="2633464"/>
            <a:ext cx="136048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378" y="3090664"/>
            <a:ext cx="128905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Text Box 31"/>
          <p:cNvSpPr txBox="1">
            <a:spLocks noChangeArrowheads="1"/>
          </p:cNvSpPr>
          <p:nvPr/>
        </p:nvSpPr>
        <p:spPr bwMode="auto">
          <a:xfrm>
            <a:off x="4997778" y="4005064"/>
            <a:ext cx="26670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 dirty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GB" sz="1600" dirty="0">
                <a:solidFill>
                  <a:srgbClr val="FF0000"/>
                </a:solidFill>
              </a:rPr>
              <a:t>Gradient =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 dirty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GB" sz="1600" dirty="0">
                <a:solidFill>
                  <a:srgbClr val="FF0000"/>
                </a:solidFill>
              </a:rPr>
              <a:t>y-intercept = (0, </a:t>
            </a:r>
            <a:r>
              <a:rPr lang="en-GB" sz="1600" baseline="30000" dirty="0">
                <a:solidFill>
                  <a:srgbClr val="FF0000"/>
                </a:solidFill>
              </a:rPr>
              <a:t>5</a:t>
            </a:r>
            <a:r>
              <a:rPr lang="en-GB" sz="1600" dirty="0">
                <a:solidFill>
                  <a:srgbClr val="FF0000"/>
                </a:solidFill>
              </a:rPr>
              <a:t>/</a:t>
            </a:r>
            <a:r>
              <a:rPr lang="en-GB" sz="1600" baseline="-25000" dirty="0">
                <a:solidFill>
                  <a:srgbClr val="FF0000"/>
                </a:solidFill>
              </a:rPr>
              <a:t>2</a:t>
            </a:r>
            <a:r>
              <a:rPr lang="en-GB" sz="16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1" name="Arc 32"/>
          <p:cNvSpPr>
            <a:spLocks/>
          </p:cNvSpPr>
          <p:nvPr/>
        </p:nvSpPr>
        <p:spPr bwMode="auto">
          <a:xfrm>
            <a:off x="7055178" y="2328664"/>
            <a:ext cx="304800" cy="533400"/>
          </a:xfrm>
          <a:custGeom>
            <a:avLst/>
            <a:gdLst>
              <a:gd name="T0" fmla="*/ 73080 w 21980"/>
              <a:gd name="T1" fmla="*/ 0 h 43200"/>
              <a:gd name="T2" fmla="*/ 0 w 21980"/>
              <a:gd name="T3" fmla="*/ 6585551 h 43200"/>
              <a:gd name="T4" fmla="*/ 73080 w 21980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lnTo>
                  <a:pt x="379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endParaRPr lang="en-GB"/>
          </a:p>
        </p:txBody>
      </p:sp>
      <p:sp>
        <p:nvSpPr>
          <p:cNvPr id="12" name="Arc 33"/>
          <p:cNvSpPr>
            <a:spLocks/>
          </p:cNvSpPr>
          <p:nvPr/>
        </p:nvSpPr>
        <p:spPr bwMode="auto">
          <a:xfrm>
            <a:off x="7055178" y="2862064"/>
            <a:ext cx="304800" cy="685800"/>
          </a:xfrm>
          <a:custGeom>
            <a:avLst/>
            <a:gdLst>
              <a:gd name="T0" fmla="*/ 73080 w 21980"/>
              <a:gd name="T1" fmla="*/ 0 h 43200"/>
              <a:gd name="T2" fmla="*/ 0 w 21980"/>
              <a:gd name="T3" fmla="*/ 10886313 h 43200"/>
              <a:gd name="T4" fmla="*/ 73080 w 21980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lnTo>
                  <a:pt x="379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endParaRPr lang="en-GB"/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7207578" y="2176264"/>
            <a:ext cx="16002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1600">
                <a:solidFill>
                  <a:srgbClr val="FF0000"/>
                </a:solidFill>
              </a:rPr>
              <a:t>Rearrange to get ‘y’ on one side</a:t>
            </a:r>
          </a:p>
        </p:txBody>
      </p:sp>
      <p:sp>
        <p:nvSpPr>
          <p:cNvPr id="14" name="Text Box 35"/>
          <p:cNvSpPr txBox="1">
            <a:spLocks noChangeArrowheads="1"/>
          </p:cNvSpPr>
          <p:nvPr/>
        </p:nvSpPr>
        <p:spPr bwMode="auto">
          <a:xfrm>
            <a:off x="7207578" y="3090664"/>
            <a:ext cx="1600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1600">
                <a:solidFill>
                  <a:srgbClr val="FF0000"/>
                </a:solidFill>
              </a:rPr>
              <a:t>Divide by 2</a:t>
            </a:r>
          </a:p>
        </p:txBody>
      </p:sp>
    </p:spTree>
    <p:extLst>
      <p:ext uri="{BB962C8B-B14F-4D97-AF65-F5344CB8AC3E}">
        <p14:creationId xmlns:p14="http://schemas.microsoft.com/office/powerpoint/2010/main" val="129405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7687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Given other information, we can calculate the equation of a line.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Using either: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omic Sans MS" panose="030F0702030302020204" pitchFamily="66" charset="0"/>
              </a:rPr>
              <a:t>The gradient and a coordinate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omic Sans MS" panose="030F0702030302020204" pitchFamily="66" charset="0"/>
              </a:rPr>
              <a:t>Two coordinates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971600" y="3717032"/>
            <a:ext cx="3528392" cy="2232248"/>
          </a:xfrm>
          <a:prstGeom prst="cloudCallout">
            <a:avLst>
              <a:gd name="adj1" fmla="val -66863"/>
              <a:gd name="adj2" fmla="val 8206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Gradient = </a:t>
            </a:r>
          </a:p>
          <a:p>
            <a:pPr algn="ctr"/>
            <a:r>
              <a:rPr lang="en-GB" sz="2400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y</a:t>
            </a:r>
            <a:r>
              <a:rPr lang="en-GB" sz="2400" u="sng" baseline="-25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r>
              <a:rPr lang="en-GB" sz="2400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– y</a:t>
            </a:r>
            <a:r>
              <a:rPr lang="en-GB" sz="2400" u="sng" baseline="-25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2400" u="sng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x</a:t>
            </a:r>
            <a:r>
              <a:rPr lang="en-GB" sz="2400" baseline="-25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r>
              <a:rPr lang="en-GB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– </a:t>
            </a:r>
            <a:r>
              <a:rPr lang="en-GB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x</a:t>
            </a:r>
            <a:r>
              <a:rPr lang="en-GB" sz="2400" baseline="-25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3923928" y="3717032"/>
            <a:ext cx="4392488" cy="2232248"/>
          </a:xfrm>
          <a:prstGeom prst="cloudCallout">
            <a:avLst>
              <a:gd name="adj1" fmla="val 57091"/>
              <a:gd name="adj2" fmla="val 78396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Equation of line = 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y – y</a:t>
            </a:r>
            <a:r>
              <a:rPr lang="en-GB" sz="2400" baseline="-25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r>
              <a:rPr lang="en-GB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= m(x </a:t>
            </a:r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– </a:t>
            </a:r>
            <a:r>
              <a:rPr lang="en-GB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x</a:t>
            </a:r>
            <a:r>
              <a:rPr lang="en-GB" sz="2400" baseline="-25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r>
              <a:rPr lang="en-GB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)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52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Find the equation of the graph with a gradient of 2 that passes through the point (2, 5).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75995" y="1988840"/>
            <a:ext cx="21146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y </a:t>
            </a:r>
            <a:r>
              <a:rPr lang="en-GB" sz="2000" dirty="0">
                <a:latin typeface="Comic Sans MS" panose="030F0702030302020204" pitchFamily="66" charset="0"/>
              </a:rPr>
              <a:t>– y</a:t>
            </a:r>
            <a:r>
              <a:rPr lang="en-GB" sz="2000" baseline="-25000" dirty="0">
                <a:latin typeface="Comic Sans MS" panose="030F0702030302020204" pitchFamily="66" charset="0"/>
              </a:rPr>
              <a:t>1</a:t>
            </a:r>
            <a:r>
              <a:rPr lang="en-GB" sz="2000" dirty="0">
                <a:latin typeface="Comic Sans MS" panose="030F0702030302020204" pitchFamily="66" charset="0"/>
              </a:rPr>
              <a:t> = </a:t>
            </a:r>
            <a:r>
              <a:rPr lang="en-GB" sz="2000" dirty="0" smtClean="0">
                <a:latin typeface="Comic Sans MS" panose="030F0702030302020204" pitchFamily="66" charset="0"/>
              </a:rPr>
              <a:t>m(x </a:t>
            </a:r>
            <a:r>
              <a:rPr lang="en-GB" sz="2000" dirty="0">
                <a:latin typeface="Comic Sans MS" panose="030F0702030302020204" pitchFamily="66" charset="0"/>
              </a:rPr>
              <a:t>– x</a:t>
            </a:r>
            <a:r>
              <a:rPr lang="en-GB" sz="2000" baseline="-25000" dirty="0">
                <a:latin typeface="Comic Sans MS" panose="030F0702030302020204" pitchFamily="66" charset="0"/>
              </a:rPr>
              <a:t>1</a:t>
            </a:r>
            <a:r>
              <a:rPr lang="en-GB" sz="20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2958548" y="2545160"/>
            <a:ext cx="19495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y </a:t>
            </a:r>
            <a:r>
              <a:rPr lang="en-GB" sz="2000" dirty="0">
                <a:latin typeface="Comic Sans MS" panose="030F0702030302020204" pitchFamily="66" charset="0"/>
              </a:rPr>
              <a:t>– </a:t>
            </a:r>
            <a:r>
              <a:rPr lang="en-GB" sz="2000" dirty="0" smtClean="0">
                <a:latin typeface="Comic Sans MS" panose="030F0702030302020204" pitchFamily="66" charset="0"/>
              </a:rPr>
              <a:t>5 </a:t>
            </a:r>
            <a:r>
              <a:rPr lang="en-GB" sz="2000" dirty="0">
                <a:latin typeface="Comic Sans MS" panose="030F0702030302020204" pitchFamily="66" charset="0"/>
              </a:rPr>
              <a:t>= 2</a:t>
            </a:r>
            <a:r>
              <a:rPr lang="en-GB" sz="2000" dirty="0" smtClean="0">
                <a:latin typeface="Comic Sans MS" panose="030F0702030302020204" pitchFamily="66" charset="0"/>
              </a:rPr>
              <a:t>(x </a:t>
            </a:r>
            <a:r>
              <a:rPr lang="en-GB" sz="2000" dirty="0">
                <a:latin typeface="Comic Sans MS" panose="030F0702030302020204" pitchFamily="66" charset="0"/>
              </a:rPr>
              <a:t>– 2</a:t>
            </a:r>
            <a:r>
              <a:rPr lang="en-GB" sz="2000" dirty="0" smtClean="0">
                <a:latin typeface="Comic Sans MS" panose="030F0702030302020204" pitchFamily="66" charset="0"/>
              </a:rPr>
              <a:t>)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19872" y="3101480"/>
            <a:ext cx="17700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y </a:t>
            </a:r>
            <a:r>
              <a:rPr lang="en-GB" sz="2000" dirty="0">
                <a:latin typeface="Comic Sans MS" panose="030F0702030302020204" pitchFamily="66" charset="0"/>
              </a:rPr>
              <a:t>= </a:t>
            </a:r>
            <a:r>
              <a:rPr lang="en-GB" sz="2000" dirty="0" smtClean="0">
                <a:latin typeface="Comic Sans MS" panose="030F0702030302020204" pitchFamily="66" charset="0"/>
              </a:rPr>
              <a:t>2x </a:t>
            </a:r>
            <a:r>
              <a:rPr lang="en-GB" sz="2000" dirty="0">
                <a:latin typeface="Comic Sans MS" panose="030F0702030302020204" pitchFamily="66" charset="0"/>
              </a:rPr>
              <a:t>– </a:t>
            </a:r>
            <a:r>
              <a:rPr lang="en-GB" sz="2000" dirty="0" smtClean="0">
                <a:latin typeface="Comic Sans MS" panose="030F0702030302020204" pitchFamily="66" charset="0"/>
              </a:rPr>
              <a:t>4 + 5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51848" y="3657800"/>
            <a:ext cx="13035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y </a:t>
            </a:r>
            <a:r>
              <a:rPr lang="en-GB" sz="2000" dirty="0">
                <a:latin typeface="Comic Sans MS" panose="030F0702030302020204" pitchFamily="66" charset="0"/>
              </a:rPr>
              <a:t>= </a:t>
            </a:r>
            <a:r>
              <a:rPr lang="en-GB" sz="2000" dirty="0" smtClean="0">
                <a:latin typeface="Comic Sans MS" panose="030F0702030302020204" pitchFamily="66" charset="0"/>
              </a:rPr>
              <a:t>2x + 1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61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Find the equation of the graph that passes through the points (5, 7) and (3, -1).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71800" y="2892424"/>
            <a:ext cx="21146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y </a:t>
            </a:r>
            <a:r>
              <a:rPr lang="en-GB" sz="2000" dirty="0">
                <a:latin typeface="Comic Sans MS" panose="030F0702030302020204" pitchFamily="66" charset="0"/>
              </a:rPr>
              <a:t>– y</a:t>
            </a:r>
            <a:r>
              <a:rPr lang="en-GB" sz="2000" baseline="-25000" dirty="0">
                <a:latin typeface="Comic Sans MS" panose="030F0702030302020204" pitchFamily="66" charset="0"/>
              </a:rPr>
              <a:t>1</a:t>
            </a:r>
            <a:r>
              <a:rPr lang="en-GB" sz="2000" dirty="0">
                <a:latin typeface="Comic Sans MS" panose="030F0702030302020204" pitchFamily="66" charset="0"/>
              </a:rPr>
              <a:t> = </a:t>
            </a:r>
            <a:r>
              <a:rPr lang="en-GB" sz="2000" dirty="0" smtClean="0">
                <a:latin typeface="Comic Sans MS" panose="030F0702030302020204" pitchFamily="66" charset="0"/>
              </a:rPr>
              <a:t>m(x </a:t>
            </a:r>
            <a:r>
              <a:rPr lang="en-GB" sz="2000" dirty="0">
                <a:latin typeface="Comic Sans MS" panose="030F0702030302020204" pitchFamily="66" charset="0"/>
              </a:rPr>
              <a:t>– x</a:t>
            </a:r>
            <a:r>
              <a:rPr lang="en-GB" sz="2000" baseline="-25000" dirty="0">
                <a:latin typeface="Comic Sans MS" panose="030F0702030302020204" pitchFamily="66" charset="0"/>
              </a:rPr>
              <a:t>1</a:t>
            </a:r>
            <a:r>
              <a:rPr lang="en-GB" sz="20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2854353" y="3448744"/>
            <a:ext cx="19495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y </a:t>
            </a:r>
            <a:r>
              <a:rPr lang="en-GB" sz="2000" dirty="0">
                <a:latin typeface="Comic Sans MS" panose="030F0702030302020204" pitchFamily="66" charset="0"/>
              </a:rPr>
              <a:t>– </a:t>
            </a:r>
            <a:r>
              <a:rPr lang="en-GB" sz="2000" dirty="0" smtClean="0">
                <a:latin typeface="Comic Sans MS" panose="030F0702030302020204" pitchFamily="66" charset="0"/>
              </a:rPr>
              <a:t>7 </a:t>
            </a:r>
            <a:r>
              <a:rPr lang="en-GB" sz="2000" dirty="0">
                <a:latin typeface="Comic Sans MS" panose="030F0702030302020204" pitchFamily="66" charset="0"/>
              </a:rPr>
              <a:t>= </a:t>
            </a:r>
            <a:r>
              <a:rPr lang="en-GB" sz="2000" dirty="0" smtClean="0">
                <a:latin typeface="Comic Sans MS" panose="030F0702030302020204" pitchFamily="66" charset="0"/>
              </a:rPr>
              <a:t>4(x </a:t>
            </a:r>
            <a:r>
              <a:rPr lang="en-GB" sz="2000" dirty="0">
                <a:latin typeface="Comic Sans MS" panose="030F0702030302020204" pitchFamily="66" charset="0"/>
              </a:rPr>
              <a:t>– </a:t>
            </a:r>
            <a:r>
              <a:rPr lang="en-GB" sz="2000" dirty="0" smtClean="0">
                <a:latin typeface="Comic Sans MS" panose="030F0702030302020204" pitchFamily="66" charset="0"/>
              </a:rPr>
              <a:t>5)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47653" y="4005064"/>
            <a:ext cx="19271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y </a:t>
            </a:r>
            <a:r>
              <a:rPr lang="en-GB" sz="2000" dirty="0">
                <a:latin typeface="Comic Sans MS" panose="030F0702030302020204" pitchFamily="66" charset="0"/>
              </a:rPr>
              <a:t>= </a:t>
            </a:r>
            <a:r>
              <a:rPr lang="en-GB" sz="2000" dirty="0" smtClean="0">
                <a:latin typeface="Comic Sans MS" panose="030F0702030302020204" pitchFamily="66" charset="0"/>
              </a:rPr>
              <a:t>4x </a:t>
            </a:r>
            <a:r>
              <a:rPr lang="en-GB" sz="2000" dirty="0">
                <a:latin typeface="Comic Sans MS" panose="030F0702030302020204" pitchFamily="66" charset="0"/>
              </a:rPr>
              <a:t>– </a:t>
            </a:r>
            <a:r>
              <a:rPr lang="en-GB" sz="2000" dirty="0" smtClean="0">
                <a:latin typeface="Comic Sans MS" panose="030F0702030302020204" pitchFamily="66" charset="0"/>
              </a:rPr>
              <a:t>20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+ </a:t>
            </a:r>
            <a:r>
              <a:rPr lang="en-GB" sz="2000" dirty="0" smtClean="0">
                <a:latin typeface="Comic Sans MS" panose="030F0702030302020204" pitchFamily="66" charset="0"/>
              </a:rPr>
              <a:t>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47653" y="4561384"/>
            <a:ext cx="14446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y </a:t>
            </a:r>
            <a:r>
              <a:rPr lang="en-GB" sz="2000" dirty="0">
                <a:latin typeface="Comic Sans MS" panose="030F0702030302020204" pitchFamily="66" charset="0"/>
              </a:rPr>
              <a:t>= </a:t>
            </a:r>
            <a:r>
              <a:rPr lang="en-GB" sz="2000" dirty="0" smtClean="0">
                <a:latin typeface="Comic Sans MS" panose="030F0702030302020204" pitchFamily="66" charset="0"/>
              </a:rPr>
              <a:t>4x - 13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08584"/>
            <a:ext cx="1008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u="sng" dirty="0">
                <a:latin typeface="Comic Sans MS" panose="030F0702030302020204" pitchFamily="66" charset="0"/>
              </a:rPr>
              <a:t>y</a:t>
            </a:r>
            <a:r>
              <a:rPr lang="en-GB" sz="2000" u="sng" baseline="-25000" dirty="0">
                <a:latin typeface="Comic Sans MS" panose="030F0702030302020204" pitchFamily="66" charset="0"/>
              </a:rPr>
              <a:t>2</a:t>
            </a:r>
            <a:r>
              <a:rPr lang="en-GB" sz="2000" u="sng" dirty="0">
                <a:latin typeface="Comic Sans MS" panose="030F0702030302020204" pitchFamily="66" charset="0"/>
              </a:rPr>
              <a:t> – y</a:t>
            </a:r>
            <a:r>
              <a:rPr lang="en-GB" sz="2000" u="sng" baseline="-25000" dirty="0">
                <a:latin typeface="Comic Sans MS" panose="030F0702030302020204" pitchFamily="66" charset="0"/>
              </a:rPr>
              <a:t>1</a:t>
            </a:r>
            <a:endParaRPr lang="en-GB" sz="2000" u="sng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x</a:t>
            </a:r>
            <a:r>
              <a:rPr lang="en-GB" sz="2000" baseline="-25000" dirty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 – x</a:t>
            </a:r>
            <a:r>
              <a:rPr lang="en-GB" sz="2000" baseline="-25000" dirty="0">
                <a:latin typeface="Comic Sans MS" panose="030F0702030302020204" pitchFamily="66" charset="0"/>
              </a:rPr>
              <a:t>1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31840" y="2008584"/>
            <a:ext cx="12961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= </a:t>
            </a:r>
            <a:r>
              <a:rPr lang="en-GB" sz="2000" u="sng" dirty="0" smtClean="0">
                <a:latin typeface="Comic Sans MS" panose="030F0702030302020204" pitchFamily="66" charset="0"/>
              </a:rPr>
              <a:t>- 1 </a:t>
            </a:r>
            <a:r>
              <a:rPr lang="en-GB" sz="2000" u="sng" dirty="0">
                <a:latin typeface="Comic Sans MS" panose="030F0702030302020204" pitchFamily="66" charset="0"/>
              </a:rPr>
              <a:t>– </a:t>
            </a:r>
            <a:r>
              <a:rPr lang="en-GB" sz="2000" u="sng" dirty="0" smtClean="0">
                <a:latin typeface="Comic Sans MS" panose="030F0702030302020204" pitchFamily="66" charset="0"/>
              </a:rPr>
              <a:t>7</a:t>
            </a:r>
            <a:endParaRPr lang="en-GB" sz="2000" u="sng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    3 - 5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27984" y="2008584"/>
            <a:ext cx="12961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= </a:t>
            </a:r>
            <a:r>
              <a:rPr lang="en-GB" sz="2000" u="sng" dirty="0" smtClean="0">
                <a:latin typeface="Comic Sans MS" panose="030F0702030302020204" pitchFamily="66" charset="0"/>
              </a:rPr>
              <a:t>- 8</a:t>
            </a:r>
            <a:endParaRPr lang="en-GB" sz="2000" u="sng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   - 2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3357" y="2008584"/>
            <a:ext cx="12961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= 4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43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774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2474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Answers</a:t>
            </a:r>
            <a:endParaRPr lang="en-GB" sz="2400" b="1" u="sng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844824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1a) 	m = 3				b)	m = ½ 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	</a:t>
            </a:r>
            <a:r>
              <a:rPr lang="en-GB" sz="2000" dirty="0" smtClean="0">
                <a:latin typeface="Comic Sans MS" panose="030F0702030302020204" pitchFamily="66" charset="0"/>
              </a:rPr>
              <a:t>y-</a:t>
            </a:r>
            <a:r>
              <a:rPr lang="en-GB" sz="2000" dirty="0" err="1" smtClean="0">
                <a:latin typeface="Comic Sans MS" panose="030F0702030302020204" pitchFamily="66" charset="0"/>
              </a:rPr>
              <a:t>int</a:t>
            </a:r>
            <a:r>
              <a:rPr lang="en-GB" sz="2000" dirty="0" smtClean="0">
                <a:latin typeface="Comic Sans MS" panose="030F0702030302020204" pitchFamily="66" charset="0"/>
              </a:rPr>
              <a:t> = (0, 4)				y-</a:t>
            </a:r>
            <a:r>
              <a:rPr lang="en-GB" sz="2000" dirty="0" err="1" smtClean="0">
                <a:latin typeface="Comic Sans MS" panose="030F0702030302020204" pitchFamily="66" charset="0"/>
              </a:rPr>
              <a:t>int</a:t>
            </a:r>
            <a:r>
              <a:rPr lang="en-GB" sz="2000" dirty="0" smtClean="0">
                <a:latin typeface="Comic Sans MS" panose="030F0702030302020204" pitchFamily="66" charset="0"/>
              </a:rPr>
              <a:t> = (0, -2)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c)	m = -1				d)	m = 3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	y-</a:t>
            </a:r>
            <a:r>
              <a:rPr lang="en-GB" sz="2000" dirty="0" err="1" smtClean="0">
                <a:latin typeface="Comic Sans MS" panose="030F0702030302020204" pitchFamily="66" charset="0"/>
              </a:rPr>
              <a:t>int</a:t>
            </a:r>
            <a:r>
              <a:rPr lang="en-GB" sz="2000" dirty="0" smtClean="0">
                <a:latin typeface="Comic Sans MS" panose="030F0702030302020204" pitchFamily="66" charset="0"/>
              </a:rPr>
              <a:t> = (0, 4)				y-</a:t>
            </a:r>
            <a:r>
              <a:rPr lang="en-GB" sz="2000" dirty="0" err="1" smtClean="0">
                <a:latin typeface="Comic Sans MS" panose="030F0702030302020204" pitchFamily="66" charset="0"/>
              </a:rPr>
              <a:t>int</a:t>
            </a:r>
            <a:r>
              <a:rPr lang="en-GB" sz="2000" dirty="0" smtClean="0">
                <a:latin typeface="Comic Sans MS" panose="030F0702030302020204" pitchFamily="66" charset="0"/>
              </a:rPr>
              <a:t> = (0, 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)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e)	m = -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latin typeface="Comic Sans MS" panose="030F0702030302020204" pitchFamily="66" charset="0"/>
              </a:rPr>
              <a:t>			f)	m = 4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	y-</a:t>
            </a:r>
            <a:r>
              <a:rPr lang="en-GB" sz="2000" dirty="0" err="1" smtClean="0">
                <a:latin typeface="Comic Sans MS" panose="030F0702030302020204" pitchFamily="66" charset="0"/>
              </a:rPr>
              <a:t>int</a:t>
            </a:r>
            <a:r>
              <a:rPr lang="en-GB" sz="2000" dirty="0" smtClean="0">
                <a:latin typeface="Comic Sans MS" panose="030F0702030302020204" pitchFamily="66" charset="0"/>
              </a:rPr>
              <a:t> = (0, 2)				y-</a:t>
            </a:r>
            <a:r>
              <a:rPr lang="en-GB" sz="2000" dirty="0" err="1" smtClean="0">
                <a:latin typeface="Comic Sans MS" panose="030F0702030302020204" pitchFamily="66" charset="0"/>
              </a:rPr>
              <a:t>int</a:t>
            </a:r>
            <a:r>
              <a:rPr lang="en-GB" sz="2000" dirty="0" smtClean="0">
                <a:latin typeface="Comic Sans MS" panose="030F0702030302020204" pitchFamily="66" charset="0"/>
              </a:rPr>
              <a:t> = (0, 2)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2a)	y  = 2x + 1			b)	y = 3x + 7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c)	y = -x – 3			d)	y = -4x – 11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e)	y = ½x + 8			f)	y = </a:t>
            </a:r>
            <a:r>
              <a:rPr lang="en-GB" sz="2000" dirty="0">
                <a:latin typeface="Comic Sans MS" panose="030F0702030302020204" pitchFamily="66" charset="0"/>
              </a:rPr>
              <a:t>-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latin typeface="Comic Sans MS" panose="030F0702030302020204" pitchFamily="66" charset="0"/>
              </a:rPr>
              <a:t>x - 5</a:t>
            </a: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3a)	y = 4x – 4			b)	y = x + 2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c)	y = 2x + 4			d)	y = 4x - 23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e)	y = -4x – 9			f)	y = 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6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5</a:t>
            </a:r>
            <a:r>
              <a:rPr lang="en-GB" sz="2000" dirty="0" smtClean="0">
                <a:latin typeface="Comic Sans MS" panose="030F0702030302020204" pitchFamily="66" charset="0"/>
              </a:rPr>
              <a:t>x 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66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2474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Answers</a:t>
            </a:r>
            <a:endParaRPr lang="en-GB" sz="2400" b="1" u="sng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844824"/>
            <a:ext cx="86409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4.	a = 7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5.	Same gradient (½) and shared point shows straight line</a:t>
            </a: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6.	5x + y – 37 = 0</a:t>
            </a: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7.	AB </a:t>
            </a:r>
            <a:r>
              <a:rPr lang="en-GB" sz="2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 y = x + 2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	BC </a:t>
            </a:r>
            <a:r>
              <a:rPr lang="en-GB" sz="2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 y = -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6</a:t>
            </a:r>
            <a:r>
              <a:rPr lang="en-GB" sz="2000" dirty="0" smtClean="0">
                <a:latin typeface="Comic Sans MS" panose="030F0702030302020204" pitchFamily="66" charset="0"/>
              </a:rPr>
              <a:t>x + 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3</a:t>
            </a:r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 	AC </a:t>
            </a:r>
            <a:r>
              <a:rPr lang="en-GB" sz="2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 y = -6x + 23</a:t>
            </a:r>
          </a:p>
          <a:p>
            <a:endParaRPr lang="en-GB" sz="2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r>
              <a:rPr lang="en-GB" sz="2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8.	a = 3, c = -27</a:t>
            </a: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9.	(0, 1)</a:t>
            </a: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10.	</a:t>
            </a:r>
            <a:r>
              <a:rPr lang="en-GB" sz="2000" dirty="0">
                <a:latin typeface="Comic Sans MS" panose="030F0702030302020204" pitchFamily="66" charset="0"/>
                <a:sym typeface="Wingdings" panose="05000000000000000000" pitchFamily="2" charset="2"/>
              </a:rPr>
              <a:t>y = </a:t>
            </a:r>
            <a:r>
              <a:rPr lang="en-GB" sz="2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-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8</a:t>
            </a:r>
            <a:r>
              <a:rPr lang="en-GB" sz="2000" dirty="0" smtClean="0">
                <a:latin typeface="Comic Sans MS" panose="030F0702030302020204" pitchFamily="66" charset="0"/>
              </a:rPr>
              <a:t>x </a:t>
            </a:r>
            <a:r>
              <a:rPr lang="en-GB" sz="2000" dirty="0">
                <a:latin typeface="Comic Sans MS" panose="030F0702030302020204" pitchFamily="66" charset="0"/>
              </a:rPr>
              <a:t>+ 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latin typeface="Comic Sans MS" panose="030F0702030302020204" pitchFamily="66" charset="0"/>
              </a:rPr>
              <a:t>2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06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759</Words>
  <Application>Microsoft Office PowerPoint</Application>
  <PresentationFormat>On-screen Show (4:3)</PresentationFormat>
  <Paragraphs>217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Microsoft YaHei</vt:lpstr>
      <vt:lpstr>Arial</vt:lpstr>
      <vt:lpstr>Calibri</vt:lpstr>
      <vt:lpstr>Comic Sans MS</vt:lpstr>
      <vt:lpstr>Times New Roman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51</cp:revision>
  <dcterms:created xsi:type="dcterms:W3CDTF">2015-07-01T12:05:39Z</dcterms:created>
  <dcterms:modified xsi:type="dcterms:W3CDTF">2017-08-21T13:42:29Z</dcterms:modified>
</cp:coreProperties>
</file>