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21"/>
  </p:notesMasterIdLst>
  <p:sldIdLst>
    <p:sldId id="278" r:id="rId3"/>
    <p:sldId id="256" r:id="rId4"/>
    <p:sldId id="283" r:id="rId5"/>
    <p:sldId id="279" r:id="rId6"/>
    <p:sldId id="284" r:id="rId7"/>
    <p:sldId id="280" r:id="rId8"/>
    <p:sldId id="285" r:id="rId9"/>
    <p:sldId id="286" r:id="rId10"/>
    <p:sldId id="289" r:id="rId11"/>
    <p:sldId id="290" r:id="rId12"/>
    <p:sldId id="287" r:id="rId13"/>
    <p:sldId id="288" r:id="rId14"/>
    <p:sldId id="291" r:id="rId15"/>
    <p:sldId id="292" r:id="rId16"/>
    <p:sldId id="293" r:id="rId17"/>
    <p:sldId id="294" r:id="rId18"/>
    <p:sldId id="295" r:id="rId19"/>
    <p:sldId id="29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42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82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6F85B-3A73-419E-8473-96D639676AD5}" type="datetimeFigureOut">
              <a:rPr lang="en-GB" smtClean="0"/>
              <a:t>11/11/2017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22B3F-CFD1-4D08-88A2-9C0473CAC2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633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22B3F-CFD1-4D08-88A2-9C0473CAC2B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304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22B3F-CFD1-4D08-88A2-9C0473CAC2B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54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2161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23528" y="2132856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 smtClean="0">
                <a:latin typeface="Comic Sans MS" pitchFamily="66" charset="0"/>
              </a:rPr>
              <a:t>Probing questions to check understanding:</a:t>
            </a:r>
          </a:p>
          <a:p>
            <a:endParaRPr lang="en-GB" sz="2000" u="none" dirty="0" smtClean="0">
              <a:latin typeface="Comic Sans MS" pitchFamily="66" charset="0"/>
            </a:endParaRPr>
          </a:p>
          <a:p>
            <a:endParaRPr lang="en-GB" sz="2000" u="none" dirty="0" smtClean="0">
              <a:latin typeface="Comic Sans MS" pitchFamily="66" charset="0"/>
            </a:endParaRPr>
          </a:p>
        </p:txBody>
      </p:sp>
      <p:pic>
        <p:nvPicPr>
          <p:cNvPr id="3" name="Picture 2" descr="bloom_taxonomy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788024" y="2115056"/>
            <a:ext cx="402482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04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A644C-C185-49DE-8E96-54AE88E6A88E}" type="datetimeFigureOut">
              <a:rPr lang="en-GB" smtClean="0"/>
              <a:t>11/11/2017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9CB67-F420-4A4E-A4DF-765ABEF03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809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601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2051720" y="2150894"/>
            <a:ext cx="691276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/>
            <a:r>
              <a:rPr lang="en-GB" dirty="0">
                <a:latin typeface="Comic Sans MS" pitchFamily="66" charset="0"/>
              </a:rPr>
              <a:t>How </a:t>
            </a:r>
            <a:r>
              <a:rPr lang="en-GB" b="1" u="sng" dirty="0">
                <a:latin typeface="Comic Sans MS" pitchFamily="66" charset="0"/>
              </a:rPr>
              <a:t>confident</a:t>
            </a:r>
            <a:r>
              <a:rPr lang="en-GB" dirty="0">
                <a:latin typeface="Comic Sans MS" pitchFamily="66" charset="0"/>
              </a:rPr>
              <a:t> do you feel with this topic?</a:t>
            </a:r>
          </a:p>
          <a:p>
            <a:pPr algn="ctr" eaLnBrk="1" hangingPunct="1"/>
            <a:endParaRPr lang="en-GB" dirty="0">
              <a:latin typeface="Comic Sans MS" pitchFamily="66" charset="0"/>
            </a:endParaRPr>
          </a:p>
          <a:p>
            <a:pPr algn="ctr" eaLnBrk="1" hangingPunct="1"/>
            <a:r>
              <a:rPr lang="en-GB" dirty="0">
                <a:latin typeface="Comic Sans MS" pitchFamily="66" charset="0"/>
              </a:rPr>
              <a:t>Write </a:t>
            </a:r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red</a:t>
            </a:r>
            <a:r>
              <a:rPr lang="en-GB" dirty="0">
                <a:latin typeface="Comic Sans MS" pitchFamily="66" charset="0"/>
              </a:rPr>
              <a:t>, </a:t>
            </a:r>
            <a:r>
              <a:rPr lang="en-GB" dirty="0">
                <a:solidFill>
                  <a:srgbClr val="FFC000"/>
                </a:solidFill>
                <a:latin typeface="Comic Sans MS" pitchFamily="66" charset="0"/>
              </a:rPr>
              <a:t>amber</a:t>
            </a:r>
            <a:r>
              <a:rPr lang="en-GB" dirty="0">
                <a:latin typeface="Comic Sans MS" pitchFamily="66" charset="0"/>
              </a:rPr>
              <a:t> or </a:t>
            </a:r>
            <a:r>
              <a:rPr lang="en-GB" dirty="0">
                <a:solidFill>
                  <a:srgbClr val="00B050"/>
                </a:solidFill>
                <a:latin typeface="Comic Sans MS" pitchFamily="66" charset="0"/>
              </a:rPr>
              <a:t>green</a:t>
            </a:r>
            <a:r>
              <a:rPr lang="en-GB" dirty="0">
                <a:latin typeface="Comic Sans MS" pitchFamily="66" charset="0"/>
              </a:rPr>
              <a:t> in your book!</a:t>
            </a:r>
          </a:p>
          <a:p>
            <a:pPr algn="ctr" eaLnBrk="1" hangingPunct="1"/>
            <a:endParaRPr lang="en-GB" dirty="0">
              <a:latin typeface="Comic Sans MS" pitchFamily="66" charset="0"/>
            </a:endParaRPr>
          </a:p>
          <a:p>
            <a:pPr algn="ctr" eaLnBrk="1" hangingPunct="1"/>
            <a:r>
              <a:rPr lang="en-GB" b="1" dirty="0">
                <a:latin typeface="Comic Sans MS" pitchFamily="66" charset="0"/>
              </a:rPr>
              <a:t>Complete the corresponding activity </a:t>
            </a:r>
            <a:r>
              <a:rPr lang="en-GB" b="1" dirty="0">
                <a:latin typeface="Comic Sans MS" pitchFamily="66" charset="0"/>
                <a:sym typeface="Wingdings" pitchFamily="2" charset="2"/>
              </a:rPr>
              <a:t></a:t>
            </a:r>
          </a:p>
          <a:p>
            <a:pPr algn="ctr" eaLnBrk="1" hangingPunct="1"/>
            <a:endParaRPr lang="en-GB" b="1" dirty="0">
              <a:latin typeface="Comic Sans MS" pitchFamily="66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3364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2751927" y="1376432"/>
            <a:ext cx="5430768" cy="4032451"/>
            <a:chOff x="4469824" y="1124744"/>
            <a:chExt cx="6236041" cy="4032451"/>
          </a:xfrm>
        </p:grpSpPr>
        <p:sp>
          <p:nvSpPr>
            <p:cNvPr id="2" name="Isosceles Triangle 1"/>
            <p:cNvSpPr/>
            <p:nvPr userDrawn="1"/>
          </p:nvSpPr>
          <p:spPr bwMode="auto">
            <a:xfrm>
              <a:off x="4469824" y="1124744"/>
              <a:ext cx="6236041" cy="4032448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icrosoft YaHei" charset="-122"/>
              </a:endParaRPr>
            </a:p>
          </p:txBody>
        </p:sp>
        <p:cxnSp>
          <p:nvCxnSpPr>
            <p:cNvPr id="3" name="Straight Connector 2"/>
            <p:cNvCxnSpPr/>
            <p:nvPr userDrawn="1"/>
          </p:nvCxnSpPr>
          <p:spPr bwMode="auto">
            <a:xfrm>
              <a:off x="5423219" y="3933056"/>
              <a:ext cx="431991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 userDrawn="1"/>
          </p:nvCxnSpPr>
          <p:spPr bwMode="auto">
            <a:xfrm>
              <a:off x="6479199" y="2564904"/>
              <a:ext cx="220795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 userDrawn="1"/>
          </p:nvCxnSpPr>
          <p:spPr bwMode="auto">
            <a:xfrm>
              <a:off x="7535179" y="2564907"/>
              <a:ext cx="0" cy="136815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 userDrawn="1"/>
          </p:nvCxnSpPr>
          <p:spPr bwMode="auto">
            <a:xfrm>
              <a:off x="6671196" y="3933059"/>
              <a:ext cx="0" cy="122413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 userDrawn="1"/>
          </p:nvCxnSpPr>
          <p:spPr bwMode="auto">
            <a:xfrm>
              <a:off x="8399163" y="3933059"/>
              <a:ext cx="0" cy="122413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 userDrawn="1"/>
          </p:nvSpPr>
          <p:spPr>
            <a:xfrm>
              <a:off x="5615217" y="4365104"/>
              <a:ext cx="4127921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omic Sans MS" pitchFamily="66" charset="0"/>
                </a:rPr>
                <a:t>3 things you knew already</a:t>
              </a:r>
              <a:endParaRPr lang="en-GB" dirty="0">
                <a:latin typeface="Comic Sans MS" pitchFamily="66" charset="0"/>
              </a:endParaRPr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6479199" y="2996956"/>
              <a:ext cx="2111960" cy="64633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omic Sans MS" pitchFamily="66" charset="0"/>
                </a:rPr>
                <a:t>2 things you learnt today</a:t>
              </a:r>
              <a:endParaRPr lang="en-GB" dirty="0">
                <a:latin typeface="Comic Sans MS" pitchFamily="66" charset="0"/>
              </a:endParaRPr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6394406" y="1412779"/>
              <a:ext cx="2292751" cy="64633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omic Sans MS" pitchFamily="66" charset="0"/>
                </a:rPr>
                <a:t>1 question about today’s topic</a:t>
              </a:r>
              <a:endParaRPr lang="en-GB" dirty="0"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4820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042195" y="1052736"/>
            <a:ext cx="6922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 smtClean="0">
                <a:latin typeface="Comic Sans MS" pitchFamily="66" charset="0"/>
              </a:rPr>
              <a:t>Plenary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2052882" y="2060847"/>
            <a:ext cx="69116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itchFamily="66" charset="0"/>
              </a:rPr>
              <a:t>2 stars (</a:t>
            </a:r>
            <a:r>
              <a:rPr lang="en-GB" sz="2400" dirty="0" smtClean="0">
                <a:solidFill>
                  <a:srgbClr val="FFC000"/>
                </a:solidFill>
                <a:latin typeface="Comic Sans MS" pitchFamily="66" charset="0"/>
                <a:sym typeface="Wingdings"/>
              </a:rPr>
              <a:t></a:t>
            </a:r>
            <a:r>
              <a:rPr lang="en-GB" sz="2400" dirty="0" smtClean="0">
                <a:latin typeface="Comic Sans MS" pitchFamily="66" charset="0"/>
                <a:sym typeface="Wingdings"/>
              </a:rPr>
              <a:t>)</a:t>
            </a:r>
            <a:r>
              <a:rPr lang="en-GB" sz="2400" dirty="0" smtClean="0">
                <a:latin typeface="Comic Sans MS" pitchFamily="66" charset="0"/>
              </a:rPr>
              <a:t> and a wish (</a:t>
            </a:r>
            <a:r>
              <a:rPr lang="en-GB" sz="2400" b="1" dirty="0" smtClean="0">
                <a:latin typeface="Comic Sans MS" pitchFamily="66" charset="0"/>
                <a:sym typeface="Wingdings"/>
              </a:rPr>
              <a:t></a:t>
            </a:r>
            <a:r>
              <a:rPr lang="en-GB" sz="2400" dirty="0" smtClean="0">
                <a:latin typeface="Comic Sans MS" pitchFamily="66" charset="0"/>
                <a:sym typeface="Wingdings"/>
              </a:rPr>
              <a:t>)</a:t>
            </a:r>
          </a:p>
          <a:p>
            <a:pPr algn="ctr"/>
            <a:endParaRPr lang="en-GB" sz="2400" dirty="0" smtClean="0">
              <a:latin typeface="Comic Sans MS" pitchFamily="66" charset="0"/>
            </a:endParaRPr>
          </a:p>
          <a:p>
            <a:pPr algn="ctr"/>
            <a:r>
              <a:rPr lang="en-GB" sz="2400" dirty="0" smtClean="0">
                <a:solidFill>
                  <a:srgbClr val="FFC000"/>
                </a:solidFill>
                <a:latin typeface="Comic Sans MS" pitchFamily="66" charset="0"/>
                <a:sym typeface="Wingdings"/>
              </a:rPr>
              <a:t></a:t>
            </a:r>
            <a:r>
              <a:rPr lang="en-GB" sz="2400" dirty="0" smtClean="0">
                <a:latin typeface="Comic Sans MS" pitchFamily="66" charset="0"/>
                <a:sym typeface="Wingdings"/>
              </a:rPr>
              <a:t> I am brilliant at...</a:t>
            </a:r>
          </a:p>
          <a:p>
            <a:pPr algn="ctr"/>
            <a:r>
              <a:rPr lang="en-GB" sz="2400" dirty="0" smtClean="0">
                <a:solidFill>
                  <a:srgbClr val="FFC000"/>
                </a:solidFill>
                <a:latin typeface="Comic Sans MS" pitchFamily="66" charset="0"/>
                <a:sym typeface="Wingdings"/>
              </a:rPr>
              <a:t></a:t>
            </a:r>
            <a:r>
              <a:rPr lang="en-GB" sz="2400" dirty="0" smtClean="0">
                <a:latin typeface="Comic Sans MS" pitchFamily="66" charset="0"/>
                <a:sym typeface="Wingdings"/>
              </a:rPr>
              <a:t> I am good at...</a:t>
            </a:r>
          </a:p>
          <a:p>
            <a:pPr algn="ctr"/>
            <a:endParaRPr lang="en-GB" sz="2400" dirty="0" smtClean="0">
              <a:latin typeface="Comic Sans MS" pitchFamily="66" charset="0"/>
              <a:sym typeface="Wingdings"/>
            </a:endParaRPr>
          </a:p>
          <a:p>
            <a:pPr algn="ctr"/>
            <a:r>
              <a:rPr lang="en-GB" sz="2400" b="1" dirty="0" smtClean="0">
                <a:latin typeface="Comic Sans MS" pitchFamily="66" charset="0"/>
                <a:sym typeface="Wingdings"/>
              </a:rPr>
              <a:t></a:t>
            </a:r>
            <a:r>
              <a:rPr lang="en-GB" sz="2400" dirty="0" smtClean="0">
                <a:latin typeface="Comic Sans MS" pitchFamily="66" charset="0"/>
                <a:sym typeface="Wingdings"/>
              </a:rPr>
              <a:t> </a:t>
            </a:r>
            <a:r>
              <a:rPr lang="en-GB" sz="2400" dirty="0" smtClean="0">
                <a:latin typeface="Comic Sans MS" pitchFamily="66" charset="0"/>
              </a:rPr>
              <a:t>Something I need to work on is...</a:t>
            </a:r>
          </a:p>
          <a:p>
            <a:pPr algn="ctr"/>
            <a:endParaRPr lang="en-GB" sz="2400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820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5796136" y="2420888"/>
            <a:ext cx="3096344" cy="1058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92" dirty="0" smtClean="0">
                <a:latin typeface="Comic Sans MS" pitchFamily="66" charset="0"/>
              </a:rPr>
              <a:t>Complete the exit ticket,</a:t>
            </a:r>
            <a:r>
              <a:rPr lang="en-GB" sz="2092" baseline="0" dirty="0" smtClean="0">
                <a:latin typeface="Comic Sans MS" pitchFamily="66" charset="0"/>
              </a:rPr>
              <a:t> making sure you justify each emoji.</a:t>
            </a:r>
            <a:endParaRPr lang="en-GB" sz="2092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5796136" y="1812716"/>
            <a:ext cx="3096344" cy="46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90" b="1" u="sng" dirty="0">
                <a:latin typeface="Comic Sans MS" pitchFamily="66" charset="0"/>
              </a:rPr>
              <a:t>Plenary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l="23245" t="21656" r="51851" b="16329"/>
          <a:stretch/>
        </p:blipFill>
        <p:spPr>
          <a:xfrm>
            <a:off x="2395772" y="1170911"/>
            <a:ext cx="3240360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82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2123728" y="4293096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itchFamily="66" charset="0"/>
              </a:rPr>
              <a:t>What did</a:t>
            </a:r>
            <a:r>
              <a:rPr lang="en-GB" sz="2400" baseline="0" dirty="0" smtClean="0">
                <a:latin typeface="Comic Sans MS" pitchFamily="66" charset="0"/>
              </a:rPr>
              <a:t> you learn today? What did you find tricky? What can we do next time?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123728" y="1327090"/>
            <a:ext cx="6768752" cy="46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>
                <a:latin typeface="Comic Sans MS" pitchFamily="66" charset="0"/>
              </a:rPr>
              <a:t>Plenary</a:t>
            </a:r>
          </a:p>
        </p:txBody>
      </p:sp>
      <p:pic>
        <p:nvPicPr>
          <p:cNvPr id="6" name="Picture 5" descr="\\WGA-STH-FS1\STHLeadership$\dmoosajee\My Pictures\twitter plenary.png"/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50"/>
          <a:stretch/>
        </p:blipFill>
        <p:spPr bwMode="auto">
          <a:xfrm>
            <a:off x="2123729" y="2250392"/>
            <a:ext cx="6768752" cy="15795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23579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085" r="17840" b="50000"/>
          <a:stretch/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60"/>
            <a:ext cx="8775386" cy="5645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175295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625707" y="171074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295"/>
            <a:ext cx="17145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 userDrawn="1"/>
        </p:nvSpPr>
        <p:spPr>
          <a:xfrm>
            <a:off x="5616117" y="37062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597932-8B38-4BFA-9C8A-C8CCE191D44B}" type="datetime2">
              <a:rPr lang="en-GB" sz="1600" smtClean="0">
                <a:latin typeface="Comic Sans MS" pitchFamily="66" charset="0"/>
              </a:rPr>
              <a:pPr algn="ctr"/>
              <a:t>Sunday, 12 November 2017</a:t>
            </a:fld>
            <a:endParaRPr lang="en-GB" sz="1600" dirty="0"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2051721" y="37273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 smtClean="0">
                <a:latin typeface="Comic Sans MS" pitchFamily="66" charset="0"/>
              </a:rPr>
              <a:t>Introduction</a:t>
            </a:r>
            <a:r>
              <a:rPr lang="en-GB" sz="1600" baseline="0" dirty="0" smtClean="0">
                <a:latin typeface="Comic Sans MS" pitchFamily="66" charset="0"/>
              </a:rPr>
              <a:t> to Integration</a:t>
            </a:r>
            <a:endParaRPr lang="en-GB" sz="1600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405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8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085" r="17840" b="50000"/>
          <a:stretch/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5949281"/>
            <a:ext cx="6893587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51720" y="1095460"/>
            <a:ext cx="6903178" cy="4637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175295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3" y="1095460"/>
            <a:ext cx="1714499" cy="571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625707" y="171074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295"/>
            <a:ext cx="17145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5616117" y="37062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597932-8B38-4BFA-9C8A-C8CCE191D44B}" type="datetime2">
              <a:rPr lang="en-GB" sz="1600" smtClean="0">
                <a:latin typeface="Comic Sans MS" pitchFamily="66" charset="0"/>
              </a:rPr>
              <a:pPr algn="ctr"/>
              <a:t>Saturday, 11 November 2017</a:t>
            </a:fld>
            <a:endParaRPr lang="en-GB" sz="1600" dirty="0"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2051720" y="5949281"/>
            <a:ext cx="6903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 smtClean="0">
                <a:latin typeface="Comic Sans MS" pitchFamily="66" charset="0"/>
              </a:rPr>
              <a:t>Keywords</a:t>
            </a:r>
          </a:p>
          <a:p>
            <a:r>
              <a:rPr lang="en-GB" sz="1600" dirty="0" smtClean="0">
                <a:latin typeface="Comic Sans MS" pitchFamily="66" charset="0"/>
              </a:rPr>
              <a:t>Definite, indefinite, constant, index, integral, limits, area, substitute, gradient, rate, curve, fraction</a:t>
            </a:r>
            <a:endParaRPr lang="en-GB" sz="1600" dirty="0"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79512" y="1165852"/>
            <a:ext cx="1714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u="sng" dirty="0" smtClean="0">
                <a:latin typeface="Comic Sans MS" pitchFamily="66" charset="0"/>
              </a:rPr>
              <a:t>Lesson Objectives</a:t>
            </a:r>
            <a:r>
              <a:rPr lang="en-GB" sz="1600" dirty="0" smtClean="0">
                <a:latin typeface="Comic Sans MS" pitchFamily="66" charset="0"/>
              </a:rPr>
              <a:t>:</a:t>
            </a:r>
            <a:endParaRPr lang="en-GB" sz="1600" dirty="0"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79513" y="1844824"/>
            <a:ext cx="171449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Developing students will be able to </a:t>
            </a:r>
            <a:r>
              <a:rPr lang="en-GB" sz="1400" dirty="0" smtClean="0">
                <a:latin typeface="Comic Sans MS" pitchFamily="66" charset="0"/>
              </a:rPr>
              <a:t>integrate using the integration constant.</a:t>
            </a:r>
            <a:endParaRPr lang="en-GB" sz="1400" dirty="0" smtClean="0">
              <a:latin typeface="Comic Sans MS" pitchFamily="66" charset="0"/>
            </a:endParaRPr>
          </a:p>
          <a:p>
            <a:endParaRPr lang="en-GB" sz="1400" dirty="0" smtClean="0">
              <a:latin typeface="Comic Sans MS" pitchFamily="66" charset="0"/>
            </a:endParaRPr>
          </a:p>
          <a:p>
            <a:r>
              <a:rPr lang="en-GB" sz="1400" dirty="0" smtClean="0">
                <a:latin typeface="Comic Sans MS" pitchFamily="66" charset="0"/>
              </a:rPr>
              <a:t>Secure students will be able to </a:t>
            </a:r>
            <a:r>
              <a:rPr lang="en-GB" sz="1400" dirty="0" smtClean="0">
                <a:latin typeface="Comic Sans MS" pitchFamily="66" charset="0"/>
              </a:rPr>
              <a:t>find the value of the integration constant.</a:t>
            </a:r>
            <a:endParaRPr lang="en-GB" sz="1400" dirty="0" smtClean="0">
              <a:latin typeface="Comic Sans MS" pitchFamily="66" charset="0"/>
            </a:endParaRPr>
          </a:p>
          <a:p>
            <a:endParaRPr lang="en-GB" sz="1400" dirty="0" smtClean="0">
              <a:latin typeface="Comic Sans MS" pitchFamily="66" charset="0"/>
            </a:endParaRPr>
          </a:p>
          <a:p>
            <a:r>
              <a:rPr lang="en-GB" sz="1400" dirty="0" smtClean="0">
                <a:latin typeface="Comic Sans MS" pitchFamily="66" charset="0"/>
              </a:rPr>
              <a:t>Excelling students will be able to</a:t>
            </a:r>
            <a:r>
              <a:rPr lang="en-GB" sz="1400" baseline="0" dirty="0" smtClean="0">
                <a:latin typeface="Comic Sans MS" pitchFamily="66" charset="0"/>
              </a:rPr>
              <a:t> </a:t>
            </a:r>
            <a:r>
              <a:rPr lang="en-GB" sz="1400" baseline="0" dirty="0" smtClean="0">
                <a:latin typeface="Comic Sans MS" pitchFamily="66" charset="0"/>
              </a:rPr>
              <a:t>calculate the area under a curve.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2051721" y="37273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Comic Sans MS" pitchFamily="66" charset="0"/>
              </a:rPr>
              <a:t>Introduction</a:t>
            </a:r>
            <a:r>
              <a:rPr lang="en-GB" sz="1600" baseline="0" dirty="0" smtClean="0">
                <a:latin typeface="Comic Sans MS" pitchFamily="66" charset="0"/>
              </a:rPr>
              <a:t> to Integration</a:t>
            </a:r>
            <a:endParaRPr lang="en-GB" sz="1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940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3" r:id="rId3"/>
    <p:sldLayoutId id="2147483664" r:id="rId4"/>
    <p:sldLayoutId id="2147483666" r:id="rId5"/>
    <p:sldLayoutId id="2147483667" r:id="rId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11" Type="http://schemas.openxmlformats.org/officeDocument/2006/relationships/image" Target="../media/image26.png"/><Relationship Id="rId5" Type="http://schemas.openxmlformats.org/officeDocument/2006/relationships/image" Target="../media/image19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2123728" y="1124744"/>
                <a:ext cx="6768752" cy="41030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400" b="1" u="sng" dirty="0" smtClean="0">
                    <a:latin typeface="Comic Sans MS" panose="030F0702030302020204" pitchFamily="66" charset="0"/>
                  </a:rPr>
                  <a:t>Starter</a:t>
                </a:r>
              </a:p>
              <a:p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 smtClean="0">
                    <a:latin typeface="Comic Sans MS" panose="030F0702030302020204" pitchFamily="66" charset="0"/>
                  </a:rPr>
                  <a:t>Simplify the following expressions:</a:t>
                </a:r>
              </a:p>
              <a:p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 smtClean="0">
                    <a:latin typeface="Comic Sans MS" panose="030F0702030302020204" pitchFamily="66" charset="0"/>
                  </a:rPr>
                  <a:t>1.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endParaRPr lang="en-GB" sz="2400" dirty="0" smtClean="0">
                  <a:latin typeface="Comic Sans MS" panose="030F0702030302020204" pitchFamily="66" charset="0"/>
                </a:endParaRPr>
              </a:p>
              <a:p>
                <a:endParaRPr lang="en-GB" sz="2400" dirty="0" smtClean="0">
                  <a:latin typeface="Comic Sans MS" panose="030F0702030302020204" pitchFamily="66" charset="0"/>
                </a:endParaRPr>
              </a:p>
              <a:p>
                <a:r>
                  <a:rPr lang="en-GB" sz="2400" dirty="0" smtClean="0">
                    <a:latin typeface="Comic Sans MS" panose="030F0702030302020204" pitchFamily="66" charset="0"/>
                  </a:rPr>
                  <a:t>2.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 </m:t>
                        </m:r>
                        <m:sSup>
                          <m:sSup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GB" sz="2400" dirty="0" smtClean="0">
                  <a:latin typeface="Comic Sans MS" panose="030F0702030302020204" pitchFamily="66" charset="0"/>
                </a:endParaRPr>
              </a:p>
              <a:p>
                <a:endParaRPr lang="en-GB" sz="2400" dirty="0" smtClean="0">
                  <a:latin typeface="Comic Sans MS" panose="030F0702030302020204" pitchFamily="66" charset="0"/>
                </a:endParaRPr>
              </a:p>
              <a:p>
                <a:r>
                  <a:rPr lang="en-GB" sz="2400" dirty="0" smtClean="0">
                    <a:latin typeface="Comic Sans MS" panose="030F0702030302020204" pitchFamily="66" charset="0"/>
                  </a:rPr>
                  <a:t>3.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−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endParaRPr lang="en-GB" sz="24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1124744"/>
                <a:ext cx="6768752" cy="4103046"/>
              </a:xfrm>
              <a:prstGeom prst="rect">
                <a:avLst/>
              </a:prstGeom>
              <a:blipFill>
                <a:blip r:embed="rId2"/>
                <a:stretch>
                  <a:fillRect l="-1350" t="-11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211960" y="2564904"/>
                <a:ext cx="1505027" cy="23901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b="1" dirty="0" smtClean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f>
                          <m:fPr>
                            <m:type m:val="skw"/>
                            <m:ctrlPr>
                              <a:rPr lang="en-GB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GB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sup>
                    </m:sSup>
                  </m:oMath>
                </a14:m>
                <a:endParaRPr lang="en-GB" sz="2000" b="1" dirty="0" smtClean="0">
                  <a:solidFill>
                    <a:srgbClr val="FF0000"/>
                  </a:solidFill>
                </a:endParaRPr>
              </a:p>
              <a:p>
                <a:endParaRPr lang="en-GB" sz="2000" b="1" dirty="0">
                  <a:solidFill>
                    <a:srgbClr val="FF0000"/>
                  </a:solidFill>
                </a:endParaRPr>
              </a:p>
              <a:p>
                <a:endParaRPr lang="en-GB" sz="2000" b="1" dirty="0" smtClean="0">
                  <a:solidFill>
                    <a:srgbClr val="FF0000"/>
                  </a:solidFill>
                </a:endParaRPr>
              </a:p>
              <a:p>
                <a:r>
                  <a:rPr lang="en-GB" sz="2000" b="1" dirty="0" smtClean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f>
                          <m:fPr>
                            <m:type m:val="skw"/>
                            <m:ctrlPr>
                              <a:rPr lang="en-GB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GB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sup>
                    </m:sSup>
                  </m:oMath>
                </a14:m>
                <a:endParaRPr lang="en-GB" sz="2000" b="1" dirty="0" smtClean="0">
                  <a:solidFill>
                    <a:srgbClr val="FF0000"/>
                  </a:solidFill>
                </a:endParaRPr>
              </a:p>
              <a:p>
                <a:endParaRPr lang="en-GB" sz="2000" b="1" dirty="0">
                  <a:solidFill>
                    <a:srgbClr val="FF0000"/>
                  </a:solidFill>
                </a:endParaRPr>
              </a:p>
              <a:p>
                <a:endParaRPr lang="en-GB" sz="2000" b="1" dirty="0" smtClean="0">
                  <a:solidFill>
                    <a:srgbClr val="FF0000"/>
                  </a:solidFill>
                </a:endParaRPr>
              </a:p>
              <a:p>
                <a:r>
                  <a:rPr lang="en-GB" sz="2000" b="1" dirty="0" smtClean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f>
                          <m:fPr>
                            <m:type m:val="skw"/>
                            <m:ctrlPr>
                              <a:rPr lang="en-GB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GB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sup>
                    </m:sSup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f>
                          <m:fPr>
                            <m:type m:val="skw"/>
                            <m:ctrlPr>
                              <a:rPr lang="en-GB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sup>
                    </m:sSup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2564904"/>
                <a:ext cx="1505027" cy="2390141"/>
              </a:xfrm>
              <a:prstGeom prst="rect">
                <a:avLst/>
              </a:prstGeom>
              <a:blipFill>
                <a:blip r:embed="rId3"/>
                <a:stretch>
                  <a:fillRect l="-4453" t="-18878" r="-34818" b="-244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405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agon 3"/>
          <p:cNvSpPr/>
          <p:nvPr/>
        </p:nvSpPr>
        <p:spPr>
          <a:xfrm>
            <a:off x="1259632" y="1124744"/>
            <a:ext cx="6480720" cy="5586828"/>
          </a:xfrm>
          <a:prstGeom prst="hexagon">
            <a:avLst>
              <a:gd name="adj" fmla="val 28777"/>
              <a:gd name="vf" fmla="val 115470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 rot="18035023">
            <a:off x="408586" y="2220177"/>
            <a:ext cx="2808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u="sng" dirty="0" smtClean="0">
                <a:latin typeface="Comic Sans MS" panose="030F0702030302020204" pitchFamily="66" charset="0"/>
              </a:rPr>
              <a:t>Solution</a:t>
            </a:r>
            <a:endParaRPr lang="en-GB" sz="2400" b="1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95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6156176" y="1196752"/>
            <a:ext cx="2706487" cy="3347418"/>
            <a:chOff x="6156176" y="1196752"/>
            <a:chExt cx="2706487" cy="3347418"/>
          </a:xfrm>
        </p:grpSpPr>
        <p:sp>
          <p:nvSpPr>
            <p:cNvPr id="2" name="Freeform 1"/>
            <p:cNvSpPr/>
            <p:nvPr/>
          </p:nvSpPr>
          <p:spPr>
            <a:xfrm>
              <a:off x="6401089" y="1851688"/>
              <a:ext cx="1686379" cy="1273989"/>
            </a:xfrm>
            <a:custGeom>
              <a:avLst/>
              <a:gdLst>
                <a:gd name="connsiteX0" fmla="*/ 0 w 1255594"/>
                <a:gd name="connsiteY0" fmla="*/ 0 h 1050906"/>
                <a:gd name="connsiteX1" fmla="*/ 668741 w 1255594"/>
                <a:gd name="connsiteY1" fmla="*/ 1050877 h 1050906"/>
                <a:gd name="connsiteX2" fmla="*/ 1255594 w 1255594"/>
                <a:gd name="connsiteY2" fmla="*/ 27295 h 1050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55594" h="1050906">
                  <a:moveTo>
                    <a:pt x="0" y="0"/>
                  </a:moveTo>
                  <a:cubicBezTo>
                    <a:pt x="229737" y="523164"/>
                    <a:pt x="459475" y="1046328"/>
                    <a:pt x="668741" y="1050877"/>
                  </a:cubicBezTo>
                  <a:cubicBezTo>
                    <a:pt x="878007" y="1055426"/>
                    <a:pt x="1066800" y="541360"/>
                    <a:pt x="1255594" y="27295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Freeform 2"/>
            <p:cNvSpPr/>
            <p:nvPr/>
          </p:nvSpPr>
          <p:spPr>
            <a:xfrm>
              <a:off x="6401089" y="2099904"/>
              <a:ext cx="1686379" cy="1273989"/>
            </a:xfrm>
            <a:custGeom>
              <a:avLst/>
              <a:gdLst>
                <a:gd name="connsiteX0" fmla="*/ 0 w 1255594"/>
                <a:gd name="connsiteY0" fmla="*/ 0 h 1050906"/>
                <a:gd name="connsiteX1" fmla="*/ 668741 w 1255594"/>
                <a:gd name="connsiteY1" fmla="*/ 1050877 h 1050906"/>
                <a:gd name="connsiteX2" fmla="*/ 1255594 w 1255594"/>
                <a:gd name="connsiteY2" fmla="*/ 27295 h 1050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55594" h="1050906">
                  <a:moveTo>
                    <a:pt x="0" y="0"/>
                  </a:moveTo>
                  <a:cubicBezTo>
                    <a:pt x="229737" y="523164"/>
                    <a:pt x="459475" y="1046328"/>
                    <a:pt x="668741" y="1050877"/>
                  </a:cubicBezTo>
                  <a:cubicBezTo>
                    <a:pt x="878007" y="1055426"/>
                    <a:pt x="1066800" y="541360"/>
                    <a:pt x="1255594" y="27295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Freeform 3"/>
            <p:cNvSpPr/>
            <p:nvPr/>
          </p:nvSpPr>
          <p:spPr>
            <a:xfrm>
              <a:off x="6401089" y="2298521"/>
              <a:ext cx="1686379" cy="1273989"/>
            </a:xfrm>
            <a:custGeom>
              <a:avLst/>
              <a:gdLst>
                <a:gd name="connsiteX0" fmla="*/ 0 w 1255594"/>
                <a:gd name="connsiteY0" fmla="*/ 0 h 1050906"/>
                <a:gd name="connsiteX1" fmla="*/ 668741 w 1255594"/>
                <a:gd name="connsiteY1" fmla="*/ 1050877 h 1050906"/>
                <a:gd name="connsiteX2" fmla="*/ 1255594 w 1255594"/>
                <a:gd name="connsiteY2" fmla="*/ 27295 h 1050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55594" h="1050906">
                  <a:moveTo>
                    <a:pt x="0" y="0"/>
                  </a:moveTo>
                  <a:cubicBezTo>
                    <a:pt x="229737" y="523164"/>
                    <a:pt x="459475" y="1046328"/>
                    <a:pt x="668741" y="1050877"/>
                  </a:cubicBezTo>
                  <a:cubicBezTo>
                    <a:pt x="878007" y="1055426"/>
                    <a:pt x="1066800" y="541360"/>
                    <a:pt x="1255594" y="27295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Freeform 4"/>
            <p:cNvSpPr/>
            <p:nvPr/>
          </p:nvSpPr>
          <p:spPr>
            <a:xfrm>
              <a:off x="6401089" y="2687300"/>
              <a:ext cx="1686379" cy="1273989"/>
            </a:xfrm>
            <a:custGeom>
              <a:avLst/>
              <a:gdLst>
                <a:gd name="connsiteX0" fmla="*/ 0 w 1255594"/>
                <a:gd name="connsiteY0" fmla="*/ 0 h 1050906"/>
                <a:gd name="connsiteX1" fmla="*/ 668741 w 1255594"/>
                <a:gd name="connsiteY1" fmla="*/ 1050877 h 1050906"/>
                <a:gd name="connsiteX2" fmla="*/ 1255594 w 1255594"/>
                <a:gd name="connsiteY2" fmla="*/ 27295 h 1050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55594" h="1050906">
                  <a:moveTo>
                    <a:pt x="0" y="0"/>
                  </a:moveTo>
                  <a:cubicBezTo>
                    <a:pt x="229737" y="523164"/>
                    <a:pt x="459475" y="1046328"/>
                    <a:pt x="668741" y="1050877"/>
                  </a:cubicBezTo>
                  <a:cubicBezTo>
                    <a:pt x="878007" y="1055426"/>
                    <a:pt x="1066800" y="541360"/>
                    <a:pt x="1255594" y="27295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Freeform 5"/>
            <p:cNvSpPr/>
            <p:nvPr/>
          </p:nvSpPr>
          <p:spPr>
            <a:xfrm>
              <a:off x="6401089" y="2985115"/>
              <a:ext cx="1686379" cy="1273989"/>
            </a:xfrm>
            <a:custGeom>
              <a:avLst/>
              <a:gdLst>
                <a:gd name="connsiteX0" fmla="*/ 0 w 1255594"/>
                <a:gd name="connsiteY0" fmla="*/ 0 h 1050906"/>
                <a:gd name="connsiteX1" fmla="*/ 668741 w 1255594"/>
                <a:gd name="connsiteY1" fmla="*/ 1050877 h 1050906"/>
                <a:gd name="connsiteX2" fmla="*/ 1255594 w 1255594"/>
                <a:gd name="connsiteY2" fmla="*/ 27295 h 1050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55594" h="1050906">
                  <a:moveTo>
                    <a:pt x="0" y="0"/>
                  </a:moveTo>
                  <a:cubicBezTo>
                    <a:pt x="229737" y="523164"/>
                    <a:pt x="459475" y="1046328"/>
                    <a:pt x="668741" y="1050877"/>
                  </a:cubicBezTo>
                  <a:cubicBezTo>
                    <a:pt x="878007" y="1055426"/>
                    <a:pt x="1066800" y="541360"/>
                    <a:pt x="1255594" y="27295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6156176" y="3374233"/>
              <a:ext cx="232112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7316737" y="1663480"/>
              <a:ext cx="0" cy="288069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8481155" y="3174376"/>
              <a:ext cx="381508" cy="447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x</a:t>
              </a:r>
              <a:endParaRPr lang="en-GB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122753" y="1196752"/>
              <a:ext cx="387968" cy="447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y</a:t>
              </a:r>
              <a:endParaRPr lang="en-GB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11560" y="1196412"/>
            <a:ext cx="2706487" cy="3347418"/>
            <a:chOff x="611560" y="1196412"/>
            <a:chExt cx="2706487" cy="3347418"/>
          </a:xfrm>
        </p:grpSpPr>
        <p:cxnSp>
          <p:nvCxnSpPr>
            <p:cNvPr id="26" name="Straight Arrow Connector 25"/>
            <p:cNvCxnSpPr/>
            <p:nvPr/>
          </p:nvCxnSpPr>
          <p:spPr>
            <a:xfrm>
              <a:off x="611560" y="3373893"/>
              <a:ext cx="232112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1772121" y="1663140"/>
              <a:ext cx="0" cy="288069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2936539" y="3174036"/>
              <a:ext cx="381508" cy="447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x</a:t>
              </a:r>
              <a:endParaRPr lang="en-GB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578137" y="1196412"/>
              <a:ext cx="387968" cy="447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y</a:t>
              </a:r>
              <a:endParaRPr lang="en-GB" dirty="0"/>
            </a:p>
          </p:txBody>
        </p:sp>
        <p:cxnSp>
          <p:nvCxnSpPr>
            <p:cNvPr id="31" name="Straight Connector 30"/>
            <p:cNvCxnSpPr/>
            <p:nvPr/>
          </p:nvCxnSpPr>
          <p:spPr>
            <a:xfrm flipV="1">
              <a:off x="755576" y="2099904"/>
              <a:ext cx="1656184" cy="186138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ounded Rectangle 32"/>
          <p:cNvSpPr/>
          <p:nvPr/>
        </p:nvSpPr>
        <p:spPr>
          <a:xfrm>
            <a:off x="3635896" y="1412776"/>
            <a:ext cx="2088232" cy="324036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When we integrate</a:t>
            </a:r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, we get a constant of integration, which could be any real value. This means we don’t know what the exact original 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equation </a:t>
            </a:r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was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5724128" y="3125677"/>
            <a:ext cx="504056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3131840" y="3101852"/>
            <a:ext cx="504056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loud Callout 43"/>
          <p:cNvSpPr/>
          <p:nvPr/>
        </p:nvSpPr>
        <p:spPr>
          <a:xfrm>
            <a:off x="3319207" y="4969512"/>
            <a:ext cx="4146647" cy="1728192"/>
          </a:xfrm>
          <a:prstGeom prst="cloudCallout">
            <a:avLst>
              <a:gd name="adj1" fmla="val 29852"/>
              <a:gd name="adj2" fmla="val -104129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  <a:latin typeface="Comic Sans MS" panose="030F0702030302020204" pitchFamily="66" charset="0"/>
              </a:rPr>
              <a:t>But if we know one point on the curve, it leaves only one possibility.</a:t>
            </a:r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7913774" y="2182364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/>
          <p:cNvSpPr txBox="1"/>
          <p:nvPr/>
        </p:nvSpPr>
        <p:spPr>
          <a:xfrm>
            <a:off x="7353780" y="1879964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(x, y)</a:t>
            </a:r>
            <a:endParaRPr lang="en-GB" dirty="0"/>
          </a:p>
        </p:txBody>
      </p:sp>
      <p:sp>
        <p:nvSpPr>
          <p:cNvPr id="48" name="Freeform 47"/>
          <p:cNvSpPr/>
          <p:nvPr/>
        </p:nvSpPr>
        <p:spPr>
          <a:xfrm>
            <a:off x="6397200" y="1851688"/>
            <a:ext cx="1686379" cy="1273989"/>
          </a:xfrm>
          <a:custGeom>
            <a:avLst/>
            <a:gdLst>
              <a:gd name="connsiteX0" fmla="*/ 0 w 1255594"/>
              <a:gd name="connsiteY0" fmla="*/ 0 h 1050906"/>
              <a:gd name="connsiteX1" fmla="*/ 668741 w 1255594"/>
              <a:gd name="connsiteY1" fmla="*/ 1050877 h 1050906"/>
              <a:gd name="connsiteX2" fmla="*/ 1255594 w 1255594"/>
              <a:gd name="connsiteY2" fmla="*/ 27295 h 1050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5594" h="1050906">
                <a:moveTo>
                  <a:pt x="0" y="0"/>
                </a:moveTo>
                <a:cubicBezTo>
                  <a:pt x="229737" y="523164"/>
                  <a:pt x="459475" y="1046328"/>
                  <a:pt x="668741" y="1050877"/>
                </a:cubicBezTo>
                <a:cubicBezTo>
                  <a:pt x="878007" y="1055426"/>
                  <a:pt x="1066800" y="541360"/>
                  <a:pt x="1255594" y="27295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89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4" grpId="0" animBg="1"/>
      <p:bldP spid="46" grpId="0" animBg="1"/>
      <p:bldP spid="47" grpId="0"/>
      <p:bldP spid="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123728" y="1124744"/>
                <a:ext cx="676292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u="sng" dirty="0" smtClean="0">
                    <a:latin typeface="Comic Sans MS" panose="030F0702030302020204" pitchFamily="66" charset="0"/>
                  </a:rPr>
                  <a:t>Example</a:t>
                </a:r>
              </a:p>
              <a:p>
                <a:r>
                  <a:rPr lang="en-GB" sz="2000" dirty="0" smtClean="0">
                    <a:latin typeface="Comic Sans MS" panose="030F0702030302020204" pitchFamily="66" charset="0"/>
                  </a:rPr>
                  <a:t>The gradient function of a curve is given by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 smtClean="0">
                    <a:latin typeface="Comic Sans MS" panose="030F0702030302020204" pitchFamily="66" charset="0"/>
                  </a:rPr>
                  <a:t>, and the curve passes through the point (2, 10). Find the equation of the curve.</a:t>
                </a: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1124744"/>
                <a:ext cx="6762924" cy="1323439"/>
              </a:xfrm>
              <a:prstGeom prst="rect">
                <a:avLst/>
              </a:prstGeom>
              <a:blipFill>
                <a:blip r:embed="rId2"/>
                <a:stretch>
                  <a:fillRect l="-901" t="-2765" b="-73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2051720" y="2448183"/>
                <a:ext cx="2392386" cy="8996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a:rPr lang="en-GB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2448183"/>
                <a:ext cx="2392386" cy="8996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4283968" y="2448183"/>
                <a:ext cx="2089931" cy="7099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2448183"/>
                <a:ext cx="2089931" cy="7099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6297494" y="2652822"/>
                <a:ext cx="180459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7494" y="2652822"/>
                <a:ext cx="1804597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2843808" y="2060848"/>
            <a:ext cx="864096" cy="3873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2123728" y="3335078"/>
                <a:ext cx="202446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3335078"/>
                <a:ext cx="2024465" cy="400110"/>
              </a:xfrm>
              <a:prstGeom prst="rect">
                <a:avLst/>
              </a:prstGeom>
              <a:blipFill>
                <a:blip r:embed="rId6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2121781" y="3735188"/>
                <a:ext cx="214590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10=</m:t>
                      </m:r>
                      <m:sSup>
                        <m:sSup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1781" y="3735188"/>
                <a:ext cx="2145908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2115672" y="4135298"/>
                <a:ext cx="105823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5672" y="4135298"/>
                <a:ext cx="1058238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2123728" y="4522633"/>
                <a:ext cx="204036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4522633"/>
                <a:ext cx="2040367" cy="400110"/>
              </a:xfrm>
              <a:prstGeom prst="rect">
                <a:avLst/>
              </a:prstGeom>
              <a:blipFill>
                <a:blip r:embed="rId9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032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3728" y="1124744"/>
            <a:ext cx="6768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u="sng" dirty="0" smtClean="0">
                <a:latin typeface="Comic Sans MS" panose="030F0702030302020204" pitchFamily="66" charset="0"/>
              </a:rPr>
              <a:t>Your turn…</a:t>
            </a:r>
            <a:endParaRPr lang="en-GB" sz="2400" b="1" u="sng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123728" y="1844824"/>
                <a:ext cx="6768752" cy="35400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>
                    <a:latin typeface="Comic Sans MS" panose="030F0702030302020204" pitchFamily="66" charset="0"/>
                  </a:rPr>
                  <a:t>Find the equation of the curve with the given derivative of y with respect to x that passes through the given point:</a:t>
                </a:r>
              </a:p>
              <a:p>
                <a:endParaRPr lang="en-GB" sz="2000" dirty="0" smtClean="0">
                  <a:latin typeface="Comic Sans MS" panose="030F0702030302020204" pitchFamily="66" charset="0"/>
                </a:endParaRPr>
              </a:p>
              <a:p>
                <a:r>
                  <a:rPr lang="en-GB" sz="2000" dirty="0" smtClean="0">
                    <a:latin typeface="Comic Sans MS" panose="030F0702030302020204" pitchFamily="66" charset="0"/>
                  </a:rPr>
                  <a:t>1.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; </m:t>
                    </m:r>
                  </m:oMath>
                </a14:m>
                <a:r>
                  <a:rPr lang="en-GB" sz="2000" dirty="0" smtClean="0">
                    <a:latin typeface="Comic Sans MS" panose="030F0702030302020204" pitchFamily="66" charset="0"/>
                  </a:rPr>
                  <a:t>point (1, -5)</a:t>
                </a:r>
              </a:p>
              <a:p>
                <a:r>
                  <a:rPr lang="en-GB" sz="2000" dirty="0" smtClean="0">
                    <a:latin typeface="Comic Sans MS" panose="030F0702030302020204" pitchFamily="66" charset="0"/>
                  </a:rPr>
                  <a:t>2.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000" dirty="0" smtClean="0">
                    <a:latin typeface="Comic Sans MS" panose="030F0702030302020204" pitchFamily="66" charset="0"/>
                  </a:rPr>
                  <a:t>; point (1, -4)</a:t>
                </a:r>
              </a:p>
              <a:p>
                <a:r>
                  <a:rPr lang="en-GB" sz="2000" dirty="0" smtClean="0">
                    <a:latin typeface="Comic Sans MS" panose="030F0702030302020204" pitchFamily="66" charset="0"/>
                  </a:rPr>
                  <a:t>3.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 smtClean="0">
                    <a:latin typeface="Comic Sans MS" panose="030F0702030302020204" pitchFamily="66" charset="0"/>
                  </a:rPr>
                  <a:t>; point (1, 9)</a:t>
                </a:r>
              </a:p>
              <a:p>
                <a:r>
                  <a:rPr lang="en-GB" sz="2000" dirty="0" smtClean="0">
                    <a:latin typeface="Comic Sans MS" panose="030F0702030302020204" pitchFamily="66" charset="0"/>
                  </a:rPr>
                  <a:t>4.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sSup>
                          <m:sSup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GB" sz="2000" dirty="0" smtClean="0">
                    <a:latin typeface="Comic Sans MS" panose="030F0702030302020204" pitchFamily="66" charset="0"/>
                  </a:rPr>
                  <a:t>; point (1, 4)</a:t>
                </a:r>
              </a:p>
              <a:p>
                <a:r>
                  <a:rPr lang="en-GB" sz="2000" dirty="0" smtClean="0">
                    <a:latin typeface="Comic Sans MS" panose="030F0702030302020204" pitchFamily="66" charset="0"/>
                  </a:rPr>
                  <a:t>5.</a:t>
                </a:r>
                <a:r>
                  <a:rPr lang="en-GB" sz="2000" dirty="0">
                    <a:latin typeface="Comic Sans MS" panose="030F0702030302020204" pitchFamily="66" charset="0"/>
                  </a:rPr>
                  <a:t> </a:t>
                </a:r>
                <a:r>
                  <a:rPr lang="en-GB" sz="2000" dirty="0" smtClean="0">
                    <a:latin typeface="Comic Sans MS" panose="030F0702030302020204" pitchFamily="66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+2)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000" dirty="0" smtClean="0">
                    <a:latin typeface="Comic Sans MS" panose="030F0702030302020204" pitchFamily="66" charset="0"/>
                  </a:rPr>
                  <a:t>; point (1, 7)</a:t>
                </a:r>
                <a:endParaRPr lang="en-GB" sz="20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1844824"/>
                <a:ext cx="6768752" cy="3540072"/>
              </a:xfrm>
              <a:prstGeom prst="rect">
                <a:avLst/>
              </a:prstGeom>
              <a:blipFill>
                <a:blip r:embed="rId2"/>
                <a:stretch>
                  <a:fillRect l="-900" t="-1034" b="-3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030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24744"/>
            <a:ext cx="57796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Last year, you may have used rectangles, triangles and trapeziums to find of estimate the area underneath a graph.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We can use integration to do this exactly if we know the equation of the curve.</a:t>
            </a:r>
            <a:endParaRPr lang="en-GB" dirty="0">
              <a:latin typeface="Comic Sans MS" panose="030F0702030302020204" pitchFamily="66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499191" y="2979789"/>
            <a:ext cx="2501603" cy="1777405"/>
            <a:chOff x="6441186" y="4320757"/>
            <a:chExt cx="2501603" cy="1777405"/>
          </a:xfrm>
        </p:grpSpPr>
        <p:sp>
          <p:nvSpPr>
            <p:cNvPr id="16" name="Freeform: Shape 26"/>
            <p:cNvSpPr/>
            <p:nvPr/>
          </p:nvSpPr>
          <p:spPr>
            <a:xfrm>
              <a:off x="7191375" y="4724400"/>
              <a:ext cx="800100" cy="1065985"/>
            </a:xfrm>
            <a:custGeom>
              <a:avLst/>
              <a:gdLst>
                <a:gd name="connsiteX0" fmla="*/ 0 w 800100"/>
                <a:gd name="connsiteY0" fmla="*/ 1066800 h 1066800"/>
                <a:gd name="connsiteX1" fmla="*/ 0 w 800100"/>
                <a:gd name="connsiteY1" fmla="*/ 809625 h 1066800"/>
                <a:gd name="connsiteX2" fmla="*/ 257175 w 800100"/>
                <a:gd name="connsiteY2" fmla="*/ 619125 h 1066800"/>
                <a:gd name="connsiteX3" fmla="*/ 457200 w 800100"/>
                <a:gd name="connsiteY3" fmla="*/ 447675 h 1066800"/>
                <a:gd name="connsiteX4" fmla="*/ 609600 w 800100"/>
                <a:gd name="connsiteY4" fmla="*/ 285750 h 1066800"/>
                <a:gd name="connsiteX5" fmla="*/ 800100 w 800100"/>
                <a:gd name="connsiteY5" fmla="*/ 0 h 1066800"/>
                <a:gd name="connsiteX6" fmla="*/ 800100 w 800100"/>
                <a:gd name="connsiteY6" fmla="*/ 1066800 h 1066800"/>
                <a:gd name="connsiteX7" fmla="*/ 0 w 800100"/>
                <a:gd name="connsiteY7" fmla="*/ 1066800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0100" h="1066800">
                  <a:moveTo>
                    <a:pt x="0" y="1066800"/>
                  </a:moveTo>
                  <a:lnTo>
                    <a:pt x="0" y="809625"/>
                  </a:lnTo>
                  <a:lnTo>
                    <a:pt x="257175" y="619125"/>
                  </a:lnTo>
                  <a:lnTo>
                    <a:pt x="457200" y="447675"/>
                  </a:lnTo>
                  <a:lnTo>
                    <a:pt x="609600" y="285750"/>
                  </a:lnTo>
                  <a:lnTo>
                    <a:pt x="800100" y="0"/>
                  </a:lnTo>
                  <a:lnTo>
                    <a:pt x="800100" y="1066800"/>
                  </a:lnTo>
                  <a:lnTo>
                    <a:pt x="0" y="106680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6627231" y="4642236"/>
              <a:ext cx="0" cy="115212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6627231" y="5794364"/>
              <a:ext cx="172819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6441186" y="4320757"/>
              <a:ext cx="3924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>
                  <a:latin typeface="Comic Sans MS" panose="030F0702030302020204" pitchFamily="66" charset="0"/>
                </a:rPr>
                <a:t>y</a:t>
              </a:r>
              <a:endParaRPr lang="en-GB" sz="1400" dirty="0">
                <a:latin typeface="Comic Sans MS" panose="030F0702030302020204" pitchFamily="66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268180" y="5636497"/>
              <a:ext cx="3778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>
                  <a:latin typeface="Comic Sans MS" panose="030F0702030302020204" pitchFamily="66" charset="0"/>
                </a:rPr>
                <a:t>x</a:t>
              </a:r>
              <a:endParaRPr lang="en-GB" sz="1400" dirty="0">
                <a:latin typeface="Comic Sans MS" panose="030F0702030302020204" pitchFamily="66" charset="0"/>
              </a:endParaRPr>
            </a:p>
          </p:txBody>
        </p:sp>
        <p:sp>
          <p:nvSpPr>
            <p:cNvPr id="15" name="Freeform: Shape 25"/>
            <p:cNvSpPr/>
            <p:nvPr/>
          </p:nvSpPr>
          <p:spPr>
            <a:xfrm>
              <a:off x="6629400" y="4533900"/>
              <a:ext cx="1457325" cy="1257300"/>
            </a:xfrm>
            <a:custGeom>
              <a:avLst/>
              <a:gdLst>
                <a:gd name="connsiteX0" fmla="*/ 0 w 1457325"/>
                <a:gd name="connsiteY0" fmla="*/ 1257300 h 1257300"/>
                <a:gd name="connsiteX1" fmla="*/ 552450 w 1457325"/>
                <a:gd name="connsiteY1" fmla="*/ 990600 h 1257300"/>
                <a:gd name="connsiteX2" fmla="*/ 1066800 w 1457325"/>
                <a:gd name="connsiteY2" fmla="*/ 590550 h 1257300"/>
                <a:gd name="connsiteX3" fmla="*/ 1457325 w 1457325"/>
                <a:gd name="connsiteY3" fmla="*/ 0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7325" h="1257300">
                  <a:moveTo>
                    <a:pt x="0" y="1257300"/>
                  </a:moveTo>
                  <a:cubicBezTo>
                    <a:pt x="187325" y="1179512"/>
                    <a:pt x="374650" y="1101725"/>
                    <a:pt x="552450" y="990600"/>
                  </a:cubicBezTo>
                  <a:cubicBezTo>
                    <a:pt x="730250" y="879475"/>
                    <a:pt x="915988" y="755650"/>
                    <a:pt x="1066800" y="590550"/>
                  </a:cubicBezTo>
                  <a:cubicBezTo>
                    <a:pt x="1217612" y="425450"/>
                    <a:pt x="1337468" y="212725"/>
                    <a:pt x="1457325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019157" y="5790385"/>
              <a:ext cx="3778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>
                  <a:latin typeface="Comic Sans MS" panose="030F0702030302020204" pitchFamily="66" charset="0"/>
                </a:rPr>
                <a:t>3</a:t>
              </a:r>
              <a:endParaRPr lang="en-GB" sz="1400" dirty="0">
                <a:latin typeface="Comic Sans MS" panose="030F0702030302020204" pitchFamily="66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791320" y="5790385"/>
              <a:ext cx="3778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>
                  <a:latin typeface="Comic Sans MS" panose="030F0702030302020204" pitchFamily="66" charset="0"/>
                </a:rPr>
                <a:t>7</a:t>
              </a:r>
              <a:endParaRPr lang="en-GB" sz="1400" dirty="0">
                <a:latin typeface="Comic Sans MS" panose="030F0702030302020204" pitchFamily="66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8086725" y="4451835"/>
                  <a:ext cx="85606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=2</m:t>
                        </m:r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GB" sz="1400" dirty="0"/>
                </a:p>
              </p:txBody>
            </p:sp>
          </mc:Choice>
          <mc:Fallback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86725" y="4451835"/>
                  <a:ext cx="856064" cy="307777"/>
                </a:xfrm>
                <a:prstGeom prst="rect">
                  <a:avLst/>
                </a:prstGeom>
                <a:blipFill>
                  <a:blip r:embed="rId2"/>
                  <a:stretch>
                    <a:fillRect b="-196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/>
          <p:cNvGrpSpPr/>
          <p:nvPr/>
        </p:nvGrpSpPr>
        <p:grpSpPr>
          <a:xfrm>
            <a:off x="6499191" y="1413954"/>
            <a:ext cx="2107922" cy="1532761"/>
            <a:chOff x="6496526" y="1991122"/>
            <a:chExt cx="2107922" cy="1532761"/>
          </a:xfrm>
        </p:grpSpPr>
        <p:sp>
          <p:nvSpPr>
            <p:cNvPr id="3" name="Freeform: Shape 14"/>
            <p:cNvSpPr/>
            <p:nvPr/>
          </p:nvSpPr>
          <p:spPr>
            <a:xfrm>
              <a:off x="6872288" y="2219325"/>
              <a:ext cx="1266825" cy="923925"/>
            </a:xfrm>
            <a:custGeom>
              <a:avLst/>
              <a:gdLst>
                <a:gd name="connsiteX0" fmla="*/ 0 w 1266825"/>
                <a:gd name="connsiteY0" fmla="*/ 919163 h 923925"/>
                <a:gd name="connsiteX1" fmla="*/ 257175 w 1266825"/>
                <a:gd name="connsiteY1" fmla="*/ 461963 h 923925"/>
                <a:gd name="connsiteX2" fmla="*/ 381000 w 1266825"/>
                <a:gd name="connsiteY2" fmla="*/ 276225 h 923925"/>
                <a:gd name="connsiteX3" fmla="*/ 452437 w 1266825"/>
                <a:gd name="connsiteY3" fmla="*/ 176213 h 923925"/>
                <a:gd name="connsiteX4" fmla="*/ 547687 w 1266825"/>
                <a:gd name="connsiteY4" fmla="*/ 80963 h 923925"/>
                <a:gd name="connsiteX5" fmla="*/ 604837 w 1266825"/>
                <a:gd name="connsiteY5" fmla="*/ 28575 h 923925"/>
                <a:gd name="connsiteX6" fmla="*/ 666750 w 1266825"/>
                <a:gd name="connsiteY6" fmla="*/ 0 h 923925"/>
                <a:gd name="connsiteX7" fmla="*/ 714375 w 1266825"/>
                <a:gd name="connsiteY7" fmla="*/ 0 h 923925"/>
                <a:gd name="connsiteX8" fmla="*/ 762000 w 1266825"/>
                <a:gd name="connsiteY8" fmla="*/ 19050 h 923925"/>
                <a:gd name="connsiteX9" fmla="*/ 823912 w 1266825"/>
                <a:gd name="connsiteY9" fmla="*/ 66675 h 923925"/>
                <a:gd name="connsiteX10" fmla="*/ 871537 w 1266825"/>
                <a:gd name="connsiteY10" fmla="*/ 123825 h 923925"/>
                <a:gd name="connsiteX11" fmla="*/ 933450 w 1266825"/>
                <a:gd name="connsiteY11" fmla="*/ 200025 h 923925"/>
                <a:gd name="connsiteX12" fmla="*/ 1009650 w 1266825"/>
                <a:gd name="connsiteY12" fmla="*/ 323850 h 923925"/>
                <a:gd name="connsiteX13" fmla="*/ 1081087 w 1266825"/>
                <a:gd name="connsiteY13" fmla="*/ 409575 h 923925"/>
                <a:gd name="connsiteX14" fmla="*/ 1166812 w 1266825"/>
                <a:gd name="connsiteY14" fmla="*/ 461963 h 923925"/>
                <a:gd name="connsiteX15" fmla="*/ 1266825 w 1266825"/>
                <a:gd name="connsiteY15" fmla="*/ 509588 h 923925"/>
                <a:gd name="connsiteX16" fmla="*/ 1262062 w 1266825"/>
                <a:gd name="connsiteY16" fmla="*/ 923925 h 923925"/>
                <a:gd name="connsiteX17" fmla="*/ 0 w 1266825"/>
                <a:gd name="connsiteY17" fmla="*/ 919163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66825" h="923925">
                  <a:moveTo>
                    <a:pt x="0" y="919163"/>
                  </a:moveTo>
                  <a:lnTo>
                    <a:pt x="257175" y="461963"/>
                  </a:lnTo>
                  <a:lnTo>
                    <a:pt x="381000" y="276225"/>
                  </a:lnTo>
                  <a:lnTo>
                    <a:pt x="452437" y="176213"/>
                  </a:lnTo>
                  <a:lnTo>
                    <a:pt x="547687" y="80963"/>
                  </a:lnTo>
                  <a:lnTo>
                    <a:pt x="604837" y="28575"/>
                  </a:lnTo>
                  <a:lnTo>
                    <a:pt x="666750" y="0"/>
                  </a:lnTo>
                  <a:lnTo>
                    <a:pt x="714375" y="0"/>
                  </a:lnTo>
                  <a:lnTo>
                    <a:pt x="762000" y="19050"/>
                  </a:lnTo>
                  <a:lnTo>
                    <a:pt x="823912" y="66675"/>
                  </a:lnTo>
                  <a:lnTo>
                    <a:pt x="871537" y="123825"/>
                  </a:lnTo>
                  <a:lnTo>
                    <a:pt x="933450" y="200025"/>
                  </a:lnTo>
                  <a:lnTo>
                    <a:pt x="1009650" y="323850"/>
                  </a:lnTo>
                  <a:lnTo>
                    <a:pt x="1081087" y="409575"/>
                  </a:lnTo>
                  <a:lnTo>
                    <a:pt x="1166812" y="461963"/>
                  </a:lnTo>
                  <a:lnTo>
                    <a:pt x="1266825" y="509588"/>
                  </a:lnTo>
                  <a:cubicBezTo>
                    <a:pt x="1265237" y="647700"/>
                    <a:pt x="1263650" y="785813"/>
                    <a:pt x="1262062" y="923925"/>
                  </a:cubicBezTo>
                  <a:lnTo>
                    <a:pt x="0" y="919163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V="1">
              <a:off x="6863642" y="1991122"/>
              <a:ext cx="0" cy="115212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>
              <a:off x="6876256" y="3140968"/>
              <a:ext cx="172819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 rot="16200000">
              <a:off x="6156811" y="2410311"/>
              <a:ext cx="10487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0" i="0" dirty="0" smtClean="0">
                  <a:latin typeface="Comic Sans MS" panose="030F0702030302020204" pitchFamily="66" charset="0"/>
                </a:rPr>
                <a:t>Speed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107505" y="3154551"/>
              <a:ext cx="10487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0" i="0" dirty="0" smtClean="0">
                  <a:latin typeface="Comic Sans MS" panose="030F0702030302020204" pitchFamily="66" charset="0"/>
                </a:rPr>
                <a:t>Time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8" name="Freeform: Shape 12"/>
            <p:cNvSpPr/>
            <p:nvPr/>
          </p:nvSpPr>
          <p:spPr>
            <a:xfrm>
              <a:off x="6870700" y="2212393"/>
              <a:ext cx="1511300" cy="924507"/>
            </a:xfrm>
            <a:custGeom>
              <a:avLst/>
              <a:gdLst>
                <a:gd name="connsiteX0" fmla="*/ 0 w 1511300"/>
                <a:gd name="connsiteY0" fmla="*/ 924507 h 924507"/>
                <a:gd name="connsiteX1" fmla="*/ 647700 w 1511300"/>
                <a:gd name="connsiteY1" fmla="*/ 10107 h 924507"/>
                <a:gd name="connsiteX2" fmla="*/ 1117600 w 1511300"/>
                <a:gd name="connsiteY2" fmla="*/ 441907 h 924507"/>
                <a:gd name="connsiteX3" fmla="*/ 1511300 w 1511300"/>
                <a:gd name="connsiteY3" fmla="*/ 543507 h 924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1300" h="924507">
                  <a:moveTo>
                    <a:pt x="0" y="924507"/>
                  </a:moveTo>
                  <a:cubicBezTo>
                    <a:pt x="230716" y="507523"/>
                    <a:pt x="461433" y="90540"/>
                    <a:pt x="647700" y="10107"/>
                  </a:cubicBezTo>
                  <a:cubicBezTo>
                    <a:pt x="833967" y="-70326"/>
                    <a:pt x="973667" y="353007"/>
                    <a:pt x="1117600" y="441907"/>
                  </a:cubicBezTo>
                  <a:cubicBezTo>
                    <a:pt x="1261533" y="530807"/>
                    <a:pt x="1386416" y="537157"/>
                    <a:pt x="1511300" y="543507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omic Sans MS" panose="030F0702030302020204" pitchFamily="66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894855" y="2843334"/>
              <a:ext cx="13083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latin typeface="Comic Sans MS" panose="030F0702030302020204" pitchFamily="66" charset="0"/>
                </a:rPr>
                <a:t>Area = distance</a:t>
              </a:r>
              <a:endParaRPr lang="en-GB" sz="1200" dirty="0">
                <a:latin typeface="Comic Sans MS" panose="030F0702030302020204" pitchFamily="66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251520" y="3192932"/>
                <a:ext cx="2448271" cy="6745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  <m:e>
                        <m:sSup>
                          <m:sSupPr>
                            <m:ctrlPr>
                              <a:rPr lang="en-GB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en-GB" sz="2800" dirty="0" smtClean="0"/>
                  <a:t> </a:t>
                </a:r>
                <a:endParaRPr lang="en-GB" sz="2800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192932"/>
                <a:ext cx="2448271" cy="6745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Cloud Callout 30"/>
          <p:cNvSpPr/>
          <p:nvPr/>
        </p:nvSpPr>
        <p:spPr>
          <a:xfrm>
            <a:off x="2016402" y="4552106"/>
            <a:ext cx="4211782" cy="1613198"/>
          </a:xfrm>
          <a:prstGeom prst="cloudCallout">
            <a:avLst>
              <a:gd name="adj1" fmla="val -77745"/>
              <a:gd name="adj2" fmla="val -9040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These are called the limits (the x values we are finding the area between)</a:t>
            </a:r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Cloud Callout 31"/>
          <p:cNvSpPr/>
          <p:nvPr/>
        </p:nvSpPr>
        <p:spPr>
          <a:xfrm>
            <a:off x="2016402" y="4552106"/>
            <a:ext cx="4211782" cy="1613198"/>
          </a:xfrm>
          <a:prstGeom prst="cloudCallout">
            <a:avLst>
              <a:gd name="adj1" fmla="val 69553"/>
              <a:gd name="adj2" fmla="val -40701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These are called the limits (the x values we are finding the area between)</a:t>
            </a:r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02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1" grpId="0" animBg="1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24744"/>
            <a:ext cx="57796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Last year, you may have used rectangles, triangles and trapeziums to find of estimate the area underneath a graph.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We can use integration to do this exactly if we know the equation of the curve.</a:t>
            </a:r>
            <a:endParaRPr lang="en-GB" dirty="0">
              <a:latin typeface="Comic Sans MS" panose="030F0702030302020204" pitchFamily="66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499191" y="2979789"/>
            <a:ext cx="2501603" cy="1777405"/>
            <a:chOff x="6441186" y="4320757"/>
            <a:chExt cx="2501603" cy="1777405"/>
          </a:xfrm>
        </p:grpSpPr>
        <p:sp>
          <p:nvSpPr>
            <p:cNvPr id="16" name="Freeform: Shape 26"/>
            <p:cNvSpPr/>
            <p:nvPr/>
          </p:nvSpPr>
          <p:spPr>
            <a:xfrm>
              <a:off x="7191375" y="4724400"/>
              <a:ext cx="800100" cy="1065985"/>
            </a:xfrm>
            <a:custGeom>
              <a:avLst/>
              <a:gdLst>
                <a:gd name="connsiteX0" fmla="*/ 0 w 800100"/>
                <a:gd name="connsiteY0" fmla="*/ 1066800 h 1066800"/>
                <a:gd name="connsiteX1" fmla="*/ 0 w 800100"/>
                <a:gd name="connsiteY1" fmla="*/ 809625 h 1066800"/>
                <a:gd name="connsiteX2" fmla="*/ 257175 w 800100"/>
                <a:gd name="connsiteY2" fmla="*/ 619125 h 1066800"/>
                <a:gd name="connsiteX3" fmla="*/ 457200 w 800100"/>
                <a:gd name="connsiteY3" fmla="*/ 447675 h 1066800"/>
                <a:gd name="connsiteX4" fmla="*/ 609600 w 800100"/>
                <a:gd name="connsiteY4" fmla="*/ 285750 h 1066800"/>
                <a:gd name="connsiteX5" fmla="*/ 800100 w 800100"/>
                <a:gd name="connsiteY5" fmla="*/ 0 h 1066800"/>
                <a:gd name="connsiteX6" fmla="*/ 800100 w 800100"/>
                <a:gd name="connsiteY6" fmla="*/ 1066800 h 1066800"/>
                <a:gd name="connsiteX7" fmla="*/ 0 w 800100"/>
                <a:gd name="connsiteY7" fmla="*/ 1066800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0100" h="1066800">
                  <a:moveTo>
                    <a:pt x="0" y="1066800"/>
                  </a:moveTo>
                  <a:lnTo>
                    <a:pt x="0" y="809625"/>
                  </a:lnTo>
                  <a:lnTo>
                    <a:pt x="257175" y="619125"/>
                  </a:lnTo>
                  <a:lnTo>
                    <a:pt x="457200" y="447675"/>
                  </a:lnTo>
                  <a:lnTo>
                    <a:pt x="609600" y="285750"/>
                  </a:lnTo>
                  <a:lnTo>
                    <a:pt x="800100" y="0"/>
                  </a:lnTo>
                  <a:lnTo>
                    <a:pt x="800100" y="1066800"/>
                  </a:lnTo>
                  <a:lnTo>
                    <a:pt x="0" y="106680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6627231" y="4642236"/>
              <a:ext cx="0" cy="115212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6627231" y="5794364"/>
              <a:ext cx="172819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6441186" y="4320757"/>
              <a:ext cx="3924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>
                  <a:latin typeface="Comic Sans MS" panose="030F0702030302020204" pitchFamily="66" charset="0"/>
                </a:rPr>
                <a:t>y</a:t>
              </a:r>
              <a:endParaRPr lang="en-GB" sz="1400" dirty="0">
                <a:latin typeface="Comic Sans MS" panose="030F0702030302020204" pitchFamily="66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268180" y="5636497"/>
              <a:ext cx="3778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>
                  <a:latin typeface="Comic Sans MS" panose="030F0702030302020204" pitchFamily="66" charset="0"/>
                </a:rPr>
                <a:t>x</a:t>
              </a:r>
              <a:endParaRPr lang="en-GB" sz="1400" dirty="0">
                <a:latin typeface="Comic Sans MS" panose="030F0702030302020204" pitchFamily="66" charset="0"/>
              </a:endParaRPr>
            </a:p>
          </p:txBody>
        </p:sp>
        <p:sp>
          <p:nvSpPr>
            <p:cNvPr id="15" name="Freeform: Shape 25"/>
            <p:cNvSpPr/>
            <p:nvPr/>
          </p:nvSpPr>
          <p:spPr>
            <a:xfrm>
              <a:off x="6629400" y="4533900"/>
              <a:ext cx="1457325" cy="1257300"/>
            </a:xfrm>
            <a:custGeom>
              <a:avLst/>
              <a:gdLst>
                <a:gd name="connsiteX0" fmla="*/ 0 w 1457325"/>
                <a:gd name="connsiteY0" fmla="*/ 1257300 h 1257300"/>
                <a:gd name="connsiteX1" fmla="*/ 552450 w 1457325"/>
                <a:gd name="connsiteY1" fmla="*/ 990600 h 1257300"/>
                <a:gd name="connsiteX2" fmla="*/ 1066800 w 1457325"/>
                <a:gd name="connsiteY2" fmla="*/ 590550 h 1257300"/>
                <a:gd name="connsiteX3" fmla="*/ 1457325 w 1457325"/>
                <a:gd name="connsiteY3" fmla="*/ 0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7325" h="1257300">
                  <a:moveTo>
                    <a:pt x="0" y="1257300"/>
                  </a:moveTo>
                  <a:cubicBezTo>
                    <a:pt x="187325" y="1179512"/>
                    <a:pt x="374650" y="1101725"/>
                    <a:pt x="552450" y="990600"/>
                  </a:cubicBezTo>
                  <a:cubicBezTo>
                    <a:pt x="730250" y="879475"/>
                    <a:pt x="915988" y="755650"/>
                    <a:pt x="1066800" y="590550"/>
                  </a:cubicBezTo>
                  <a:cubicBezTo>
                    <a:pt x="1217612" y="425450"/>
                    <a:pt x="1337468" y="212725"/>
                    <a:pt x="1457325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019157" y="5790385"/>
              <a:ext cx="3778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>
                  <a:latin typeface="Comic Sans MS" panose="030F0702030302020204" pitchFamily="66" charset="0"/>
                </a:rPr>
                <a:t>3</a:t>
              </a:r>
              <a:endParaRPr lang="en-GB" sz="1400" dirty="0">
                <a:latin typeface="Comic Sans MS" panose="030F0702030302020204" pitchFamily="66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791320" y="5790385"/>
              <a:ext cx="3778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>
                  <a:latin typeface="Comic Sans MS" panose="030F0702030302020204" pitchFamily="66" charset="0"/>
                </a:rPr>
                <a:t>7</a:t>
              </a:r>
              <a:endParaRPr lang="en-GB" sz="1400" dirty="0">
                <a:latin typeface="Comic Sans MS" panose="030F0702030302020204" pitchFamily="66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8086725" y="4451835"/>
                  <a:ext cx="85606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=3</m:t>
                        </m:r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GB" sz="1400" dirty="0"/>
                </a:p>
              </p:txBody>
            </p:sp>
          </mc:Choice>
          <mc:Fallback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86725" y="4451835"/>
                  <a:ext cx="856064" cy="307777"/>
                </a:xfrm>
                <a:prstGeom prst="rect">
                  <a:avLst/>
                </a:prstGeom>
                <a:blipFill>
                  <a:blip r:embed="rId2"/>
                  <a:stretch>
                    <a:fillRect b="-196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/>
          <p:cNvGrpSpPr/>
          <p:nvPr/>
        </p:nvGrpSpPr>
        <p:grpSpPr>
          <a:xfrm>
            <a:off x="6499191" y="1413954"/>
            <a:ext cx="2107922" cy="1532761"/>
            <a:chOff x="6496526" y="1991122"/>
            <a:chExt cx="2107922" cy="1532761"/>
          </a:xfrm>
        </p:grpSpPr>
        <p:sp>
          <p:nvSpPr>
            <p:cNvPr id="3" name="Freeform: Shape 14"/>
            <p:cNvSpPr/>
            <p:nvPr/>
          </p:nvSpPr>
          <p:spPr>
            <a:xfrm>
              <a:off x="6872288" y="2219325"/>
              <a:ext cx="1266825" cy="923925"/>
            </a:xfrm>
            <a:custGeom>
              <a:avLst/>
              <a:gdLst>
                <a:gd name="connsiteX0" fmla="*/ 0 w 1266825"/>
                <a:gd name="connsiteY0" fmla="*/ 919163 h 923925"/>
                <a:gd name="connsiteX1" fmla="*/ 257175 w 1266825"/>
                <a:gd name="connsiteY1" fmla="*/ 461963 h 923925"/>
                <a:gd name="connsiteX2" fmla="*/ 381000 w 1266825"/>
                <a:gd name="connsiteY2" fmla="*/ 276225 h 923925"/>
                <a:gd name="connsiteX3" fmla="*/ 452437 w 1266825"/>
                <a:gd name="connsiteY3" fmla="*/ 176213 h 923925"/>
                <a:gd name="connsiteX4" fmla="*/ 547687 w 1266825"/>
                <a:gd name="connsiteY4" fmla="*/ 80963 h 923925"/>
                <a:gd name="connsiteX5" fmla="*/ 604837 w 1266825"/>
                <a:gd name="connsiteY5" fmla="*/ 28575 h 923925"/>
                <a:gd name="connsiteX6" fmla="*/ 666750 w 1266825"/>
                <a:gd name="connsiteY6" fmla="*/ 0 h 923925"/>
                <a:gd name="connsiteX7" fmla="*/ 714375 w 1266825"/>
                <a:gd name="connsiteY7" fmla="*/ 0 h 923925"/>
                <a:gd name="connsiteX8" fmla="*/ 762000 w 1266825"/>
                <a:gd name="connsiteY8" fmla="*/ 19050 h 923925"/>
                <a:gd name="connsiteX9" fmla="*/ 823912 w 1266825"/>
                <a:gd name="connsiteY9" fmla="*/ 66675 h 923925"/>
                <a:gd name="connsiteX10" fmla="*/ 871537 w 1266825"/>
                <a:gd name="connsiteY10" fmla="*/ 123825 h 923925"/>
                <a:gd name="connsiteX11" fmla="*/ 933450 w 1266825"/>
                <a:gd name="connsiteY11" fmla="*/ 200025 h 923925"/>
                <a:gd name="connsiteX12" fmla="*/ 1009650 w 1266825"/>
                <a:gd name="connsiteY12" fmla="*/ 323850 h 923925"/>
                <a:gd name="connsiteX13" fmla="*/ 1081087 w 1266825"/>
                <a:gd name="connsiteY13" fmla="*/ 409575 h 923925"/>
                <a:gd name="connsiteX14" fmla="*/ 1166812 w 1266825"/>
                <a:gd name="connsiteY14" fmla="*/ 461963 h 923925"/>
                <a:gd name="connsiteX15" fmla="*/ 1266825 w 1266825"/>
                <a:gd name="connsiteY15" fmla="*/ 509588 h 923925"/>
                <a:gd name="connsiteX16" fmla="*/ 1262062 w 1266825"/>
                <a:gd name="connsiteY16" fmla="*/ 923925 h 923925"/>
                <a:gd name="connsiteX17" fmla="*/ 0 w 1266825"/>
                <a:gd name="connsiteY17" fmla="*/ 919163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66825" h="923925">
                  <a:moveTo>
                    <a:pt x="0" y="919163"/>
                  </a:moveTo>
                  <a:lnTo>
                    <a:pt x="257175" y="461963"/>
                  </a:lnTo>
                  <a:lnTo>
                    <a:pt x="381000" y="276225"/>
                  </a:lnTo>
                  <a:lnTo>
                    <a:pt x="452437" y="176213"/>
                  </a:lnTo>
                  <a:lnTo>
                    <a:pt x="547687" y="80963"/>
                  </a:lnTo>
                  <a:lnTo>
                    <a:pt x="604837" y="28575"/>
                  </a:lnTo>
                  <a:lnTo>
                    <a:pt x="666750" y="0"/>
                  </a:lnTo>
                  <a:lnTo>
                    <a:pt x="714375" y="0"/>
                  </a:lnTo>
                  <a:lnTo>
                    <a:pt x="762000" y="19050"/>
                  </a:lnTo>
                  <a:lnTo>
                    <a:pt x="823912" y="66675"/>
                  </a:lnTo>
                  <a:lnTo>
                    <a:pt x="871537" y="123825"/>
                  </a:lnTo>
                  <a:lnTo>
                    <a:pt x="933450" y="200025"/>
                  </a:lnTo>
                  <a:lnTo>
                    <a:pt x="1009650" y="323850"/>
                  </a:lnTo>
                  <a:lnTo>
                    <a:pt x="1081087" y="409575"/>
                  </a:lnTo>
                  <a:lnTo>
                    <a:pt x="1166812" y="461963"/>
                  </a:lnTo>
                  <a:lnTo>
                    <a:pt x="1266825" y="509588"/>
                  </a:lnTo>
                  <a:cubicBezTo>
                    <a:pt x="1265237" y="647700"/>
                    <a:pt x="1263650" y="785813"/>
                    <a:pt x="1262062" y="923925"/>
                  </a:cubicBezTo>
                  <a:lnTo>
                    <a:pt x="0" y="919163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V="1">
              <a:off x="6863642" y="1991122"/>
              <a:ext cx="0" cy="115212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>
              <a:off x="6876256" y="3140968"/>
              <a:ext cx="172819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 rot="16200000">
              <a:off x="6156811" y="2410311"/>
              <a:ext cx="10487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0" i="0" dirty="0" smtClean="0">
                  <a:latin typeface="Comic Sans MS" panose="030F0702030302020204" pitchFamily="66" charset="0"/>
                </a:rPr>
                <a:t>Speed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107505" y="3154551"/>
              <a:ext cx="10487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0" i="0" dirty="0" smtClean="0">
                  <a:latin typeface="Comic Sans MS" panose="030F0702030302020204" pitchFamily="66" charset="0"/>
                </a:rPr>
                <a:t>Time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8" name="Freeform: Shape 12"/>
            <p:cNvSpPr/>
            <p:nvPr/>
          </p:nvSpPr>
          <p:spPr>
            <a:xfrm>
              <a:off x="6870700" y="2212393"/>
              <a:ext cx="1511300" cy="924507"/>
            </a:xfrm>
            <a:custGeom>
              <a:avLst/>
              <a:gdLst>
                <a:gd name="connsiteX0" fmla="*/ 0 w 1511300"/>
                <a:gd name="connsiteY0" fmla="*/ 924507 h 924507"/>
                <a:gd name="connsiteX1" fmla="*/ 647700 w 1511300"/>
                <a:gd name="connsiteY1" fmla="*/ 10107 h 924507"/>
                <a:gd name="connsiteX2" fmla="*/ 1117600 w 1511300"/>
                <a:gd name="connsiteY2" fmla="*/ 441907 h 924507"/>
                <a:gd name="connsiteX3" fmla="*/ 1511300 w 1511300"/>
                <a:gd name="connsiteY3" fmla="*/ 543507 h 924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1300" h="924507">
                  <a:moveTo>
                    <a:pt x="0" y="924507"/>
                  </a:moveTo>
                  <a:cubicBezTo>
                    <a:pt x="230716" y="507523"/>
                    <a:pt x="461433" y="90540"/>
                    <a:pt x="647700" y="10107"/>
                  </a:cubicBezTo>
                  <a:cubicBezTo>
                    <a:pt x="833967" y="-70326"/>
                    <a:pt x="973667" y="353007"/>
                    <a:pt x="1117600" y="441907"/>
                  </a:cubicBezTo>
                  <a:cubicBezTo>
                    <a:pt x="1261533" y="530807"/>
                    <a:pt x="1386416" y="537157"/>
                    <a:pt x="1511300" y="543507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omic Sans MS" panose="030F0702030302020204" pitchFamily="66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894855" y="2843334"/>
              <a:ext cx="13083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latin typeface="Comic Sans MS" panose="030F0702030302020204" pitchFamily="66" charset="0"/>
                </a:rPr>
                <a:t>Area = distance</a:t>
              </a:r>
              <a:endParaRPr lang="en-GB" sz="1200" dirty="0">
                <a:latin typeface="Comic Sans MS" panose="030F0702030302020204" pitchFamily="66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251520" y="3192932"/>
                <a:ext cx="2448271" cy="6745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  <m:e>
                        <m:sSup>
                          <m:sSupPr>
                            <m:ctrlPr>
                              <a:rPr lang="en-GB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en-GB" sz="2800" dirty="0" smtClean="0"/>
                  <a:t> </a:t>
                </a:r>
                <a:endParaRPr lang="en-GB" sz="2800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192932"/>
                <a:ext cx="2448271" cy="6745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2041957" y="3847243"/>
                <a:ext cx="2448271" cy="805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mr>
                      <m:m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mr>
                    </m:m>
                  </m:oMath>
                </a14:m>
                <a:r>
                  <a:rPr lang="en-GB" sz="2800" dirty="0" smtClean="0"/>
                  <a:t> </a:t>
                </a:r>
                <a:endParaRPr lang="en-GB" sz="2800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1957" y="3847243"/>
                <a:ext cx="2448271" cy="8051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2041956" y="4613061"/>
                <a:ext cx="34661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(7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)−(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800" dirty="0" smtClean="0"/>
                  <a:t> </a:t>
                </a:r>
                <a:endParaRPr lang="en-GB" sz="2800" dirty="0"/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1956" y="4613061"/>
                <a:ext cx="3466147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2046007" y="5215202"/>
                <a:ext cx="29664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343−27</m:t>
                    </m:r>
                  </m:oMath>
                </a14:m>
                <a:r>
                  <a:rPr lang="en-GB" sz="2800" dirty="0" smtClean="0"/>
                  <a:t> </a:t>
                </a:r>
                <a:endParaRPr lang="en-GB" sz="2800" dirty="0"/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007" y="5215202"/>
                <a:ext cx="2966418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2041957" y="5817343"/>
                <a:ext cx="29664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316</m:t>
                    </m:r>
                  </m:oMath>
                </a14:m>
                <a:r>
                  <a:rPr lang="en-GB" sz="2800" dirty="0" smtClean="0"/>
                  <a:t> </a:t>
                </a:r>
                <a:endParaRPr lang="en-GB" sz="2800" dirty="0"/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1957" y="5817343"/>
                <a:ext cx="2966418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2039742" y="3126842"/>
                <a:ext cx="2448271" cy="810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mr>
                      <m:m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mr>
                    </m:m>
                  </m:oMath>
                </a14:m>
                <a:r>
                  <a:rPr lang="en-GB" sz="2800" dirty="0" smtClean="0"/>
                  <a:t> </a:t>
                </a:r>
                <a:endParaRPr lang="en-GB" sz="2800" dirty="0"/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742" y="3126842"/>
                <a:ext cx="2448271" cy="8102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loud Callout 8"/>
          <p:cNvSpPr/>
          <p:nvPr/>
        </p:nvSpPr>
        <p:spPr>
          <a:xfrm>
            <a:off x="5868144" y="5215202"/>
            <a:ext cx="2545284" cy="1310142"/>
          </a:xfrm>
          <a:prstGeom prst="cloudCallout">
            <a:avLst>
              <a:gd name="adj1" fmla="val -84946"/>
              <a:gd name="adj2" fmla="val -48097"/>
            </a:avLst>
          </a:prstGeom>
          <a:solidFill>
            <a:srgbClr val="9842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Do we need the “plus c”?</a:t>
            </a:r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49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124744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u="sng" dirty="0" smtClean="0">
                <a:latin typeface="Comic Sans MS" panose="030F0702030302020204" pitchFamily="66" charset="0"/>
              </a:rPr>
              <a:t>Checkpoint – try these!</a:t>
            </a:r>
            <a:endParaRPr lang="en-GB" sz="2400" b="1" u="sng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95536" y="1844824"/>
                <a:ext cx="4032448" cy="1061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d>
                            <m:dPr>
                              <m:ctrlPr>
                                <a:rPr lang="en-GB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e>
                          </m:d>
                        </m:e>
                      </m:nary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844824"/>
                <a:ext cx="4032448" cy="106112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860032" y="1844824"/>
                <a:ext cx="3384376" cy="1073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  <m:e>
                          <m:d>
                            <m:dPr>
                              <m:ctrlPr>
                                <a:rPr lang="en-GB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rad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nary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1844824"/>
                <a:ext cx="3384376" cy="10739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970773" y="2905948"/>
            <a:ext cx="881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=10</a:t>
            </a:r>
            <a:endParaRPr lang="en-GB" sz="36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5868144" y="2905947"/>
                <a:ext cx="817853" cy="8899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600" b="1" dirty="0" smtClean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𝟕𝟏</m:t>
                        </m:r>
                      </m:num>
                      <m:den>
                        <m:r>
                          <a:rPr lang="en-GB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GB" sz="36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2905947"/>
                <a:ext cx="817853" cy="889924"/>
              </a:xfrm>
              <a:prstGeom prst="rect">
                <a:avLst/>
              </a:prstGeom>
              <a:blipFill>
                <a:blip r:embed="rId4"/>
                <a:stretch>
                  <a:fillRect l="-23134" b="-130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346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1196752"/>
            <a:ext cx="67687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 smtClean="0">
                <a:latin typeface="Comic Sans MS" panose="030F0702030302020204" pitchFamily="66" charset="0"/>
              </a:rPr>
              <a:t>Pair Task</a:t>
            </a:r>
          </a:p>
          <a:p>
            <a:pPr algn="ctr"/>
            <a:endParaRPr lang="en-GB" sz="2000" dirty="0">
              <a:latin typeface="Comic Sans MS" panose="030F0702030302020204" pitchFamily="66" charset="0"/>
            </a:endParaRPr>
          </a:p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Solve </a:t>
            </a:r>
            <a:r>
              <a:rPr lang="en-GB" sz="2000" dirty="0">
                <a:latin typeface="Comic Sans MS" panose="030F0702030302020204" pitchFamily="66" charset="0"/>
              </a:rPr>
              <a:t>the problems to discover the punchline to the joke</a:t>
            </a:r>
            <a:r>
              <a:rPr lang="en-GB" sz="2000" dirty="0" smtClean="0">
                <a:latin typeface="Comic Sans MS" panose="030F0702030302020204" pitchFamily="66" charset="0"/>
              </a:rPr>
              <a:t>.</a:t>
            </a:r>
          </a:p>
          <a:p>
            <a:pPr algn="ctr"/>
            <a:endParaRPr lang="en-GB" sz="2000" dirty="0">
              <a:latin typeface="Comic Sans MS" panose="030F0702030302020204" pitchFamily="66" charset="0"/>
            </a:endParaRPr>
          </a:p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Make sure you have worked together on every question!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2329" t="25391" r="23434" b="15547"/>
          <a:stretch/>
        </p:blipFill>
        <p:spPr>
          <a:xfrm>
            <a:off x="3383868" y="3136524"/>
            <a:ext cx="4248472" cy="260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10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1196752"/>
            <a:ext cx="67687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 smtClean="0">
                <a:latin typeface="Comic Sans MS" panose="030F0702030302020204" pitchFamily="66" charset="0"/>
              </a:rPr>
              <a:t>Pair Task</a:t>
            </a:r>
          </a:p>
          <a:p>
            <a:pPr algn="ctr"/>
            <a:endParaRPr lang="en-GB" sz="2000" dirty="0">
              <a:latin typeface="Comic Sans MS" panose="030F0702030302020204" pitchFamily="66" charset="0"/>
            </a:endParaRPr>
          </a:p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Solve </a:t>
            </a:r>
            <a:r>
              <a:rPr lang="en-GB" sz="2000" dirty="0">
                <a:latin typeface="Comic Sans MS" panose="030F0702030302020204" pitchFamily="66" charset="0"/>
              </a:rPr>
              <a:t>the problems to discover the punchline to the joke</a:t>
            </a:r>
            <a:r>
              <a:rPr lang="en-GB" sz="2000" dirty="0" smtClean="0">
                <a:latin typeface="Comic Sans MS" panose="030F0702030302020204" pitchFamily="66" charset="0"/>
              </a:rPr>
              <a:t>.</a:t>
            </a:r>
          </a:p>
          <a:p>
            <a:pPr algn="ctr"/>
            <a:endParaRPr lang="en-GB" sz="2000" dirty="0">
              <a:latin typeface="Comic Sans MS" panose="030F0702030302020204" pitchFamily="66" charset="0"/>
            </a:endParaRPr>
          </a:p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Make sure you have worked together on every question!</a:t>
            </a:r>
          </a:p>
          <a:p>
            <a:pPr algn="ctr"/>
            <a:endParaRPr lang="en-GB" sz="2000" dirty="0">
              <a:latin typeface="Comic Sans MS" panose="030F0702030302020204" pitchFamily="66" charset="0"/>
            </a:endParaRPr>
          </a:p>
          <a:p>
            <a:pPr algn="ctr"/>
            <a:r>
              <a:rPr lang="en-GB" sz="2000" u="sng" dirty="0" smtClean="0">
                <a:latin typeface="Comic Sans MS" panose="030F0702030302020204" pitchFamily="66" charset="0"/>
              </a:rPr>
              <a:t>Solution</a:t>
            </a:r>
            <a:r>
              <a:rPr lang="en-GB" sz="2000" dirty="0" smtClean="0">
                <a:latin typeface="Comic Sans MS" panose="030F0702030302020204" pitchFamily="66" charset="0"/>
              </a:rPr>
              <a:t>: Paper was jamming!</a:t>
            </a:r>
          </a:p>
        </p:txBody>
      </p:sp>
      <p:pic>
        <p:nvPicPr>
          <p:cNvPr id="2052" name="Picture 4" descr="Image result for crying with laughter emoj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44381">
            <a:off x="2352127" y="3685947"/>
            <a:ext cx="1876281" cy="187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84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6"/>
              <p:cNvSpPr>
                <a:spLocks noChangeArrowheads="1"/>
              </p:cNvSpPr>
              <p:nvPr/>
            </p:nvSpPr>
            <p:spPr bwMode="auto">
              <a:xfrm>
                <a:off x="714593" y="2552514"/>
                <a:ext cx="1016176" cy="6447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3600" baseline="300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3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4593" y="2552514"/>
                <a:ext cx="1016176" cy="64472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8"/>
              <p:cNvSpPr>
                <a:spLocks noChangeArrowheads="1"/>
              </p:cNvSpPr>
              <p:nvPr/>
            </p:nvSpPr>
            <p:spPr bwMode="auto">
              <a:xfrm>
                <a:off x="7137601" y="2553059"/>
                <a:ext cx="1016176" cy="6447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baseline="300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5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37601" y="2553059"/>
                <a:ext cx="1016176" cy="6447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220023" y="1657559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To differentiate: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069436" y="2408149"/>
            <a:ext cx="2110705" cy="93615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Multiply by the index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572000" y="2408149"/>
            <a:ext cx="2110705" cy="93615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Reduce the index by 1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7" name="Straight Arrow Connector 36"/>
          <p:cNvCxnSpPr>
            <a:stCxn id="34" idx="3"/>
            <a:endCxn id="35" idx="1"/>
          </p:cNvCxnSpPr>
          <p:nvPr/>
        </p:nvCxnSpPr>
        <p:spPr>
          <a:xfrm>
            <a:off x="4180141" y="2876226"/>
            <a:ext cx="39185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677577" y="2876225"/>
            <a:ext cx="39185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682705" y="2876225"/>
            <a:ext cx="39185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20023" y="3813161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Integration is the opposite of differentiation: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069436" y="4743685"/>
            <a:ext cx="2110705" cy="93615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Divide by the new index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72000" y="4725144"/>
            <a:ext cx="2110705" cy="93615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Increase the index by 1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flipH="1">
            <a:off x="6682704" y="5211761"/>
            <a:ext cx="39185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1677576" y="5227844"/>
            <a:ext cx="39185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4180141" y="5211761"/>
            <a:ext cx="39185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 35"/>
              <p:cNvSpPr>
                <a:spLocks noChangeArrowheads="1"/>
              </p:cNvSpPr>
              <p:nvPr/>
            </p:nvSpPr>
            <p:spPr bwMode="auto">
              <a:xfrm>
                <a:off x="7195035" y="4870054"/>
                <a:ext cx="1016176" cy="6447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baseline="300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4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95035" y="4870054"/>
                <a:ext cx="1016176" cy="6447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/>
              <p:cNvSpPr txBox="1"/>
              <p:nvPr/>
            </p:nvSpPr>
            <p:spPr>
              <a:xfrm>
                <a:off x="866109" y="4717682"/>
                <a:ext cx="751231" cy="9881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3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3200" dirty="0"/>
              </a:p>
            </p:txBody>
          </p:sp>
        </mc:Choice>
        <mc:Fallback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109" y="4717682"/>
                <a:ext cx="751231" cy="98815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Rectangle 6"/>
              <p:cNvSpPr>
                <a:spLocks noChangeArrowheads="1"/>
              </p:cNvSpPr>
              <p:nvPr/>
            </p:nvSpPr>
            <p:spPr bwMode="auto">
              <a:xfrm>
                <a:off x="478150" y="5826330"/>
                <a:ext cx="1489062" cy="6447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=2</m:t>
                          </m:r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3600" baseline="300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48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8150" y="5826330"/>
                <a:ext cx="1489062" cy="64472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352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32" grpId="0"/>
      <p:bldP spid="34" grpId="0" animBg="1"/>
      <p:bldP spid="35" grpId="0" animBg="1"/>
      <p:bldP spid="40" grpId="0"/>
      <p:bldP spid="41" grpId="0" animBg="1"/>
      <p:bldP spid="42" grpId="0" animBg="1"/>
      <p:bldP spid="46" grpId="0"/>
      <p:bldP spid="47" grpId="0"/>
      <p:bldP spid="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6"/>
              <p:cNvSpPr>
                <a:spLocks noChangeArrowheads="1"/>
              </p:cNvSpPr>
              <p:nvPr/>
            </p:nvSpPr>
            <p:spPr bwMode="auto">
              <a:xfrm>
                <a:off x="905288" y="2554573"/>
                <a:ext cx="791114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3600" baseline="300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3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5288" y="2554573"/>
                <a:ext cx="791114" cy="6335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8"/>
              <p:cNvSpPr>
                <a:spLocks noChangeArrowheads="1"/>
              </p:cNvSpPr>
              <p:nvPr/>
            </p:nvSpPr>
            <p:spPr bwMode="auto">
              <a:xfrm>
                <a:off x="7137601" y="2553059"/>
                <a:ext cx="1496435" cy="6436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3600" baseline="300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5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37601" y="2553059"/>
                <a:ext cx="1496435" cy="6436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220023" y="1657559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To differentiate: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069436" y="2408149"/>
            <a:ext cx="2110705" cy="93615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Multiply by the index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572000" y="2408149"/>
            <a:ext cx="2110705" cy="93615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Reduce the index by 1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7" name="Straight Arrow Connector 36"/>
          <p:cNvCxnSpPr>
            <a:stCxn id="34" idx="3"/>
            <a:endCxn id="35" idx="1"/>
          </p:cNvCxnSpPr>
          <p:nvPr/>
        </p:nvCxnSpPr>
        <p:spPr>
          <a:xfrm>
            <a:off x="4180141" y="2876226"/>
            <a:ext cx="39185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677577" y="2876225"/>
            <a:ext cx="39185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682705" y="2876225"/>
            <a:ext cx="39185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20023" y="3813161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Integration is the opposite of differentiation: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069436" y="4743685"/>
            <a:ext cx="2110705" cy="93615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Divide by the new index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72000" y="4725144"/>
            <a:ext cx="2110705" cy="93615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Increase the index by 1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flipH="1">
            <a:off x="6682704" y="5211761"/>
            <a:ext cx="39185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1677576" y="5227844"/>
            <a:ext cx="39185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4180141" y="5211761"/>
            <a:ext cx="39185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 35"/>
              <p:cNvSpPr>
                <a:spLocks noChangeArrowheads="1"/>
              </p:cNvSpPr>
              <p:nvPr/>
            </p:nvSpPr>
            <p:spPr bwMode="auto">
              <a:xfrm>
                <a:off x="7195035" y="4870054"/>
                <a:ext cx="791114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3600" baseline="300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4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95035" y="4870054"/>
                <a:ext cx="791114" cy="6335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/>
              <p:cNvSpPr txBox="1"/>
              <p:nvPr/>
            </p:nvSpPr>
            <p:spPr>
              <a:xfrm>
                <a:off x="566390" y="4702643"/>
                <a:ext cx="1051763" cy="9953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3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num>
                        <m:den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GB" sz="3200" dirty="0"/>
              </a:p>
            </p:txBody>
          </p:sp>
        </mc:Choice>
        <mc:Fallback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390" y="4702643"/>
                <a:ext cx="1051763" cy="9953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148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32" grpId="0"/>
      <p:bldP spid="34" grpId="0" animBg="1"/>
      <p:bldP spid="35" grpId="0" animBg="1"/>
      <p:bldP spid="40" grpId="0"/>
      <p:bldP spid="41" grpId="0" animBg="1"/>
      <p:bldP spid="42" grpId="0" animBg="1"/>
      <p:bldP spid="46" grpId="0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424781" y="1682219"/>
                <a:ext cx="1153457" cy="833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𝑦</m:t>
                      </m:r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GB" sz="24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781" y="1682219"/>
                <a:ext cx="1153457" cy="8334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52620" y="2516253"/>
                <a:ext cx="1501308" cy="833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24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620" y="2516253"/>
                <a:ext cx="1501308" cy="8334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610756" y="2797900"/>
                <a:ext cx="8912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0756" y="2797900"/>
                <a:ext cx="89120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52620" y="1116298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 smtClean="0">
                <a:latin typeface="Comic Sans MS" panose="030F0702030302020204" pitchFamily="66" charset="0"/>
              </a:rPr>
              <a:t>Examples</a:t>
            </a:r>
            <a:endParaRPr lang="en-GB" sz="2400" u="sng" dirty="0"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2620" y="3602411"/>
            <a:ext cx="3246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If </a:t>
            </a:r>
            <a:r>
              <a:rPr lang="en-GB" dirty="0">
                <a:latin typeface="Comic Sans MS" panose="030F0702030302020204" pitchFamily="66" charset="0"/>
              </a:rPr>
              <a:t>we integrate that we </a:t>
            </a:r>
            <a:r>
              <a:rPr lang="en-GB" dirty="0" smtClean="0">
                <a:latin typeface="Comic Sans MS" panose="030F0702030302020204" pitchFamily="66" charset="0"/>
              </a:rPr>
              <a:t>get: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252620" y="4009570"/>
                <a:ext cx="1345433" cy="10610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620" y="4009570"/>
                <a:ext cx="1345433" cy="10610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loud Callout 20"/>
          <p:cNvSpPr/>
          <p:nvPr/>
        </p:nvSpPr>
        <p:spPr>
          <a:xfrm>
            <a:off x="1764788" y="5070630"/>
            <a:ext cx="2808312" cy="1368152"/>
          </a:xfrm>
          <a:prstGeom prst="cloudCallout">
            <a:avLst>
              <a:gd name="adj1" fmla="val -89142"/>
              <a:gd name="adj2" fmla="val -59634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This elongated S means integrate</a:t>
            </a:r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Cloud Callout 21"/>
          <p:cNvSpPr/>
          <p:nvPr/>
        </p:nvSpPr>
        <p:spPr>
          <a:xfrm>
            <a:off x="3860097" y="2906385"/>
            <a:ext cx="3168352" cy="1588682"/>
          </a:xfrm>
          <a:prstGeom prst="cloudCallout">
            <a:avLst>
              <a:gd name="adj1" fmla="val -114556"/>
              <a:gd name="adj2" fmla="val 46031"/>
            </a:avLst>
          </a:prstGeom>
          <a:solidFill>
            <a:srgbClr val="9842B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dx tells you to integrate with respect to x</a:t>
            </a:r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59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  <p:bldP spid="12" grpId="0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424781" y="1682219"/>
                <a:ext cx="1153457" cy="833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𝑦</m:t>
                      </m:r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GB" sz="24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781" y="1682219"/>
                <a:ext cx="1153457" cy="8334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4932040" y="1682218"/>
                <a:ext cx="1689437" cy="833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𝑦</m:t>
                      </m:r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GB" sz="24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GB" sz="2400" b="0" i="1" smtClean="0">
                          <a:latin typeface="Cambria Math"/>
                        </a:rPr>
                        <m:t>+2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1682218"/>
                <a:ext cx="1689437" cy="8334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52620" y="2516253"/>
                <a:ext cx="1501308" cy="833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24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620" y="2516253"/>
                <a:ext cx="1501308" cy="8334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610756" y="2797900"/>
                <a:ext cx="8912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0756" y="2797900"/>
                <a:ext cx="891205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52620" y="1116298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 smtClean="0">
                <a:latin typeface="Comic Sans MS" panose="030F0702030302020204" pitchFamily="66" charset="0"/>
              </a:rPr>
              <a:t>Examples</a:t>
            </a:r>
            <a:endParaRPr lang="en-GB" sz="2400" u="sng" dirty="0"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2620" y="3602411"/>
            <a:ext cx="3246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If </a:t>
            </a:r>
            <a:r>
              <a:rPr lang="en-GB" dirty="0">
                <a:latin typeface="Comic Sans MS" panose="030F0702030302020204" pitchFamily="66" charset="0"/>
              </a:rPr>
              <a:t>we integrate that we </a:t>
            </a:r>
            <a:r>
              <a:rPr lang="en-GB" dirty="0" smtClean="0">
                <a:latin typeface="Comic Sans MS" panose="030F0702030302020204" pitchFamily="66" charset="0"/>
              </a:rPr>
              <a:t>get: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252620" y="4009570"/>
                <a:ext cx="1345433" cy="10610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620" y="4009570"/>
                <a:ext cx="1345433" cy="10610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1430218" y="4009570"/>
                <a:ext cx="891205" cy="8310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0218" y="4009570"/>
                <a:ext cx="891205" cy="8310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252620" y="5013167"/>
            <a:ext cx="3749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Which is what we started with </a:t>
            </a:r>
            <a:r>
              <a:rPr lang="en-GB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4746605" y="2516253"/>
                <a:ext cx="1501308" cy="833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24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6605" y="2516253"/>
                <a:ext cx="1501308" cy="8334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6104741" y="2797900"/>
                <a:ext cx="8912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4741" y="2797900"/>
                <a:ext cx="891205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4746605" y="3602411"/>
            <a:ext cx="3246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If </a:t>
            </a:r>
            <a:r>
              <a:rPr lang="en-GB" dirty="0">
                <a:latin typeface="Comic Sans MS" panose="030F0702030302020204" pitchFamily="66" charset="0"/>
              </a:rPr>
              <a:t>we integrate that we </a:t>
            </a:r>
            <a:r>
              <a:rPr lang="en-GB" dirty="0" smtClean="0">
                <a:latin typeface="Comic Sans MS" panose="030F0702030302020204" pitchFamily="66" charset="0"/>
              </a:rPr>
              <a:t>get: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4746605" y="4009570"/>
                <a:ext cx="1345433" cy="10610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6605" y="4009570"/>
                <a:ext cx="1345433" cy="106106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5924203" y="4009570"/>
                <a:ext cx="891205" cy="8310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4203" y="4009570"/>
                <a:ext cx="891205" cy="83106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4746605" y="5013167"/>
            <a:ext cx="38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Which isn’t our original equation </a:t>
            </a:r>
            <a:r>
              <a:rPr lang="en-GB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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60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467544" y="1844824"/>
                <a:ext cx="3228704" cy="9562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GB" sz="36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GB" sz="3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6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GB" sz="36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GB" sz="3600" b="0" i="1" smtClean="0">
                        <a:latin typeface="Cambria Math"/>
                      </a:rPr>
                      <m:t>𝑑𝑥</m:t>
                    </m:r>
                  </m:oMath>
                </a14:m>
                <a:r>
                  <a:rPr lang="en-GB" sz="36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3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6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GB" sz="3600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GB" sz="3600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GB" sz="3600" b="0" i="1" smtClean="0">
                        <a:latin typeface="Cambria Math"/>
                      </a:rPr>
                      <m:t>+</m:t>
                    </m:r>
                    <m:r>
                      <a:rPr lang="en-GB" sz="3600" b="0" i="1" smtClean="0">
                        <a:latin typeface="Cambria Math"/>
                      </a:rPr>
                      <m:t>𝑐</m:t>
                    </m:r>
                  </m:oMath>
                </a14:m>
                <a:endParaRPr lang="en-GB" sz="36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844824"/>
                <a:ext cx="3228704" cy="956224"/>
              </a:xfrm>
              <a:prstGeom prst="rect">
                <a:avLst/>
              </a:prstGeom>
              <a:blipFill>
                <a:blip r:embed="rId2"/>
                <a:stretch>
                  <a:fillRect b="-121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51520" y="1268760"/>
            <a:ext cx="85689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So we have to write a general solution, 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5436096" y="1566852"/>
            <a:ext cx="4104456" cy="1512168"/>
          </a:xfrm>
          <a:prstGeom prst="cloudCallout">
            <a:avLst>
              <a:gd name="adj1" fmla="val -87147"/>
              <a:gd name="adj2" fmla="val 5348"/>
            </a:avLst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This ‘plus c’ generalises our 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integration. C stands for ‘constant’</a:t>
            </a:r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5692" y="2915447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 smtClean="0">
                <a:latin typeface="Comic Sans MS" panose="030F0702030302020204" pitchFamily="66" charset="0"/>
              </a:rPr>
              <a:t>Examples</a:t>
            </a:r>
            <a:endParaRPr lang="en-GB" sz="2400" u="sng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467544" y="3502979"/>
                <a:ext cx="2021193" cy="793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2400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502979"/>
                <a:ext cx="2021193" cy="7936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467544" y="4296594"/>
                <a:ext cx="1464055" cy="10610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296594"/>
                <a:ext cx="1464055" cy="10610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1902008" y="4296594"/>
                <a:ext cx="2021193" cy="829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2400" b="0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008" y="4296594"/>
                <a:ext cx="2021193" cy="8295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902007" y="5126116"/>
                <a:ext cx="20211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2400" b="0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007" y="5126116"/>
                <a:ext cx="2021193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4211960" y="3503565"/>
                <a:ext cx="2021193" cy="816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400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3503565"/>
                <a:ext cx="2021193" cy="8161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6156176" y="3680824"/>
                <a:ext cx="20211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sz="2400" b="0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3680824"/>
                <a:ext cx="2021193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4211959" y="4319750"/>
                <a:ext cx="2316532" cy="10610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59" y="4319750"/>
                <a:ext cx="2316532" cy="106106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6528491" y="4319748"/>
                <a:ext cx="2358161" cy="833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2400" b="0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8491" y="4319748"/>
                <a:ext cx="2358161" cy="83343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6528491" y="5225551"/>
                <a:ext cx="2358161" cy="833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2400" b="0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8491" y="5225551"/>
                <a:ext cx="2358161" cy="83343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135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/>
      <p:bldP spid="9" grpId="0"/>
      <p:bldP spid="11" grpId="0"/>
      <p:bldP spid="15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4355976" y="1772816"/>
                <a:ext cx="2974019" cy="37464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GB" sz="2400" b="0" i="1" smtClean="0">
                            <a:latin typeface="Cambria Math"/>
                          </a:rPr>
                          <m:t>3</m:t>
                        </m:r>
                        <m:sSup>
                          <m:sSup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400" b="0" i="1" smtClean="0">
                                <a:latin typeface="Cambria Math"/>
                              </a:rPr>
                              <m:t>2 </m:t>
                            </m:r>
                          </m:sup>
                        </m:sSup>
                        <m:r>
                          <a:rPr lang="en-GB" sz="2400" b="0" i="1" smtClean="0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GB" sz="2400" dirty="0" smtClean="0"/>
                  <a:t> </a:t>
                </a: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GB" sz="2400" i="1">
                            <a:latin typeface="Cambria Math"/>
                          </a:rPr>
                          <m:t>3</m:t>
                        </m:r>
                        <m:r>
                          <a:rPr lang="en-GB" sz="2400" i="1">
                            <a:latin typeface="Cambria Math"/>
                          </a:rPr>
                          <m:t>𝑥</m:t>
                        </m:r>
                        <m:r>
                          <a:rPr lang="en-GB" sz="2400" i="1">
                            <a:latin typeface="Cambria Math"/>
                          </a:rPr>
                          <m:t> </m:t>
                        </m:r>
                        <m:r>
                          <a:rPr lang="en-GB" sz="2400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GB" sz="2400" dirty="0" smtClean="0"/>
                  <a:t> </a:t>
                </a: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400" i="1">
                            <a:latin typeface="Cambria Math"/>
                          </a:rPr>
                          <m:t>5</m:t>
                        </m:r>
                        <m:sSup>
                          <m:sSup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400" i="1">
                                <a:latin typeface="Cambria Math"/>
                              </a:rPr>
                              <m:t>4</m:t>
                            </m:r>
                          </m:sup>
                        </m:sSup>
                        <m:r>
                          <a:rPr lang="en-GB" sz="2400" i="1">
                            <a:latin typeface="Cambria Math"/>
                          </a:rPr>
                          <m:t>+2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GB" sz="2400" i="1">
                            <a:latin typeface="Cambria Math"/>
                          </a:rPr>
                          <m:t> </m:t>
                        </m:r>
                        <m:r>
                          <a:rPr lang="en-GB" sz="2400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GB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GB" sz="2400" i="1">
                            <a:latin typeface="Cambria Math"/>
                          </a:rPr>
                          <m:t> </m:t>
                        </m:r>
                        <m:r>
                          <a:rPr lang="en-GB" sz="2400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GB" sz="2400" dirty="0" smtClean="0"/>
                  <a:t> </a:t>
                </a: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400" i="1">
                                <a:latin typeface="Cambria Math"/>
                              </a:rPr>
                              <m:t>−4</m:t>
                            </m:r>
                          </m:sup>
                        </m:sSup>
                        <m:r>
                          <a:rPr lang="en-GB" sz="2400" i="1">
                            <a:latin typeface="Cambria Math"/>
                          </a:rPr>
                          <m:t> </m:t>
                        </m:r>
                        <m:r>
                          <a:rPr lang="en-GB" sz="2400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GB" sz="2400" dirty="0" smtClean="0"/>
                  <a:t> </a:t>
                </a: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400" i="1">
                            <a:latin typeface="Cambria Math"/>
                          </a:rPr>
                          <m:t>3</m:t>
                        </m:r>
                        <m:sSup>
                          <m:sSup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GB" sz="2400" i="1">
                            <a:latin typeface="Cambria Math"/>
                          </a:rPr>
                          <m:t>+2</m:t>
                        </m:r>
                        <m:rad>
                          <m:radPr>
                            <m:degHide m:val="on"/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400" i="1">
                                <a:latin typeface="Cambria Math"/>
                              </a:rPr>
                              <m:t>𝑥</m:t>
                            </m:r>
                          </m:e>
                        </m:rad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GB" sz="2400" i="1">
                            <a:latin typeface="Cambria Math"/>
                          </a:rPr>
                          <m:t> </m:t>
                        </m:r>
                        <m:r>
                          <a:rPr lang="en-GB" sz="2400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i="1">
                                <a:latin typeface="Cambria Math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sz="2400" i="1">
                                <a:latin typeface="Cambria Math"/>
                              </a:rPr>
                              <m:t>−2)</m:t>
                            </m:r>
                          </m:e>
                          <m:sup>
                            <m:r>
                              <a:rPr lang="en-GB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GB" sz="2400" i="1">
                            <a:latin typeface="Cambria Math"/>
                          </a:rPr>
                          <m:t> </m:t>
                        </m:r>
                        <m:r>
                          <a:rPr lang="en-GB" sz="2400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GB" sz="2400" dirty="0" smtClean="0"/>
                  <a:t> </a:t>
                </a: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f>
                              <m:f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2400" i="1">
                                    <a:latin typeface="Cambria Math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GB" sz="2400" i="1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sup>
                        </m:sSup>
                        <m:r>
                          <a:rPr lang="en-GB" sz="2400" i="1">
                            <a:latin typeface="Cambria Math"/>
                          </a:rPr>
                          <m:t> </m:t>
                        </m:r>
                        <m:r>
                          <a:rPr lang="en-GB" sz="2400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1772816"/>
                <a:ext cx="2974019" cy="3746410"/>
              </a:xfrm>
              <a:prstGeom prst="rect">
                <a:avLst/>
              </a:prstGeom>
              <a:blipFill>
                <a:blip r:embed="rId2"/>
                <a:stretch>
                  <a:fillRect l="-3901" t="-19707" b="-123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123728" y="1124744"/>
            <a:ext cx="6768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u="sng" dirty="0" smtClean="0">
                <a:latin typeface="Comic Sans MS" panose="030F0702030302020204" pitchFamily="66" charset="0"/>
              </a:rPr>
              <a:t>Your turn…</a:t>
            </a:r>
            <a:endParaRPr lang="en-GB" sz="2400" b="1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2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23728" y="1124744"/>
            <a:ext cx="6768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u="sng" dirty="0" smtClean="0">
                <a:latin typeface="Comic Sans MS" panose="030F0702030302020204" pitchFamily="66" charset="0"/>
              </a:rPr>
              <a:t>Answers</a:t>
            </a:r>
            <a:endParaRPr lang="en-GB" sz="2400" b="1" u="sng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139952" y="1772816"/>
                <a:ext cx="3066737" cy="371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GB" sz="2000" b="1" dirty="0" smtClean="0">
                    <a:solidFill>
                      <a:srgbClr val="FF0000"/>
                    </a:solidFill>
                  </a:rPr>
                  <a:t> </a:t>
                </a: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GB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GB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endParaRPr lang="en-GB" sz="2000" b="1" dirty="0" smtClean="0">
                  <a:solidFill>
                    <a:srgbClr val="FF0000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endParaRPr lang="en-GB" sz="2000" b="1" dirty="0" smtClean="0">
                  <a:solidFill>
                    <a:srgbClr val="FF0000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endParaRPr lang="en-GB" sz="2000" b="1" dirty="0" smtClean="0">
                  <a:solidFill>
                    <a:srgbClr val="FF0000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GB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GB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GB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GB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f>
                              <m:fPr>
                                <m:type m:val="skw"/>
                                <m:ctrlPr>
                                  <a:rPr lang="en-GB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en-GB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sup>
                        </m:sSup>
                      </m:num>
                      <m:den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endParaRPr lang="en-GB" sz="2000" b="1" dirty="0" smtClean="0">
                  <a:solidFill>
                    <a:srgbClr val="FF0000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GB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p>
                        </m:sSup>
                      </m:num>
                      <m:den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GB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GB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endParaRPr lang="en-GB" sz="2000" b="1" dirty="0" smtClean="0">
                  <a:solidFill>
                    <a:srgbClr val="FF0000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GB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f>
                              <m:fPr>
                                <m:type m:val="skw"/>
                                <m:ctrlPr>
                                  <a:rPr lang="en-GB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en-GB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sup>
                        </m:sSup>
                      </m:num>
                      <m:den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1772816"/>
                <a:ext cx="3066737" cy="3717108"/>
              </a:xfrm>
              <a:prstGeom prst="rect">
                <a:avLst/>
              </a:prstGeom>
              <a:blipFill>
                <a:blip r:embed="rId2"/>
                <a:stretch>
                  <a:fillRect l="-1988" t="-6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337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3728" y="1124744"/>
            <a:ext cx="67687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u="sng" dirty="0" smtClean="0">
                <a:latin typeface="Comic Sans MS" panose="030F0702030302020204" pitchFamily="66" charset="0"/>
              </a:rPr>
              <a:t>Group Activity</a:t>
            </a:r>
          </a:p>
          <a:p>
            <a:pPr algn="ctr"/>
            <a:endParaRPr lang="en-GB" sz="2400" b="1" u="sng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Complete the </a:t>
            </a:r>
            <a:r>
              <a:rPr lang="en-GB" sz="2400" dirty="0" err="1" smtClean="0">
                <a:latin typeface="Comic Sans MS" panose="030F0702030302020204" pitchFamily="66" charset="0"/>
              </a:rPr>
              <a:t>Tarsia</a:t>
            </a:r>
            <a:r>
              <a:rPr lang="en-GB" sz="2400" dirty="0" smtClean="0">
                <a:latin typeface="Comic Sans MS" panose="030F0702030302020204" pitchFamily="66" charset="0"/>
              </a:rPr>
              <a:t> jigsaw on integration.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Make sure every member of your group agrees with every answer!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3" name="Hexagon 2"/>
          <p:cNvSpPr/>
          <p:nvPr/>
        </p:nvSpPr>
        <p:spPr>
          <a:xfrm>
            <a:off x="4211960" y="3454594"/>
            <a:ext cx="2592288" cy="2234731"/>
          </a:xfrm>
          <a:prstGeom prst="hexagon">
            <a:avLst>
              <a:gd name="adj" fmla="val 31295"/>
              <a:gd name="vf" fmla="val 115470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75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2023</TotalTime>
  <Words>542</Words>
  <Application>Microsoft Office PowerPoint</Application>
  <PresentationFormat>On-screen Show (4:3)</PresentationFormat>
  <Paragraphs>173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Microsoft YaHei</vt:lpstr>
      <vt:lpstr>Arial</vt:lpstr>
      <vt:lpstr>Calibri</vt:lpstr>
      <vt:lpstr>Cambria Math</vt:lpstr>
      <vt:lpstr>Comic Sans MS</vt:lpstr>
      <vt:lpstr>Times New Roman</vt:lpstr>
      <vt:lpstr>Wingdings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Duston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GLOVER D</dc:creator>
  <cp:lastModifiedBy>Danielle Moosajee</cp:lastModifiedBy>
  <cp:revision>55</cp:revision>
  <dcterms:created xsi:type="dcterms:W3CDTF">2015-07-01T12:05:39Z</dcterms:created>
  <dcterms:modified xsi:type="dcterms:W3CDTF">2017-11-12T17:39:27Z</dcterms:modified>
</cp:coreProperties>
</file>