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D2E8"/>
    <a:srgbClr val="F3800D"/>
    <a:srgbClr val="E369DA"/>
    <a:srgbClr val="B38CBF"/>
    <a:srgbClr val="F8F8F8"/>
    <a:srgbClr val="FFCC99"/>
    <a:srgbClr val="FFCCFF"/>
    <a:srgbClr val="CCCCFF"/>
    <a:srgbClr val="FFCC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23" y="45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9EBC7-D0F2-4087-AB83-7555C1031285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 rot="16200000">
            <a:off x="-647065" y="1612240"/>
            <a:ext cx="6280438" cy="3577253"/>
            <a:chOff x="1472668" y="674532"/>
            <a:chExt cx="2307814" cy="1107429"/>
          </a:xfrm>
        </p:grpSpPr>
        <p:sp>
          <p:nvSpPr>
            <p:cNvPr id="15" name="TextBox 14"/>
            <p:cNvSpPr txBox="1"/>
            <p:nvPr/>
          </p:nvSpPr>
          <p:spPr>
            <a:xfrm>
              <a:off x="1472668" y="867273"/>
              <a:ext cx="2304826" cy="54309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Don’t work out exactly! Round the </a:t>
              </a:r>
              <a:r>
                <a:rPr lang="en-GB" sz="36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numbers to one significant figure first.</a:t>
              </a:r>
              <a:endParaRPr lang="en-GB" sz="36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75656" y="674532"/>
              <a:ext cx="2304826" cy="200088"/>
            </a:xfrm>
            <a:prstGeom prst="rect">
              <a:avLst/>
            </a:prstGeom>
            <a:solidFill>
              <a:srgbClr val="F3800D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Estimate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72668" y="1410369"/>
              <a:ext cx="2304826" cy="37159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latin typeface="Comic Sans MS" panose="030F0702030302020204" pitchFamily="66" charset="0"/>
                  <a:cs typeface="Arial" panose="020B0604020202020204" pitchFamily="34" charset="0"/>
                </a:rPr>
                <a:t>Estimate 4.7 x 6.2</a:t>
              </a:r>
            </a:p>
            <a:p>
              <a:pPr algn="ctr"/>
              <a:r>
                <a:rPr lang="en-GB" sz="3600" dirty="0">
                  <a:latin typeface="Comic Sans MS" panose="030F0702030302020204" pitchFamily="66" charset="0"/>
                  <a:cs typeface="Arial" panose="020B0604020202020204" pitchFamily="34" charset="0"/>
                </a:rPr>
                <a:t>Answer: 5 x 6 = 30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 rot="16200000">
            <a:off x="5039470" y="2222873"/>
            <a:ext cx="6272527" cy="2413019"/>
            <a:chOff x="2483768" y="2055906"/>
            <a:chExt cx="1871638" cy="621991"/>
          </a:xfrm>
        </p:grpSpPr>
        <p:sp>
          <p:nvSpPr>
            <p:cNvPr id="28" name="TextBox 27"/>
            <p:cNvSpPr txBox="1"/>
            <p:nvPr/>
          </p:nvSpPr>
          <p:spPr>
            <a:xfrm>
              <a:off x="2483768" y="2055906"/>
              <a:ext cx="1871638" cy="166601"/>
            </a:xfrm>
            <a:prstGeom prst="rect">
              <a:avLst/>
            </a:prstGeom>
            <a:solidFill>
              <a:srgbClr val="B38CB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Measure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83768" y="2225694"/>
              <a:ext cx="1871638" cy="45220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Use a ruler or protractor to accurately measure lines or angles.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011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 rot="16200000">
            <a:off x="5003540" y="1834231"/>
            <a:ext cx="6272527" cy="2981345"/>
            <a:chOff x="2497223" y="2041940"/>
            <a:chExt cx="1871638" cy="396331"/>
          </a:xfrm>
        </p:grpSpPr>
        <p:sp>
          <p:nvSpPr>
            <p:cNvPr id="28" name="TextBox 27"/>
            <p:cNvSpPr txBox="1"/>
            <p:nvPr/>
          </p:nvSpPr>
          <p:spPr>
            <a:xfrm>
              <a:off x="2497223" y="2041940"/>
              <a:ext cx="1871638" cy="159568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Construct, using ruler and compasses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97223" y="2202039"/>
              <a:ext cx="1871638" cy="2362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Use your ruler and pair of compasses to make an accurate drawing.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 rot="16200000">
            <a:off x="-71028" y="604156"/>
            <a:ext cx="6285645" cy="5454613"/>
            <a:chOff x="1442586" y="784398"/>
            <a:chExt cx="2309727" cy="568327"/>
          </a:xfrm>
        </p:grpSpPr>
        <p:sp>
          <p:nvSpPr>
            <p:cNvPr id="20" name="TextBox 19"/>
            <p:cNvSpPr txBox="1"/>
            <p:nvPr/>
          </p:nvSpPr>
          <p:spPr>
            <a:xfrm>
              <a:off x="1442586" y="915967"/>
              <a:ext cx="2309727" cy="1769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Prove that you know how to get there!</a:t>
              </a:r>
              <a:endParaRPr lang="en-GB" sz="36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447487" y="784398"/>
              <a:ext cx="2304826" cy="130164"/>
            </a:xfrm>
            <a:prstGeom prst="rect">
              <a:avLst/>
            </a:prstGeom>
            <a:solidFill>
              <a:srgbClr val="F3800D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Show that</a:t>
              </a:r>
              <a:endParaRPr lang="en-GB" sz="36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47487" y="1054494"/>
              <a:ext cx="2304826" cy="29823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en-GB" sz="3600" dirty="0" smtClean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endParaRPr lang="en-GB" sz="3600" dirty="0" smtClean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n-GB" sz="36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Show that Area = 49cm</a:t>
              </a:r>
              <a:r>
                <a:rPr lang="en-GB" sz="3600" b="1" baseline="300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2</a:t>
              </a:r>
            </a:p>
            <a:p>
              <a:pPr algn="ctr"/>
              <a:r>
                <a:rPr lang="en-GB" sz="36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7 x 7 = 49 cm</a:t>
              </a:r>
              <a:r>
                <a:rPr lang="en-GB" sz="3600" b="1" baseline="300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2</a:t>
              </a:r>
              <a:r>
                <a:rPr lang="en-GB" sz="36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n-GB" sz="36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3232345" y="2420888"/>
            <a:ext cx="530757" cy="519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2667173" y="2709318"/>
            <a:ext cx="1474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anose="030F0702030302020204" pitchFamily="66" charset="0"/>
              </a:rPr>
              <a:t>7cm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38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 rot="16200000">
            <a:off x="-863507" y="1593866"/>
            <a:ext cx="6280441" cy="3588320"/>
            <a:chOff x="1472668" y="588780"/>
            <a:chExt cx="2307815" cy="1110855"/>
          </a:xfrm>
        </p:grpSpPr>
        <p:sp>
          <p:nvSpPr>
            <p:cNvPr id="15" name="TextBox 14"/>
            <p:cNvSpPr txBox="1"/>
            <p:nvPr/>
          </p:nvSpPr>
          <p:spPr>
            <a:xfrm>
              <a:off x="1472668" y="953025"/>
              <a:ext cx="2304826" cy="37159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Cancelling of a fraction or ratio is needed.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75656" y="588780"/>
              <a:ext cx="2304826" cy="37159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Give your answer in its simplest form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75657" y="1328043"/>
              <a:ext cx="2304826" cy="37159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latin typeface="Comic Sans MS" panose="030F0702030302020204" pitchFamily="66" charset="0"/>
                  <a:cs typeface="Arial" panose="020B0604020202020204" pitchFamily="34" charset="0"/>
                </a:rPr>
                <a:t>12 : 15</a:t>
              </a:r>
            </a:p>
            <a:p>
              <a:pPr algn="ctr"/>
              <a:r>
                <a:rPr lang="en-GB" sz="3600" dirty="0">
                  <a:latin typeface="Comic Sans MS" panose="030F0702030302020204" pitchFamily="66" charset="0"/>
                  <a:cs typeface="Arial" panose="020B0604020202020204" pitchFamily="34" charset="0"/>
                </a:rPr>
                <a:t>simplified is   4  :  5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 rot="16200000">
            <a:off x="4968696" y="2629165"/>
            <a:ext cx="6272527" cy="1600435"/>
            <a:chOff x="2483768" y="2142393"/>
            <a:chExt cx="1871638" cy="412536"/>
          </a:xfrm>
        </p:grpSpPr>
        <p:sp>
          <p:nvSpPr>
            <p:cNvPr id="28" name="TextBox 27"/>
            <p:cNvSpPr txBox="1"/>
            <p:nvPr/>
          </p:nvSpPr>
          <p:spPr>
            <a:xfrm>
              <a:off x="2483768" y="2142393"/>
              <a:ext cx="1871638" cy="206268"/>
            </a:xfrm>
            <a:prstGeom prst="rect">
              <a:avLst/>
            </a:prstGeom>
            <a:solidFill>
              <a:srgbClr val="FFFF0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6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Explain</a:t>
              </a:r>
              <a:endParaRPr lang="en-GB" sz="46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83768" y="2348661"/>
              <a:ext cx="1871638" cy="20626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6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You must state why.</a:t>
              </a:r>
              <a:endParaRPr lang="en-GB" sz="46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303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 rot="16200000">
            <a:off x="-927882" y="1893056"/>
            <a:ext cx="6272307" cy="3007488"/>
            <a:chOff x="1475656" y="674532"/>
            <a:chExt cx="2304826" cy="931044"/>
          </a:xfrm>
        </p:grpSpPr>
        <p:sp>
          <p:nvSpPr>
            <p:cNvPr id="15" name="TextBox 14"/>
            <p:cNvSpPr txBox="1"/>
            <p:nvPr/>
          </p:nvSpPr>
          <p:spPr>
            <a:xfrm>
              <a:off x="1475656" y="862391"/>
              <a:ext cx="2304826" cy="37159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A written or mental calculation is needed.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75656" y="674532"/>
              <a:ext cx="2304826" cy="200088"/>
            </a:xfrm>
            <a:prstGeom prst="rect">
              <a:avLst/>
            </a:prstGeom>
            <a:solidFill>
              <a:srgbClr val="E369DA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Work out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75656" y="1233984"/>
              <a:ext cx="2304826" cy="37159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latin typeface="Comic Sans MS" panose="030F0702030302020204" pitchFamily="66" charset="0"/>
                  <a:cs typeface="Arial" panose="020B0604020202020204" pitchFamily="34" charset="0"/>
                </a:rPr>
                <a:t>Work out  6</a:t>
              </a:r>
              <a:r>
                <a:rPr lang="en-GB" sz="3600" b="1" baseline="30000" dirty="0">
                  <a:latin typeface="Comic Sans MS" panose="030F0702030302020204" pitchFamily="66" charset="0"/>
                  <a:cs typeface="Arial" panose="020B0604020202020204" pitchFamily="34" charset="0"/>
                </a:rPr>
                <a:t>2</a:t>
              </a:r>
            </a:p>
            <a:p>
              <a:pPr algn="ctr"/>
              <a:r>
                <a:rPr lang="en-GB" sz="3600" dirty="0">
                  <a:latin typeface="Comic Sans MS" panose="030F0702030302020204" pitchFamily="66" charset="0"/>
                  <a:cs typeface="Arial" panose="020B0604020202020204" pitchFamily="34" charset="0"/>
                </a:rPr>
                <a:t>Answer:  6 x 6 = 36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 rot="16200000">
            <a:off x="4302071" y="2096175"/>
            <a:ext cx="6272527" cy="2666413"/>
            <a:chOff x="2483768" y="1984505"/>
            <a:chExt cx="1871638" cy="564176"/>
          </a:xfrm>
        </p:grpSpPr>
        <p:sp>
          <p:nvSpPr>
            <p:cNvPr id="28" name="TextBox 27"/>
            <p:cNvSpPr txBox="1"/>
            <p:nvPr/>
          </p:nvSpPr>
          <p:spPr>
            <a:xfrm>
              <a:off x="2483768" y="1984505"/>
              <a:ext cx="1871638" cy="309402"/>
            </a:xfrm>
            <a:prstGeom prst="rect">
              <a:avLst/>
            </a:prstGeom>
            <a:solidFill>
              <a:srgbClr val="64D2E8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Diagram NOT accurately drawn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83768" y="2294708"/>
              <a:ext cx="1871638" cy="25397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Don’t measure angles or sides.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0193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 rot="16200000">
            <a:off x="-829358" y="1576985"/>
            <a:ext cx="6272307" cy="3636580"/>
            <a:chOff x="1475656" y="674532"/>
            <a:chExt cx="2304826" cy="1125795"/>
          </a:xfrm>
        </p:grpSpPr>
        <p:sp>
          <p:nvSpPr>
            <p:cNvPr id="15" name="TextBox 14"/>
            <p:cNvSpPr txBox="1"/>
            <p:nvPr/>
          </p:nvSpPr>
          <p:spPr>
            <a:xfrm>
              <a:off x="1475656" y="879406"/>
              <a:ext cx="2304826" cy="20008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Multiply out the brackets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75656" y="674532"/>
              <a:ext cx="2304826" cy="200088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Expand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75656" y="1085727"/>
              <a:ext cx="2304826" cy="714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en-GB" sz="3600" dirty="0" smtClean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n-GB" sz="36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Expand  </a:t>
              </a:r>
              <a:r>
                <a:rPr lang="en-GB" sz="3600" dirty="0">
                  <a:latin typeface="Comic Sans MS" panose="030F0702030302020204" pitchFamily="66" charset="0"/>
                  <a:cs typeface="Arial" panose="020B0604020202020204" pitchFamily="34" charset="0"/>
                </a:rPr>
                <a:t>4(3x – 2)</a:t>
              </a:r>
            </a:p>
            <a:p>
              <a:pPr algn="ctr"/>
              <a:r>
                <a:rPr lang="en-GB" sz="3600" dirty="0">
                  <a:latin typeface="Comic Sans MS" panose="030F0702030302020204" pitchFamily="66" charset="0"/>
                  <a:cs typeface="Arial" panose="020B0604020202020204" pitchFamily="34" charset="0"/>
                </a:rPr>
                <a:t>Answer:   12x – </a:t>
              </a:r>
              <a:r>
                <a:rPr lang="en-GB" sz="36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8</a:t>
              </a:r>
            </a:p>
            <a:p>
              <a:pPr algn="ctr"/>
              <a:r>
                <a:rPr lang="en-GB" sz="36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 </a:t>
              </a:r>
              <a:endParaRPr lang="en-GB" sz="3600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rot="16200000">
            <a:off x="4391978" y="1977134"/>
            <a:ext cx="6272527" cy="2990247"/>
            <a:chOff x="2483768" y="2070829"/>
            <a:chExt cx="1871638" cy="632695"/>
          </a:xfrm>
        </p:grpSpPr>
        <p:sp>
          <p:nvSpPr>
            <p:cNvPr id="28" name="TextBox 27"/>
            <p:cNvSpPr txBox="1"/>
            <p:nvPr/>
          </p:nvSpPr>
          <p:spPr>
            <a:xfrm>
              <a:off x="2483768" y="2070829"/>
              <a:ext cx="1871638" cy="136755"/>
            </a:xfrm>
            <a:prstGeom prst="rect">
              <a:avLst/>
            </a:prstGeom>
            <a:solidFill>
              <a:srgbClr val="E369DA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Sketch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83768" y="2215115"/>
              <a:ext cx="1871638" cy="48840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en-GB" sz="3600" b="1" dirty="0" smtClean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n-GB" sz="36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An </a:t>
              </a:r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accurate drawing is not needed; freehand will do</a:t>
              </a:r>
              <a:r>
                <a:rPr lang="en-GB" sz="36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!</a:t>
              </a:r>
            </a:p>
            <a:p>
              <a:pPr algn="ctr"/>
              <a:endParaRPr lang="en-GB" sz="36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8564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 rot="16200000">
            <a:off x="-383495" y="1200015"/>
            <a:ext cx="6272745" cy="4544261"/>
            <a:chOff x="1447326" y="783246"/>
            <a:chExt cx="2304987" cy="1144522"/>
          </a:xfrm>
        </p:grpSpPr>
        <p:sp>
          <p:nvSpPr>
            <p:cNvPr id="15" name="TextBox 14"/>
            <p:cNvSpPr txBox="1"/>
            <p:nvPr/>
          </p:nvSpPr>
          <p:spPr>
            <a:xfrm>
              <a:off x="1447406" y="983334"/>
              <a:ext cx="2304826" cy="37159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Find the value of the variable in the question.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7487" y="783246"/>
              <a:ext cx="2304826" cy="200088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Solve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47326" y="1354926"/>
              <a:ext cx="2304826" cy="57284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en-GB" sz="3600" dirty="0" smtClean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n-GB" sz="3600" dirty="0">
                  <a:latin typeface="Comic Sans MS" panose="030F0702030302020204" pitchFamily="66" charset="0"/>
                  <a:cs typeface="Arial" panose="020B0604020202020204" pitchFamily="34" charset="0"/>
                </a:rPr>
                <a:t>Solve:  3x </a:t>
              </a:r>
              <a:r>
                <a:rPr lang="en-GB" sz="36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= </a:t>
              </a:r>
              <a:r>
                <a:rPr lang="en-GB" sz="3600" dirty="0">
                  <a:latin typeface="Comic Sans MS" panose="030F0702030302020204" pitchFamily="66" charset="0"/>
                  <a:cs typeface="Arial" panose="020B0604020202020204" pitchFamily="34" charset="0"/>
                </a:rPr>
                <a:t>12</a:t>
              </a:r>
            </a:p>
            <a:p>
              <a:pPr algn="ctr"/>
              <a:r>
                <a:rPr lang="en-GB" sz="3600" dirty="0">
                  <a:latin typeface="Comic Sans MS" panose="030F0702030302020204" pitchFamily="66" charset="0"/>
                  <a:cs typeface="Arial" panose="020B0604020202020204" pitchFamily="34" charset="0"/>
                </a:rPr>
                <a:t>Answer:   x = 4</a:t>
              </a:r>
            </a:p>
            <a:p>
              <a:pPr algn="ctr"/>
              <a:r>
                <a:rPr lang="en-GB" sz="36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 </a:t>
              </a:r>
              <a:endParaRPr lang="en-GB" sz="3600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rot="16200000">
            <a:off x="4417189" y="1674923"/>
            <a:ext cx="6272527" cy="3594669"/>
            <a:chOff x="2483768" y="2012220"/>
            <a:chExt cx="1871638" cy="658542"/>
          </a:xfrm>
        </p:grpSpPr>
        <p:sp>
          <p:nvSpPr>
            <p:cNvPr id="28" name="TextBox 27"/>
            <p:cNvSpPr txBox="1"/>
            <p:nvPr/>
          </p:nvSpPr>
          <p:spPr>
            <a:xfrm>
              <a:off x="2483768" y="2012220"/>
              <a:ext cx="1871638" cy="253973"/>
            </a:xfrm>
            <a:prstGeom prst="rect">
              <a:avLst/>
            </a:prstGeom>
            <a:solidFill>
              <a:srgbClr val="E369DA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You must show your working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83768" y="2247878"/>
              <a:ext cx="1871638" cy="42288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en-GB" sz="3600" b="1" dirty="0" smtClean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If you don’t show your working you won’t get ALL the marks</a:t>
              </a:r>
              <a:r>
                <a:rPr lang="en-GB" sz="36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!</a:t>
              </a:r>
              <a:endParaRPr lang="en-GB" sz="36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853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 rot="16200000">
            <a:off x="-819956" y="1644455"/>
            <a:ext cx="6272307" cy="3655386"/>
            <a:chOff x="1447487" y="801897"/>
            <a:chExt cx="2304826" cy="920649"/>
          </a:xfrm>
        </p:grpSpPr>
        <p:sp>
          <p:nvSpPr>
            <p:cNvPr id="15" name="TextBox 14"/>
            <p:cNvSpPr txBox="1"/>
            <p:nvPr/>
          </p:nvSpPr>
          <p:spPr>
            <a:xfrm>
              <a:off x="1447487" y="971533"/>
              <a:ext cx="2304826" cy="16278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Collect like terms together</a:t>
              </a:r>
              <a:endParaRPr lang="en-GB" sz="36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7487" y="801897"/>
              <a:ext cx="2304826" cy="162786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Simplify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47487" y="1141169"/>
              <a:ext cx="2304826" cy="5813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en-GB" sz="3600" dirty="0" smtClean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n-GB" sz="3600" dirty="0">
                  <a:latin typeface="Comic Sans MS" panose="030F0702030302020204" pitchFamily="66" charset="0"/>
                  <a:cs typeface="Arial" panose="020B0604020202020204" pitchFamily="34" charset="0"/>
                </a:rPr>
                <a:t>Simplify  e + 7e</a:t>
              </a:r>
            </a:p>
            <a:p>
              <a:pPr algn="ctr"/>
              <a:r>
                <a:rPr lang="en-GB" sz="3600" dirty="0">
                  <a:latin typeface="Comic Sans MS" panose="030F0702030302020204" pitchFamily="66" charset="0"/>
                  <a:cs typeface="Arial" panose="020B0604020202020204" pitchFamily="34" charset="0"/>
                </a:rPr>
                <a:t>Answer:  8e</a:t>
              </a:r>
            </a:p>
            <a:p>
              <a:pPr algn="ctr"/>
              <a:r>
                <a:rPr lang="en-GB" sz="36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 </a:t>
              </a:r>
              <a:endParaRPr lang="en-GB" sz="3600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</p:grp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1468" y="-467563"/>
            <a:ext cx="2151444" cy="1430741"/>
          </a:xfrm>
        </p:spPr>
      </p:pic>
      <p:grpSp>
        <p:nvGrpSpPr>
          <p:cNvPr id="21" name="Group 20"/>
          <p:cNvGrpSpPr/>
          <p:nvPr/>
        </p:nvGrpSpPr>
        <p:grpSpPr>
          <a:xfrm rot="16200000">
            <a:off x="4326174" y="1450697"/>
            <a:ext cx="6274789" cy="3869010"/>
            <a:chOff x="1446575" y="768087"/>
            <a:chExt cx="2305738" cy="779176"/>
          </a:xfrm>
        </p:grpSpPr>
        <p:sp>
          <p:nvSpPr>
            <p:cNvPr id="22" name="TextBox 21"/>
            <p:cNvSpPr txBox="1"/>
            <p:nvPr/>
          </p:nvSpPr>
          <p:spPr>
            <a:xfrm>
              <a:off x="1447487" y="932059"/>
              <a:ext cx="2304826" cy="24173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To </a:t>
              </a:r>
              <a:r>
                <a:rPr lang="en-GB" sz="36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put ALL common factors outside brackets</a:t>
              </a:r>
              <a:endParaRPr lang="en-GB" sz="36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447487" y="768087"/>
              <a:ext cx="2304826" cy="162786"/>
            </a:xfrm>
            <a:prstGeom prst="rect">
              <a:avLst/>
            </a:prstGeom>
            <a:solidFill>
              <a:srgbClr val="F3800D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Factorise fully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46575" y="1193961"/>
              <a:ext cx="2304826" cy="35330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en-GB" sz="3600" dirty="0" smtClean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n-GB" sz="3600" dirty="0">
                  <a:latin typeface="Comic Sans MS" panose="030F0702030302020204" pitchFamily="66" charset="0"/>
                  <a:cs typeface="Arial" panose="020B0604020202020204" pitchFamily="34" charset="0"/>
                </a:rPr>
                <a:t>Factorise  </a:t>
              </a:r>
              <a:r>
                <a:rPr lang="en-GB" sz="36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6a </a:t>
              </a:r>
              <a:r>
                <a:rPr lang="en-GB" sz="3600" dirty="0">
                  <a:latin typeface="Comic Sans MS" panose="030F0702030302020204" pitchFamily="66" charset="0"/>
                  <a:cs typeface="Arial" panose="020B0604020202020204" pitchFamily="34" charset="0"/>
                </a:rPr>
                <a:t>+ </a:t>
              </a:r>
              <a:r>
                <a:rPr lang="en-GB" sz="36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10a</a:t>
              </a:r>
              <a:r>
                <a:rPr lang="en-GB" sz="3600" b="1" baseline="300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2</a:t>
              </a:r>
              <a:endParaRPr lang="en-GB" sz="3600" b="1" baseline="30000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n-GB" sz="3600" dirty="0">
                  <a:latin typeface="Comic Sans MS" panose="030F0702030302020204" pitchFamily="66" charset="0"/>
                  <a:cs typeface="Arial" panose="020B0604020202020204" pitchFamily="34" charset="0"/>
                </a:rPr>
                <a:t>Answer:  </a:t>
              </a:r>
              <a:r>
                <a:rPr lang="en-GB" sz="36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2a(3 </a:t>
              </a:r>
              <a:r>
                <a:rPr lang="en-GB" sz="3600" dirty="0">
                  <a:latin typeface="Comic Sans MS" panose="030F0702030302020204" pitchFamily="66" charset="0"/>
                  <a:cs typeface="Arial" panose="020B0604020202020204" pitchFamily="34" charset="0"/>
                </a:rPr>
                <a:t>+ </a:t>
              </a:r>
              <a:r>
                <a:rPr lang="en-GB" sz="36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5a)</a:t>
              </a:r>
              <a:endParaRPr lang="en-GB" sz="3600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2702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 rot="16200000">
            <a:off x="-223736" y="828873"/>
            <a:ext cx="6272307" cy="5279874"/>
            <a:chOff x="1447487" y="801897"/>
            <a:chExt cx="2304826" cy="1329794"/>
          </a:xfrm>
        </p:grpSpPr>
        <p:sp>
          <p:nvSpPr>
            <p:cNvPr id="15" name="TextBox 14"/>
            <p:cNvSpPr txBox="1"/>
            <p:nvPr/>
          </p:nvSpPr>
          <p:spPr>
            <a:xfrm>
              <a:off x="1447487" y="966810"/>
              <a:ext cx="2304826" cy="30231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Usually </a:t>
              </a:r>
              <a:r>
                <a:rPr lang="en-GB" sz="36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with transformations</a:t>
              </a:r>
              <a:endParaRPr lang="en-GB" sz="36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7487" y="801897"/>
              <a:ext cx="2304826" cy="162786"/>
            </a:xfrm>
            <a:prstGeom prst="rect">
              <a:avLst/>
            </a:prstGeom>
            <a:solidFill>
              <a:srgbClr val="B38CB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Describe fully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47487" y="1271253"/>
              <a:ext cx="2304826" cy="8604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 smtClean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Translation: </a:t>
              </a:r>
              <a:r>
                <a:rPr lang="en-GB" sz="36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vector </a:t>
              </a:r>
              <a:endParaRPr lang="en-GB" sz="3600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n-GB" sz="36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Enlargement: </a:t>
              </a:r>
              <a:r>
                <a:rPr lang="en-GB" sz="36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scale </a:t>
              </a:r>
              <a:r>
                <a:rPr lang="en-GB" sz="3600" dirty="0">
                  <a:latin typeface="Comic Sans MS" panose="030F0702030302020204" pitchFamily="66" charset="0"/>
                  <a:cs typeface="Arial" panose="020B0604020202020204" pitchFamily="34" charset="0"/>
                </a:rPr>
                <a:t>factor </a:t>
              </a:r>
              <a:r>
                <a:rPr lang="en-GB" sz="36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and centre of enlargement</a:t>
              </a:r>
              <a:endParaRPr lang="en-GB" sz="3600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n-GB" sz="3600" b="1" dirty="0" smtClean="0">
                  <a:solidFill>
                    <a:srgbClr val="F3800D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Reflection:</a:t>
              </a:r>
              <a:r>
                <a:rPr lang="en-GB" sz="36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 mirror line</a:t>
              </a:r>
              <a:endParaRPr lang="en-GB" sz="3600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n-GB" sz="3600" b="1" dirty="0" smtClean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Rotation:</a:t>
              </a:r>
              <a:r>
                <a:rPr lang="en-GB" sz="36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 angle, centre of rotation and direction</a:t>
              </a:r>
              <a:endParaRPr lang="en-GB" sz="3600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rot="16200000">
            <a:off x="5161483" y="2318387"/>
            <a:ext cx="6280438" cy="2376924"/>
            <a:chOff x="1472668" y="674532"/>
            <a:chExt cx="2307814" cy="735837"/>
          </a:xfrm>
        </p:grpSpPr>
        <p:sp>
          <p:nvSpPr>
            <p:cNvPr id="26" name="TextBox 25"/>
            <p:cNvSpPr txBox="1"/>
            <p:nvPr/>
          </p:nvSpPr>
          <p:spPr>
            <a:xfrm>
              <a:off x="1472668" y="867273"/>
              <a:ext cx="2304826" cy="54309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Comic Sans MS" panose="030F0702030302020204" pitchFamily="66" charset="0"/>
                  <a:cs typeface="Arial" panose="020B0604020202020204" pitchFamily="34" charset="0"/>
                </a:rPr>
                <a:t>You will need to do a sum either with or without your calculator.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75656" y="674532"/>
              <a:ext cx="2304826" cy="200088"/>
            </a:xfrm>
            <a:prstGeom prst="rect">
              <a:avLst/>
            </a:prstGeom>
            <a:solidFill>
              <a:srgbClr val="F3800D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Calculate</a:t>
              </a:r>
              <a:endParaRPr lang="en-GB" sz="36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3221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286</Words>
  <Application>Microsoft Office PowerPoint</Application>
  <PresentationFormat>A4 Paper (210x297 mm)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Lee</dc:creator>
  <cp:lastModifiedBy>Danielle Moosajee</cp:lastModifiedBy>
  <cp:revision>123</cp:revision>
  <dcterms:created xsi:type="dcterms:W3CDTF">2012-02-07T19:17:36Z</dcterms:created>
  <dcterms:modified xsi:type="dcterms:W3CDTF">2019-03-26T12:00:56Z</dcterms:modified>
</cp:coreProperties>
</file>