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ED69-4523-41E8-8982-BC2D56621D1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5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53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14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Inverse Functions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14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Inverse Functions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Inverse,</a:t>
            </a:r>
            <a:r>
              <a:rPr lang="en-GB" sz="1600" baseline="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 function, equation, rearrange, change the subject, reflect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ea typeface="Microsoft YaHei" pitchFamily="34" charset="-122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represent an inverse function graphically.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understand and use notation for inverse functions.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write an inverse function in its simplest form.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205289" y="2707414"/>
                <a:ext cx="1988319" cy="1779654"/>
              </a:xfrm>
              <a:prstGeom prst="rect">
                <a:avLst/>
              </a:prstGeom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GB" sz="1494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494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num>
                      <m:den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</m:t>
                    </m:r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289" y="2707414"/>
                <a:ext cx="1988319" cy="17796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410634" y="2706885"/>
                <a:ext cx="1988319" cy="1779654"/>
              </a:xfrm>
              <a:prstGeom prst="rect">
                <a:avLst/>
              </a:prstGeom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l-GR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 	      </a:t>
                </a:r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𝑤</m:t>
                    </m:r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634" y="2706885"/>
                <a:ext cx="1988319" cy="17796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615978" y="2707414"/>
                <a:ext cx="1988319" cy="1882118"/>
              </a:xfrm>
              <a:prstGeom prst="rect">
                <a:avLst/>
              </a:prstGeom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𝑣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94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𝑢</m:t>
                    </m:r>
                    <m:r>
                      <a:rPr lang="en-GB" sz="1494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1494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𝑎𝑡</m:t>
                    </m:r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1494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</m:t>
                        </m:r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num>
                      <m:den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sz="1494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1494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494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14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978" y="2707414"/>
                <a:ext cx="1988319" cy="1882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123728" y="1124744"/>
            <a:ext cx="67687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Rearrange the formulae to make the variable in brackets the subject</a:t>
            </a:r>
          </a:p>
        </p:txBody>
      </p:sp>
    </p:spTree>
    <p:extLst>
      <p:ext uri="{BB962C8B-B14F-4D97-AF65-F5344CB8AC3E}">
        <p14:creationId xmlns:p14="http://schemas.microsoft.com/office/powerpoint/2010/main" val="136674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39752" y="1700808"/>
                <a:ext cx="5804008" cy="3412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inverse of the function</a:t>
                </a: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x</m:t>
                        </m:r>
                        <m:r>
                          <a:rPr lang="en-GB" sz="2000" i="0">
                            <a:latin typeface="Cambria Math"/>
                          </a:rPr>
                          <m:t> −1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i="0">
                        <a:latin typeface="Cambria Math"/>
                      </a:rPr>
                      <m:t>y</m:t>
                    </m:r>
                    <m:r>
                      <a:rPr lang="en-GB" sz="20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x</m:t>
                        </m:r>
                        <m:r>
                          <a:rPr lang="en-GB" sz="2000" i="0">
                            <a:latin typeface="Cambria Math"/>
                          </a:rPr>
                          <m:t> −1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1)=3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=3+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3+</m:t>
                        </m:r>
                        <m:r>
                          <a:rPr lang="en-GB" sz="20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GB" sz="2000" i="1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Therefore</a:t>
                </a: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0">
                            <a:latin typeface="Cambria Math"/>
                          </a:rPr>
                          <m:t>3+</m:t>
                        </m:r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x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00808"/>
                <a:ext cx="5804008" cy="3412986"/>
              </a:xfrm>
              <a:prstGeom prst="rect">
                <a:avLst/>
              </a:prstGeom>
              <a:blipFill>
                <a:blip r:embed="rId2"/>
                <a:stretch>
                  <a:fillRect l="-1155" b="-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19385D6F-BE3A-40E7-9760-85E70536E07D}"/>
                  </a:ext>
                </a:extLst>
              </p:cNvPr>
              <p:cNvSpPr/>
              <p:nvPr/>
            </p:nvSpPr>
            <p:spPr>
              <a:xfrm>
                <a:off x="5868144" y="3068960"/>
                <a:ext cx="2880320" cy="1440160"/>
              </a:xfrm>
              <a:prstGeom prst="cloudCallout">
                <a:avLst>
                  <a:gd name="adj1" fmla="val -18909"/>
                  <a:gd name="adj2" fmla="val -9373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rearrange to make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the subject</a:t>
                </a:r>
              </a:p>
            </p:txBody>
          </p:sp>
        </mc:Choice>
        <mc:Fallback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19385D6F-BE3A-40E7-9760-85E70536E0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068960"/>
                <a:ext cx="2880320" cy="1440160"/>
              </a:xfrm>
              <a:prstGeom prst="cloudCallout">
                <a:avLst>
                  <a:gd name="adj1" fmla="val -18909"/>
                  <a:gd name="adj2" fmla="val -93731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29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9657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1340768"/>
            <a:ext cx="6104714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75722" y="2245645"/>
                <a:ext cx="3280253" cy="2403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  <m:r>
                          <a:rPr lang="en-GB" sz="2000" i="1">
                            <a:latin typeface="Cambria Math"/>
                          </a:rPr>
                          <m:t> −3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  <m:r>
                          <a:rPr lang="en-GB" sz="2000" i="1">
                            <a:latin typeface="Cambria Math"/>
                          </a:rPr>
                          <m:t> −2</m:t>
                        </m:r>
                      </m:e>
                    </m:ra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722" y="2245645"/>
                <a:ext cx="3280253" cy="2403222"/>
              </a:xfrm>
              <a:prstGeom prst="rect">
                <a:avLst/>
              </a:prstGeom>
              <a:blipFill>
                <a:blip r:embed="rId3"/>
                <a:stretch>
                  <a:fillRect l="-1855" b="-35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002312" y="2245645"/>
                <a:ext cx="3386112" cy="2410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0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 dirty="0">
                            <a:latin typeface="Cambria Math"/>
                          </a:rPr>
                          <m:t>𝑥</m:t>
                        </m:r>
                        <m:r>
                          <a:rPr lang="en-GB" sz="2000" i="1" dirty="0">
                            <a:latin typeface="Cambria Math"/>
                          </a:rPr>
                          <m:t>+6</m:t>
                        </m:r>
                      </m:e>
                    </m:ra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8.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3</m:t>
                        </m:r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  <m:r>
                          <a:rPr lang="en-GB" sz="2000" i="1">
                            <a:latin typeface="Cambria Math"/>
                          </a:rPr>
                          <m:t> −5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312" y="2245645"/>
                <a:ext cx="3386112" cy="2410468"/>
              </a:xfrm>
              <a:prstGeom prst="rect">
                <a:avLst/>
              </a:prstGeom>
              <a:blipFill>
                <a:blip r:embed="rId4"/>
                <a:stretch>
                  <a:fillRect l="-1982" t="-1010" b="-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034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739121"/>
              </p:ext>
            </p:extLst>
          </p:nvPr>
        </p:nvGraphicFramePr>
        <p:xfrm>
          <a:off x="4572000" y="1700808"/>
          <a:ext cx="3888432" cy="3413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8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Guidance on the use of codes within this mark scheme</a:t>
                      </a:r>
                    </a:p>
                  </a:txBody>
                  <a:tcPr marL="51228" marR="512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2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M1 – method mark for appropriate method in the context of the question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A1 – accuracy mark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B1 – Working mark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C1 – communication mark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QWC – quality of written communication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or equivalent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correct answer only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follow through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special case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dependent (on a previous mark or conclusion)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indep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independent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isw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ignore subsequent working</a:t>
                      </a:r>
                    </a:p>
                  </a:txBody>
                  <a:tcPr marL="51228" marR="512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84045" y="1309971"/>
            <a:ext cx="3926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9739" y="2060848"/>
            <a:ext cx="4007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with a partner to create an exam style question on inverse functions.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to use the codes that would be used in a GCSE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markscheme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when you include your answers.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Once finished, fold in half so the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markscheme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is hidden, and swap with another pair.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Answer the new question with your partner then unfold the page to mark it using the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markscheme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3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8726" y="1196752"/>
            <a:ext cx="618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205289" y="2198714"/>
                <a:ext cx="1988319" cy="2018053"/>
              </a:xfrm>
              <a:prstGeom prst="rect">
                <a:avLst/>
              </a:prstGeom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289" y="2198714"/>
                <a:ext cx="1988319" cy="20180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410634" y="2198185"/>
                <a:ext cx="1988319" cy="2015360"/>
              </a:xfrm>
              <a:prstGeom prst="rect">
                <a:avLst/>
              </a:prstGeom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𝑔𝑣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rad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𝑤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634" y="2198185"/>
                <a:ext cx="1988319" cy="20153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615978" y="2198713"/>
                <a:ext cx="1988319" cy="2257285"/>
              </a:xfrm>
              <a:prstGeom prst="rect">
                <a:avLst/>
              </a:prstGeom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GB" sz="16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lvl="0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978" y="2198713"/>
                <a:ext cx="1988319" cy="22572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22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45769" y="1289505"/>
                <a:ext cx="643068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graph of the inverse is the reflection of the graph in the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769" y="1289505"/>
                <a:ext cx="6430687" cy="646331"/>
              </a:xfrm>
              <a:prstGeom prst="rect">
                <a:avLst/>
              </a:prstGeom>
              <a:blipFill>
                <a:blip r:embed="rId2"/>
                <a:stretch>
                  <a:fillRect l="-758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>
            <a:off x="3980322" y="3429000"/>
            <a:ext cx="2797022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378833" y="2030489"/>
            <a:ext cx="0" cy="279702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3980322" y="2030489"/>
            <a:ext cx="2797022" cy="27970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Freeform 18"/>
          <p:cNvSpPr/>
          <p:nvPr/>
        </p:nvSpPr>
        <p:spPr bwMode="auto">
          <a:xfrm>
            <a:off x="3980323" y="2311028"/>
            <a:ext cx="2627088" cy="1040327"/>
          </a:xfrm>
          <a:custGeom>
            <a:avLst/>
            <a:gdLst>
              <a:gd name="connsiteX0" fmla="*/ 0 w 3516923"/>
              <a:gd name="connsiteY0" fmla="*/ 1392701 h 1392701"/>
              <a:gd name="connsiteX1" fmla="*/ 1828800 w 3516923"/>
              <a:gd name="connsiteY1" fmla="*/ 1280160 h 1392701"/>
              <a:gd name="connsiteX2" fmla="*/ 2574387 w 3516923"/>
              <a:gd name="connsiteY2" fmla="*/ 1097280 h 1392701"/>
              <a:gd name="connsiteX3" fmla="*/ 3235569 w 3516923"/>
              <a:gd name="connsiteY3" fmla="*/ 590843 h 1392701"/>
              <a:gd name="connsiteX4" fmla="*/ 3516923 w 3516923"/>
              <a:gd name="connsiteY4" fmla="*/ 0 h 1392701"/>
              <a:gd name="connsiteX5" fmla="*/ 3516923 w 3516923"/>
              <a:gd name="connsiteY5" fmla="*/ 0 h 139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6923" h="1392701">
                <a:moveTo>
                  <a:pt x="0" y="1392701"/>
                </a:moveTo>
                <a:cubicBezTo>
                  <a:pt x="699868" y="1361049"/>
                  <a:pt x="1399736" y="1329397"/>
                  <a:pt x="1828800" y="1280160"/>
                </a:cubicBezTo>
                <a:cubicBezTo>
                  <a:pt x="2257864" y="1230923"/>
                  <a:pt x="2339926" y="1212166"/>
                  <a:pt x="2574387" y="1097280"/>
                </a:cubicBezTo>
                <a:cubicBezTo>
                  <a:pt x="2808848" y="982394"/>
                  <a:pt x="3078480" y="773723"/>
                  <a:pt x="3235569" y="590843"/>
                </a:cubicBezTo>
                <a:cubicBezTo>
                  <a:pt x="3392658" y="407963"/>
                  <a:pt x="3516923" y="0"/>
                  <a:pt x="3516923" y="0"/>
                </a:cubicBezTo>
                <a:lnTo>
                  <a:pt x="3516923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 rot="16200000" flipV="1">
            <a:off x="4677322" y="2993804"/>
            <a:ext cx="2627088" cy="1040327"/>
          </a:xfrm>
          <a:custGeom>
            <a:avLst/>
            <a:gdLst>
              <a:gd name="connsiteX0" fmla="*/ 0 w 3516923"/>
              <a:gd name="connsiteY0" fmla="*/ 1392701 h 1392701"/>
              <a:gd name="connsiteX1" fmla="*/ 1828800 w 3516923"/>
              <a:gd name="connsiteY1" fmla="*/ 1280160 h 1392701"/>
              <a:gd name="connsiteX2" fmla="*/ 2574387 w 3516923"/>
              <a:gd name="connsiteY2" fmla="*/ 1097280 h 1392701"/>
              <a:gd name="connsiteX3" fmla="*/ 3235569 w 3516923"/>
              <a:gd name="connsiteY3" fmla="*/ 590843 h 1392701"/>
              <a:gd name="connsiteX4" fmla="*/ 3516923 w 3516923"/>
              <a:gd name="connsiteY4" fmla="*/ 0 h 1392701"/>
              <a:gd name="connsiteX5" fmla="*/ 3516923 w 3516923"/>
              <a:gd name="connsiteY5" fmla="*/ 0 h 139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6923" h="1392701">
                <a:moveTo>
                  <a:pt x="0" y="1392701"/>
                </a:moveTo>
                <a:cubicBezTo>
                  <a:pt x="699868" y="1361049"/>
                  <a:pt x="1399736" y="1329397"/>
                  <a:pt x="1828800" y="1280160"/>
                </a:cubicBezTo>
                <a:cubicBezTo>
                  <a:pt x="2257864" y="1230923"/>
                  <a:pt x="2339926" y="1212166"/>
                  <a:pt x="2574387" y="1097280"/>
                </a:cubicBezTo>
                <a:cubicBezTo>
                  <a:pt x="2808848" y="982394"/>
                  <a:pt x="3078480" y="773723"/>
                  <a:pt x="3235569" y="590843"/>
                </a:cubicBezTo>
                <a:cubicBezTo>
                  <a:pt x="3392658" y="407963"/>
                  <a:pt x="3516923" y="0"/>
                  <a:pt x="3516923" y="0"/>
                </a:cubicBezTo>
                <a:lnTo>
                  <a:pt x="3516923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4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544712" y="3566260"/>
            <a:ext cx="2033810" cy="2011986"/>
          </a:xfrm>
          <a:prstGeom prst="rect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59078" y="1653967"/>
            <a:ext cx="1667455" cy="1667455"/>
            <a:chOff x="5328518" y="1556792"/>
            <a:chExt cx="3744416" cy="3744416"/>
          </a:xfrm>
        </p:grpSpPr>
        <p:cxnSp>
          <p:nvCxnSpPr>
            <p:cNvPr id="2" name="Straight Arrow Connector 1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" name="Straight Arrow Connector 2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" name="TextBox 4"/>
          <p:cNvSpPr txBox="1"/>
          <p:nvPr/>
        </p:nvSpPr>
        <p:spPr>
          <a:xfrm>
            <a:off x="4718901" y="1772815"/>
            <a:ext cx="3021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Match the graph of the function to the graph of its inverse.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0256" y="3536578"/>
          <a:ext cx="8175000" cy="204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375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689389" y="3751733"/>
            <a:ext cx="1667455" cy="1667455"/>
            <a:chOff x="5328518" y="1556792"/>
            <a:chExt cx="3744416" cy="3744416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9"/>
          <p:cNvGrpSpPr/>
          <p:nvPr/>
        </p:nvGrpSpPr>
        <p:grpSpPr>
          <a:xfrm>
            <a:off x="4697669" y="3751733"/>
            <a:ext cx="1667455" cy="1667455"/>
            <a:chOff x="5328518" y="1556792"/>
            <a:chExt cx="3744416" cy="3744416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6705949" y="3751733"/>
            <a:ext cx="1667455" cy="1667455"/>
            <a:chOff x="5328518" y="1556792"/>
            <a:chExt cx="3744416" cy="3744416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Group 15"/>
          <p:cNvGrpSpPr/>
          <p:nvPr/>
        </p:nvGrpSpPr>
        <p:grpSpPr>
          <a:xfrm>
            <a:off x="681109" y="3751733"/>
            <a:ext cx="1667455" cy="1667455"/>
            <a:chOff x="5328518" y="1556792"/>
            <a:chExt cx="3744416" cy="3744416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" name="Oval 18"/>
          <p:cNvSpPr/>
          <p:nvPr/>
        </p:nvSpPr>
        <p:spPr bwMode="auto">
          <a:xfrm>
            <a:off x="477093" y="3568569"/>
            <a:ext cx="430311" cy="43031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A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510903" y="3568569"/>
            <a:ext cx="430311" cy="43031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B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60861" y="3600561"/>
            <a:ext cx="430311" cy="43031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604839" y="3568569"/>
            <a:ext cx="430311" cy="43031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D</a:t>
            </a:r>
          </a:p>
        </p:txBody>
      </p:sp>
      <p:sp>
        <p:nvSpPr>
          <p:cNvPr id="24" name="Freeform 23"/>
          <p:cNvSpPr/>
          <p:nvPr/>
        </p:nvSpPr>
        <p:spPr bwMode="auto">
          <a:xfrm>
            <a:off x="2399407" y="1703778"/>
            <a:ext cx="1427385" cy="1567832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809424" y="3817801"/>
            <a:ext cx="1427385" cy="1567832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7" name="Freeform 26"/>
          <p:cNvSpPr/>
          <p:nvPr/>
        </p:nvSpPr>
        <p:spPr bwMode="auto">
          <a:xfrm flipH="1">
            <a:off x="801144" y="3817801"/>
            <a:ext cx="1427385" cy="1567832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8" name="Freeform 27"/>
          <p:cNvSpPr/>
          <p:nvPr/>
        </p:nvSpPr>
        <p:spPr bwMode="auto">
          <a:xfrm rot="5400000" flipH="1">
            <a:off x="4817704" y="3788337"/>
            <a:ext cx="1427385" cy="1567832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9" name="Freeform 28"/>
          <p:cNvSpPr/>
          <p:nvPr/>
        </p:nvSpPr>
        <p:spPr bwMode="auto">
          <a:xfrm rot="5400000" flipH="1" flipV="1">
            <a:off x="6826539" y="3888023"/>
            <a:ext cx="1427385" cy="1427386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848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2481175" y="3542374"/>
            <a:ext cx="2033810" cy="2011986"/>
          </a:xfrm>
          <a:prstGeom prst="rect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59078" y="1653967"/>
            <a:ext cx="1667455" cy="1667455"/>
            <a:chOff x="5328518" y="1556792"/>
            <a:chExt cx="3744416" cy="3744416"/>
          </a:xfrm>
        </p:grpSpPr>
        <p:cxnSp>
          <p:nvCxnSpPr>
            <p:cNvPr id="2" name="Straight Arrow Connector 1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" name="Straight Arrow Connector 2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0256" y="3536578"/>
          <a:ext cx="8175000" cy="204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375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689389" y="3751733"/>
            <a:ext cx="1667455" cy="1667455"/>
            <a:chOff x="5328518" y="1556792"/>
            <a:chExt cx="3744416" cy="3744416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9"/>
          <p:cNvGrpSpPr/>
          <p:nvPr/>
        </p:nvGrpSpPr>
        <p:grpSpPr>
          <a:xfrm>
            <a:off x="4697669" y="3751733"/>
            <a:ext cx="1667455" cy="1667455"/>
            <a:chOff x="5328518" y="1556792"/>
            <a:chExt cx="3744416" cy="3744416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6705949" y="3751733"/>
            <a:ext cx="1667455" cy="1667455"/>
            <a:chOff x="5328518" y="1556792"/>
            <a:chExt cx="3744416" cy="3744416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Group 15"/>
          <p:cNvGrpSpPr/>
          <p:nvPr/>
        </p:nvGrpSpPr>
        <p:grpSpPr>
          <a:xfrm>
            <a:off x="681109" y="3751733"/>
            <a:ext cx="1667455" cy="1667455"/>
            <a:chOff x="5328518" y="1556792"/>
            <a:chExt cx="3744416" cy="3744416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" name="Oval 18"/>
          <p:cNvSpPr/>
          <p:nvPr/>
        </p:nvSpPr>
        <p:spPr bwMode="auto">
          <a:xfrm>
            <a:off x="477093" y="3568569"/>
            <a:ext cx="430311" cy="43031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A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510903" y="3568569"/>
            <a:ext cx="430311" cy="43031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B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60861" y="3600561"/>
            <a:ext cx="430311" cy="43031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604839" y="3568569"/>
            <a:ext cx="430311" cy="43031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D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2259078" y="1993400"/>
            <a:ext cx="1613667" cy="73634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6819994" y="4044928"/>
            <a:ext cx="1613667" cy="73634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4776017" y="4128255"/>
            <a:ext cx="1513737" cy="63871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3182570" y="3913100"/>
            <a:ext cx="959119" cy="145779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806778" y="3849116"/>
            <a:ext cx="1021989" cy="152177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F8E8EBA-0392-4027-ADA2-CF869ECD8A24}"/>
              </a:ext>
            </a:extLst>
          </p:cNvPr>
          <p:cNvSpPr txBox="1"/>
          <p:nvPr/>
        </p:nvSpPr>
        <p:spPr>
          <a:xfrm>
            <a:off x="4718901" y="1772815"/>
            <a:ext cx="3021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Match the graph of the function to the graph of its inverse.</a:t>
            </a:r>
          </a:p>
        </p:txBody>
      </p:sp>
    </p:spTree>
    <p:extLst>
      <p:ext uri="{BB962C8B-B14F-4D97-AF65-F5344CB8AC3E}">
        <p14:creationId xmlns:p14="http://schemas.microsoft.com/office/powerpoint/2010/main" val="75305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514492" y="3559562"/>
            <a:ext cx="2033810" cy="2011986"/>
          </a:xfrm>
          <a:prstGeom prst="rect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510903" y="1823683"/>
            <a:ext cx="1328022" cy="1328022"/>
            <a:chOff x="3026402" y="1052736"/>
            <a:chExt cx="2232248" cy="2232248"/>
          </a:xfrm>
        </p:grpSpPr>
        <p:cxnSp>
          <p:nvCxnSpPr>
            <p:cNvPr id="2" name="Straight Arrow Connector 1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" name="Straight Arrow Connector 2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0256" y="3536578"/>
          <a:ext cx="8175000" cy="204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375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 bwMode="auto">
          <a:xfrm>
            <a:off x="477093" y="3568569"/>
            <a:ext cx="430311" cy="43031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A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510903" y="3568569"/>
            <a:ext cx="430311" cy="43031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B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60861" y="3600561"/>
            <a:ext cx="430311" cy="43031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604839" y="3568569"/>
            <a:ext cx="430311" cy="43031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752990" y="4030872"/>
            <a:ext cx="1328022" cy="1328022"/>
            <a:chOff x="3026402" y="1052736"/>
            <a:chExt cx="2232248" cy="2232248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8" name="Group 27"/>
          <p:cNvGrpSpPr/>
          <p:nvPr/>
        </p:nvGrpSpPr>
        <p:grpSpPr>
          <a:xfrm>
            <a:off x="2796967" y="4030872"/>
            <a:ext cx="1328022" cy="1328022"/>
            <a:chOff x="3026402" y="1052736"/>
            <a:chExt cx="2232248" cy="2232248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Group 30"/>
          <p:cNvGrpSpPr/>
          <p:nvPr/>
        </p:nvGrpSpPr>
        <p:grpSpPr>
          <a:xfrm>
            <a:off x="4867386" y="4030872"/>
            <a:ext cx="1328022" cy="1328022"/>
            <a:chOff x="3026402" y="1052736"/>
            <a:chExt cx="2232248" cy="223224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33"/>
          <p:cNvGrpSpPr/>
          <p:nvPr/>
        </p:nvGrpSpPr>
        <p:grpSpPr>
          <a:xfrm>
            <a:off x="6938711" y="4030872"/>
            <a:ext cx="1328022" cy="1328022"/>
            <a:chOff x="3026402" y="1052736"/>
            <a:chExt cx="2232248" cy="2232248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Freeform 36"/>
          <p:cNvSpPr/>
          <p:nvPr/>
        </p:nvSpPr>
        <p:spPr bwMode="auto">
          <a:xfrm>
            <a:off x="2513248" y="2041022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2796967" y="4273031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40" name="Freeform 39"/>
          <p:cNvSpPr/>
          <p:nvPr/>
        </p:nvSpPr>
        <p:spPr bwMode="auto">
          <a:xfrm rot="10800000">
            <a:off x="4867386" y="4267388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41" name="Freeform 40"/>
          <p:cNvSpPr/>
          <p:nvPr/>
        </p:nvSpPr>
        <p:spPr bwMode="auto">
          <a:xfrm flipH="1">
            <a:off x="752989" y="4272389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42" name="Freeform 41"/>
          <p:cNvSpPr/>
          <p:nvPr/>
        </p:nvSpPr>
        <p:spPr bwMode="auto">
          <a:xfrm flipV="1">
            <a:off x="6938711" y="4283703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2FDEE2-0F0A-4088-8237-E2ED83DF563A}"/>
              </a:ext>
            </a:extLst>
          </p:cNvPr>
          <p:cNvSpPr txBox="1"/>
          <p:nvPr/>
        </p:nvSpPr>
        <p:spPr>
          <a:xfrm>
            <a:off x="4718901" y="1772815"/>
            <a:ext cx="3021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Match the graph of the function to the graph of its inverse.</a:t>
            </a:r>
          </a:p>
        </p:txBody>
      </p:sp>
    </p:spTree>
    <p:extLst>
      <p:ext uri="{BB962C8B-B14F-4D97-AF65-F5344CB8AC3E}">
        <p14:creationId xmlns:p14="http://schemas.microsoft.com/office/powerpoint/2010/main" val="206010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77093" y="3568569"/>
            <a:ext cx="2033810" cy="2011986"/>
          </a:xfrm>
          <a:prstGeom prst="rect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59078" y="1653967"/>
            <a:ext cx="1667455" cy="1613667"/>
            <a:chOff x="3024262" y="1052736"/>
            <a:chExt cx="2232248" cy="2160240"/>
          </a:xfrm>
        </p:grpSpPr>
        <p:cxnSp>
          <p:nvCxnSpPr>
            <p:cNvPr id="2" name="Straight Arrow Connector 1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" name="Straight Arrow Connector 2"/>
            <p:cNvCxnSpPr/>
            <p:nvPr/>
          </p:nvCxnSpPr>
          <p:spPr bwMode="auto">
            <a:xfrm flipV="1">
              <a:off x="3168278" y="1052736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0256" y="3536578"/>
          <a:ext cx="8175000" cy="204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375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 bwMode="auto">
          <a:xfrm>
            <a:off x="477093" y="3568569"/>
            <a:ext cx="430311" cy="43031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A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510903" y="3568569"/>
            <a:ext cx="430311" cy="43031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B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60861" y="3600561"/>
            <a:ext cx="430311" cy="43031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604839" y="3568569"/>
            <a:ext cx="430311" cy="43031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D</a:t>
            </a:r>
          </a:p>
        </p:txBody>
      </p:sp>
      <p:sp>
        <p:nvSpPr>
          <p:cNvPr id="39" name="Freeform 38"/>
          <p:cNvSpPr/>
          <p:nvPr/>
        </p:nvSpPr>
        <p:spPr bwMode="auto">
          <a:xfrm>
            <a:off x="2373137" y="2040993"/>
            <a:ext cx="1269759" cy="858212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726059" y="3851435"/>
            <a:ext cx="1667455" cy="1613667"/>
            <a:chOff x="3024262" y="1052736"/>
            <a:chExt cx="2232248" cy="2160240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3168278" y="1052736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oup 50"/>
          <p:cNvGrpSpPr/>
          <p:nvPr/>
        </p:nvGrpSpPr>
        <p:grpSpPr>
          <a:xfrm>
            <a:off x="6802480" y="3878329"/>
            <a:ext cx="1667455" cy="1613667"/>
            <a:chOff x="3024262" y="1052735"/>
            <a:chExt cx="2232248" cy="2160240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5006836" y="1052735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" name="Freeform 53"/>
          <p:cNvSpPr/>
          <p:nvPr/>
        </p:nvSpPr>
        <p:spPr bwMode="auto">
          <a:xfrm rot="5400000">
            <a:off x="4824636" y="4279617"/>
            <a:ext cx="1269759" cy="858212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55" name="Freeform 54"/>
          <p:cNvSpPr/>
          <p:nvPr/>
        </p:nvSpPr>
        <p:spPr bwMode="auto">
          <a:xfrm flipV="1">
            <a:off x="2833636" y="4190869"/>
            <a:ext cx="1269759" cy="988589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56" name="Group 55"/>
          <p:cNvGrpSpPr/>
          <p:nvPr/>
        </p:nvGrpSpPr>
        <p:grpSpPr>
          <a:xfrm rot="16200000" flipV="1">
            <a:off x="696055" y="3821516"/>
            <a:ext cx="1667455" cy="1613667"/>
            <a:chOff x="3024262" y="1052736"/>
            <a:chExt cx="2232248" cy="2160240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V="1">
              <a:off x="3168278" y="1052736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/>
          <p:cNvGrpSpPr/>
          <p:nvPr/>
        </p:nvGrpSpPr>
        <p:grpSpPr>
          <a:xfrm rot="16200000" flipV="1">
            <a:off x="4652684" y="3810619"/>
            <a:ext cx="1667455" cy="1613667"/>
            <a:chOff x="3024262" y="1052736"/>
            <a:chExt cx="2232248" cy="2160240"/>
          </a:xfrm>
        </p:grpSpPr>
        <p:cxnSp>
          <p:nvCxnSpPr>
            <p:cNvPr id="60" name="Straight Arrow Connector 59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V="1">
              <a:off x="3168278" y="1052736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Freeform 61"/>
          <p:cNvSpPr/>
          <p:nvPr/>
        </p:nvSpPr>
        <p:spPr bwMode="auto">
          <a:xfrm rot="10800000">
            <a:off x="7001328" y="4317681"/>
            <a:ext cx="1269759" cy="858212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3" name="Freeform 62"/>
          <p:cNvSpPr/>
          <p:nvPr/>
        </p:nvSpPr>
        <p:spPr bwMode="auto">
          <a:xfrm rot="5400000" flipV="1">
            <a:off x="859119" y="4279617"/>
            <a:ext cx="1269759" cy="858212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8C557A-0DA3-4A6D-AB2A-BDFB4C953B6D}"/>
              </a:ext>
            </a:extLst>
          </p:cNvPr>
          <p:cNvSpPr txBox="1"/>
          <p:nvPr/>
        </p:nvSpPr>
        <p:spPr>
          <a:xfrm>
            <a:off x="4718901" y="1772815"/>
            <a:ext cx="3021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Match the graph of the function to the graph of its inverse.</a:t>
            </a:r>
          </a:p>
        </p:txBody>
      </p:sp>
    </p:spTree>
    <p:extLst>
      <p:ext uri="{BB962C8B-B14F-4D97-AF65-F5344CB8AC3E}">
        <p14:creationId xmlns:p14="http://schemas.microsoft.com/office/powerpoint/2010/main" val="76871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51520" y="1196752"/>
                <a:ext cx="8496944" cy="3514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We find the inverse function by putting the original function equal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rearranging to make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the subject.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We use the notation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for the inverse function.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Function			Inverse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“add 4”		“subtract 4”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)=5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“times 5”		“divide by 5”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sz="1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)=4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“times 4, add 2”	“subtract 2, divide by 4”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/>
                          </a:rPr>
                          <m:t>𝑥</m:t>
                        </m:r>
                        <m:r>
                          <a:rPr lang="en-GB" sz="1600" i="1">
                            <a:latin typeface="Cambria Math"/>
                          </a:rPr>
                          <m:t> −2</m:t>
                        </m:r>
                      </m:num>
                      <m:den>
                        <m:r>
                          <a:rPr lang="en-GB" sz="1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496944" cy="3514680"/>
              </a:xfrm>
              <a:prstGeom prst="rect">
                <a:avLst/>
              </a:prstGeom>
              <a:blipFill>
                <a:blip r:embed="rId2"/>
                <a:stretch>
                  <a:fillRect l="-574" t="-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5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69260" y="1557661"/>
                <a:ext cx="6163179" cy="2994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inverse of the function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)=2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²−7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𝑦</m:t>
                    </m:r>
                    <m:r>
                      <a:rPr lang="en-GB" i="1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 −7</m:t>
                    </m:r>
                  </m:oMath>
                </a14:m>
                <a:endParaRPr lang="en-GB" i="1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𝑦</m:t>
                    </m:r>
                    <m:r>
                      <a:rPr lang="en-GB" i="1">
                        <a:latin typeface="Cambria Math"/>
                      </a:rPr>
                      <m:t>+7=2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𝑦</m:t>
                        </m:r>
                        <m:r>
                          <a:rPr lang="en-GB" i="1">
                            <a:latin typeface="Cambria Math"/>
                          </a:rPr>
                          <m:t>+7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𝑦</m:t>
                            </m:r>
                            <m:r>
                              <a:rPr lang="en-GB" i="1">
                                <a:latin typeface="Cambria Math"/>
                              </a:rPr>
                              <m:t>+ 7</m:t>
                            </m:r>
                          </m:num>
                          <m:den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Therefore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i="1">
                                <a:latin typeface="Cambria Math"/>
                              </a:rPr>
                              <m:t>+ 7</m:t>
                            </m:r>
                          </m:num>
                          <m:den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260" y="1557661"/>
                <a:ext cx="6163179" cy="2994794"/>
              </a:xfrm>
              <a:prstGeom prst="rect">
                <a:avLst/>
              </a:prstGeom>
              <a:blipFill>
                <a:blip r:embed="rId2"/>
                <a:stretch>
                  <a:fillRect l="-890" t="-1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477CC91C-A10A-4513-B57E-80C92BD58141}"/>
                  </a:ext>
                </a:extLst>
              </p:cNvPr>
              <p:cNvSpPr/>
              <p:nvPr/>
            </p:nvSpPr>
            <p:spPr>
              <a:xfrm>
                <a:off x="5868144" y="2665911"/>
                <a:ext cx="2880320" cy="1440160"/>
              </a:xfrm>
              <a:prstGeom prst="cloudCallout">
                <a:avLst>
                  <a:gd name="adj1" fmla="val -18909"/>
                  <a:gd name="adj2" fmla="val -9373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rearrange to make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the subject</a:t>
                </a:r>
              </a:p>
            </p:txBody>
          </p:sp>
        </mc:Choice>
        <mc:Fallback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477CC91C-A10A-4513-B57E-80C92BD581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665911"/>
                <a:ext cx="2880320" cy="1440160"/>
              </a:xfrm>
              <a:prstGeom prst="cloudCallout">
                <a:avLst>
                  <a:gd name="adj1" fmla="val -18909"/>
                  <a:gd name="adj2" fmla="val -93731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0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706</Words>
  <Application>Microsoft Office PowerPoint</Application>
  <PresentationFormat>On-screen Show (4:3)</PresentationFormat>
  <Paragraphs>134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20</cp:revision>
  <dcterms:created xsi:type="dcterms:W3CDTF">2015-07-01T12:05:39Z</dcterms:created>
  <dcterms:modified xsi:type="dcterms:W3CDTF">2020-05-14T19:35:01Z</dcterms:modified>
</cp:coreProperties>
</file>