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44"/>
  </p:notes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300" r:id="rId12"/>
    <p:sldId id="267" r:id="rId13"/>
    <p:sldId id="268" r:id="rId14"/>
    <p:sldId id="269" r:id="rId15"/>
    <p:sldId id="270" r:id="rId16"/>
    <p:sldId id="299" r:id="rId17"/>
    <p:sldId id="30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2" r:id="rId37"/>
    <p:sldId id="293" r:id="rId38"/>
    <p:sldId id="294" r:id="rId39"/>
    <p:sldId id="295" r:id="rId40"/>
    <p:sldId id="296" r:id="rId41"/>
    <p:sldId id="297" r:id="rId42"/>
    <p:sldId id="298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28/08/2017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2247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 smtClean="0">
                <a:latin typeface="Comic Sans MS" pitchFamily="66" charset="0"/>
              </a:rPr>
              <a:t>Probing questions to check understanding:</a:t>
            </a:r>
          </a:p>
          <a:p>
            <a:endParaRPr lang="en-GB" sz="2000" u="none" dirty="0" smtClean="0">
              <a:latin typeface="Comic Sans MS" pitchFamily="66" charset="0"/>
            </a:endParaRPr>
          </a:p>
          <a:p>
            <a:endParaRPr lang="en-GB" sz="2000" u="none" dirty="0" smtClean="0">
              <a:latin typeface="Comic Sans MS" pitchFamily="66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Comic Sans MS" pitchFamily="66" charset="0"/>
              </a:rPr>
              <a:t>How </a:t>
            </a:r>
            <a:r>
              <a:rPr lang="en-GB" b="1" u="sng" dirty="0">
                <a:latin typeface="Comic Sans MS" pitchFamily="66" charset="0"/>
              </a:rPr>
              <a:t>confident</a:t>
            </a:r>
            <a:r>
              <a:rPr lang="en-GB" dirty="0">
                <a:latin typeface="Comic Sans MS" pitchFamily="66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dirty="0">
                <a:latin typeface="Comic Sans MS" pitchFamily="66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amber</a:t>
            </a:r>
            <a:r>
              <a:rPr lang="en-GB" dirty="0">
                <a:latin typeface="Comic Sans MS" pitchFamily="66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green</a:t>
            </a:r>
            <a:r>
              <a:rPr lang="en-GB" dirty="0">
                <a:latin typeface="Comic Sans MS" pitchFamily="66" charset="0"/>
              </a:rPr>
              <a:t> in your book!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b="1" dirty="0">
                <a:latin typeface="Comic Sans MS" pitchFamily="66" charset="0"/>
              </a:rPr>
              <a:t>Complete the corresponding activity </a:t>
            </a:r>
            <a:r>
              <a:rPr lang="en-GB" b="1" dirty="0">
                <a:latin typeface="Comic Sans MS" pitchFamily="66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3 things you knew already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2 things you learnt today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1 question about today’s topic</a:t>
              </a:r>
              <a:endParaRPr lang="en-GB" dirty="0"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 smtClean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2 stars (</a:t>
            </a:r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)</a:t>
            </a:r>
            <a:r>
              <a:rPr lang="en-GB" sz="2400" dirty="0" smtClean="0">
                <a:latin typeface="Comic Sans MS" pitchFamily="66" charset="0"/>
              </a:rPr>
              <a:t> and a wish (</a:t>
            </a:r>
            <a:r>
              <a:rPr lang="en-GB" sz="2400" b="1" dirty="0" smtClean="0">
                <a:latin typeface="Comic Sans MS" pitchFamily="66" charset="0"/>
                <a:sym typeface="Wingdings"/>
              </a:rPr>
              <a:t>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 smtClean="0">
              <a:latin typeface="Comic Sans MS" pitchFamily="66" charset="0"/>
            </a:endParaRPr>
          </a:p>
          <a:p>
            <a:pPr algn="ctr"/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 smtClean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 smtClean="0">
                <a:latin typeface="Comic Sans MS" pitchFamily="66" charset="0"/>
                <a:sym typeface="Wingdings"/>
              </a:rPr>
              <a:t>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231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AC888-DE57-4951-BFFA-F8D2F8B460BE}" type="datetimeFigureOut">
              <a:rPr lang="en-GB"/>
              <a:pPr>
                <a:defRPr/>
              </a:pPr>
              <a:t>28/08/2017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4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AC1EC-7D5C-493C-86A4-9F7A53FC00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568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4" y="228600"/>
            <a:ext cx="8015287" cy="914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4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4620986-04FB-4A22-9749-677B0A48AE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688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6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Monday, 28 August 2017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 smtClean="0">
                <a:latin typeface="Comic Sans MS" pitchFamily="66" charset="0"/>
              </a:rPr>
              <a:t>Laws of Indices</a:t>
            </a: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Monday, 28 August 2017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itchFamily="66" charset="0"/>
              </a:rPr>
              <a:t>Laws of Indices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46411" y="5935100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 smtClean="0">
                <a:latin typeface="Comic Sans MS" pitchFamily="66" charset="0"/>
              </a:rPr>
              <a:t>Keywords</a:t>
            </a:r>
          </a:p>
          <a:p>
            <a:r>
              <a:rPr lang="en-GB" sz="1600" dirty="0" smtClean="0">
                <a:latin typeface="Comic Sans MS" pitchFamily="66" charset="0"/>
              </a:rPr>
              <a:t>Index (indices), power, order, root, square, cube, simplify, laws, fractional, negative, reciprocal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 smtClean="0">
                <a:latin typeface="Comic Sans MS" pitchFamily="66" charset="0"/>
              </a:rPr>
              <a:t>Lesson Objectives</a:t>
            </a:r>
            <a:r>
              <a:rPr lang="en-GB" sz="1600" dirty="0" smtClean="0">
                <a:latin typeface="Comic Sans MS" pitchFamily="66" charset="0"/>
              </a:rPr>
              <a:t>: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Developing students will be able to apply basic laws of indices.</a:t>
            </a:r>
          </a:p>
          <a:p>
            <a:endParaRPr lang="en-GB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Secure students will be able to apply negative laws of indices.</a:t>
            </a:r>
          </a:p>
          <a:p>
            <a:endParaRPr lang="en-GB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Excelling students will be able to  apply fractional laws of indices.</a:t>
            </a: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  <p:sldLayoutId id="2147483667" r:id="rId6"/>
    <p:sldLayoutId id="2147483668" r:id="rId7"/>
    <p:sldLayoutId id="2147483669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90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1817336" y="1542990"/>
            <a:ext cx="7183733" cy="38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2217" tIns="31109" rIns="62217" bIns="31109">
            <a:spAutoFit/>
          </a:bodyPr>
          <a:lstStyle/>
          <a:p>
            <a:pPr algn="ctr"/>
            <a:r>
              <a:rPr lang="en-GB" sz="2100" b="1" u="sng" dirty="0">
                <a:latin typeface="Comic Sans MS" pitchFamily="66" charset="0"/>
              </a:rPr>
              <a:t>Starter</a:t>
            </a:r>
          </a:p>
        </p:txBody>
      </p:sp>
      <p:sp>
        <p:nvSpPr>
          <p:cNvPr id="11267" name="TextBox 3"/>
          <p:cNvSpPr txBox="1">
            <a:spLocks noChangeArrowheads="1"/>
          </p:cNvSpPr>
          <p:nvPr/>
        </p:nvSpPr>
        <p:spPr bwMode="auto">
          <a:xfrm>
            <a:off x="2195427" y="2067539"/>
            <a:ext cx="7119360" cy="397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217" tIns="31109" rIns="62217" bIns="31109">
            <a:spAutoFit/>
          </a:bodyPr>
          <a:lstStyle/>
          <a:p>
            <a:r>
              <a:rPr lang="en-GB" sz="2175" dirty="0">
                <a:latin typeface="Comic Sans MS" pitchFamily="66" charset="0"/>
              </a:rPr>
              <a:t>Copy and continue…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249440" y="2618805"/>
          <a:ext cx="6096960" cy="192781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32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3715">
                <a:tc>
                  <a:txBody>
                    <a:bodyPr/>
                    <a:lstStyle/>
                    <a:p>
                      <a:pPr algn="ctr"/>
                      <a:r>
                        <a:rPr lang="en-GB" sz="1700" dirty="0" smtClean="0">
                          <a:latin typeface="Comic Sans MS" pitchFamily="66" charset="0"/>
                        </a:rPr>
                        <a:t>x</a:t>
                      </a:r>
                      <a:endParaRPr lang="en-GB" sz="1700" dirty="0">
                        <a:latin typeface="Comic Sans MS" pitchFamily="66" charset="0"/>
                      </a:endParaRPr>
                    </a:p>
                  </a:txBody>
                  <a:tcPr marL="82957" marR="82957" marT="31111" marB="311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 smtClean="0">
                          <a:latin typeface="Comic Sans MS" pitchFamily="66" charset="0"/>
                        </a:rPr>
                        <a:t>x²</a:t>
                      </a:r>
                      <a:endParaRPr lang="en-GB" sz="1700" dirty="0">
                        <a:latin typeface="Comic Sans MS" pitchFamily="66" charset="0"/>
                      </a:endParaRPr>
                    </a:p>
                  </a:txBody>
                  <a:tcPr marL="82957" marR="82957" marT="31111" marB="311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 smtClean="0">
                          <a:latin typeface="Comic Sans MS" pitchFamily="66" charset="0"/>
                        </a:rPr>
                        <a:t>x³</a:t>
                      </a:r>
                      <a:endParaRPr lang="en-GB" sz="1700" dirty="0">
                        <a:latin typeface="Comic Sans MS" pitchFamily="66" charset="0"/>
                      </a:endParaRPr>
                    </a:p>
                  </a:txBody>
                  <a:tcPr marL="82957" marR="82957" marT="31111" marB="311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715">
                <a:tc>
                  <a:txBody>
                    <a:bodyPr/>
                    <a:lstStyle/>
                    <a:p>
                      <a:pPr algn="ctr"/>
                      <a:r>
                        <a:rPr lang="en-GB" sz="1700" dirty="0" smtClean="0">
                          <a:latin typeface="Comic Sans MS" pitchFamily="66" charset="0"/>
                        </a:rPr>
                        <a:t>1</a:t>
                      </a:r>
                      <a:endParaRPr lang="en-GB" sz="1700" dirty="0">
                        <a:latin typeface="Comic Sans MS" pitchFamily="66" charset="0"/>
                      </a:endParaRPr>
                    </a:p>
                  </a:txBody>
                  <a:tcPr marL="82957" marR="82957" marT="31111" marB="311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 smtClean="0">
                          <a:latin typeface="Comic Sans MS" pitchFamily="66" charset="0"/>
                        </a:rPr>
                        <a:t>1</a:t>
                      </a:r>
                      <a:endParaRPr lang="en-GB" sz="1700" dirty="0">
                        <a:latin typeface="Comic Sans MS" pitchFamily="66" charset="0"/>
                      </a:endParaRPr>
                    </a:p>
                  </a:txBody>
                  <a:tcPr marL="82957" marR="82957" marT="31111" marB="311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 smtClean="0">
                          <a:latin typeface="Comic Sans MS" pitchFamily="66" charset="0"/>
                        </a:rPr>
                        <a:t>1</a:t>
                      </a:r>
                      <a:endParaRPr lang="en-GB" sz="1700" dirty="0">
                        <a:latin typeface="Comic Sans MS" pitchFamily="66" charset="0"/>
                      </a:endParaRPr>
                    </a:p>
                  </a:txBody>
                  <a:tcPr marL="82957" marR="82957" marT="31111" marB="311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715">
                <a:tc>
                  <a:txBody>
                    <a:bodyPr/>
                    <a:lstStyle/>
                    <a:p>
                      <a:pPr algn="ctr"/>
                      <a:r>
                        <a:rPr lang="en-GB" sz="1700" dirty="0" smtClean="0">
                          <a:latin typeface="Comic Sans MS" pitchFamily="66" charset="0"/>
                        </a:rPr>
                        <a:t>2</a:t>
                      </a:r>
                      <a:endParaRPr lang="en-GB" sz="1700" dirty="0">
                        <a:latin typeface="Comic Sans MS" pitchFamily="66" charset="0"/>
                      </a:endParaRPr>
                    </a:p>
                  </a:txBody>
                  <a:tcPr marL="82957" marR="82957" marT="31111" marB="311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 smtClean="0">
                          <a:latin typeface="Comic Sans MS" pitchFamily="66" charset="0"/>
                        </a:rPr>
                        <a:t>4</a:t>
                      </a:r>
                      <a:endParaRPr lang="en-GB" sz="1700" dirty="0">
                        <a:latin typeface="Comic Sans MS" pitchFamily="66" charset="0"/>
                      </a:endParaRPr>
                    </a:p>
                  </a:txBody>
                  <a:tcPr marL="82957" marR="82957" marT="31111" marB="311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 smtClean="0">
                          <a:latin typeface="Comic Sans MS" pitchFamily="66" charset="0"/>
                        </a:rPr>
                        <a:t>8</a:t>
                      </a:r>
                      <a:endParaRPr lang="en-GB" sz="1700" dirty="0">
                        <a:latin typeface="Comic Sans MS" pitchFamily="66" charset="0"/>
                      </a:endParaRPr>
                    </a:p>
                  </a:txBody>
                  <a:tcPr marL="82957" marR="82957" marT="31111" marB="311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715">
                <a:tc>
                  <a:txBody>
                    <a:bodyPr/>
                    <a:lstStyle/>
                    <a:p>
                      <a:pPr algn="ctr"/>
                      <a:r>
                        <a:rPr lang="en-GB" sz="1700" dirty="0" smtClean="0">
                          <a:latin typeface="Comic Sans MS" pitchFamily="66" charset="0"/>
                        </a:rPr>
                        <a:t>3</a:t>
                      </a:r>
                      <a:endParaRPr lang="en-GB" sz="1700" dirty="0">
                        <a:latin typeface="Comic Sans MS" pitchFamily="66" charset="0"/>
                      </a:endParaRPr>
                    </a:p>
                  </a:txBody>
                  <a:tcPr marL="82957" marR="82957" marT="31111" marB="311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 smtClean="0">
                          <a:latin typeface="Comic Sans MS" pitchFamily="66" charset="0"/>
                        </a:rPr>
                        <a:t>9</a:t>
                      </a:r>
                      <a:endParaRPr lang="en-GB" sz="1700" dirty="0">
                        <a:latin typeface="Comic Sans MS" pitchFamily="66" charset="0"/>
                      </a:endParaRPr>
                    </a:p>
                  </a:txBody>
                  <a:tcPr marL="82957" marR="82957" marT="31111" marB="311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 smtClean="0">
                          <a:latin typeface="Comic Sans MS" pitchFamily="66" charset="0"/>
                        </a:rPr>
                        <a:t>…</a:t>
                      </a:r>
                      <a:endParaRPr lang="en-GB" sz="1700" dirty="0">
                        <a:latin typeface="Comic Sans MS" pitchFamily="66" charset="0"/>
                      </a:endParaRPr>
                    </a:p>
                  </a:txBody>
                  <a:tcPr marL="82957" marR="82957" marT="31111" marB="311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715">
                <a:tc>
                  <a:txBody>
                    <a:bodyPr/>
                    <a:lstStyle/>
                    <a:p>
                      <a:pPr algn="ctr"/>
                      <a:r>
                        <a:rPr lang="en-GB" sz="1700" dirty="0" smtClean="0">
                          <a:latin typeface="Comic Sans MS" pitchFamily="66" charset="0"/>
                        </a:rPr>
                        <a:t>4</a:t>
                      </a:r>
                      <a:endParaRPr lang="en-GB" sz="1700" dirty="0">
                        <a:latin typeface="Comic Sans MS" pitchFamily="66" charset="0"/>
                      </a:endParaRPr>
                    </a:p>
                  </a:txBody>
                  <a:tcPr marL="82957" marR="82957" marT="31111" marB="311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 smtClean="0">
                          <a:latin typeface="Comic Sans MS" pitchFamily="66" charset="0"/>
                        </a:rPr>
                        <a:t>…</a:t>
                      </a:r>
                      <a:endParaRPr lang="en-GB" sz="1700" dirty="0">
                        <a:latin typeface="Comic Sans MS" pitchFamily="66" charset="0"/>
                      </a:endParaRPr>
                    </a:p>
                  </a:txBody>
                  <a:tcPr marL="82957" marR="82957" marT="31111" marB="311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 smtClean="0">
                          <a:latin typeface="Comic Sans MS" pitchFamily="66" charset="0"/>
                        </a:rPr>
                        <a:t>…</a:t>
                      </a:r>
                      <a:endParaRPr lang="en-GB" sz="1700" dirty="0">
                        <a:latin typeface="Comic Sans MS" pitchFamily="66" charset="0"/>
                      </a:endParaRPr>
                    </a:p>
                  </a:txBody>
                  <a:tcPr marL="82957" marR="82957" marT="31111" marB="311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715">
                <a:tc>
                  <a:txBody>
                    <a:bodyPr/>
                    <a:lstStyle/>
                    <a:p>
                      <a:pPr algn="ctr"/>
                      <a:r>
                        <a:rPr lang="en-GB" sz="1700" dirty="0" smtClean="0">
                          <a:latin typeface="Comic Sans MS" pitchFamily="66" charset="0"/>
                        </a:rPr>
                        <a:t>…</a:t>
                      </a:r>
                      <a:endParaRPr lang="en-GB" sz="1700" dirty="0">
                        <a:latin typeface="Comic Sans MS" pitchFamily="66" charset="0"/>
                      </a:endParaRPr>
                    </a:p>
                  </a:txBody>
                  <a:tcPr marL="82957" marR="82957" marT="31111" marB="311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 smtClean="0">
                          <a:latin typeface="Comic Sans MS" pitchFamily="66" charset="0"/>
                        </a:rPr>
                        <a:t>…</a:t>
                      </a:r>
                      <a:endParaRPr lang="en-GB" sz="1700" dirty="0">
                        <a:latin typeface="Comic Sans MS" pitchFamily="66" charset="0"/>
                      </a:endParaRPr>
                    </a:p>
                  </a:txBody>
                  <a:tcPr marL="82957" marR="82957" marT="31111" marB="311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 smtClean="0">
                          <a:latin typeface="Comic Sans MS" pitchFamily="66" charset="0"/>
                        </a:rPr>
                        <a:t>…</a:t>
                      </a:r>
                      <a:endParaRPr lang="en-GB" sz="1700" dirty="0">
                        <a:latin typeface="Comic Sans MS" pitchFamily="66" charset="0"/>
                      </a:endParaRPr>
                    </a:p>
                  </a:txBody>
                  <a:tcPr marL="82957" marR="82957" marT="31111" marB="311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8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750236" y="1581606"/>
            <a:ext cx="6070237" cy="68588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u="sng" dirty="0" smtClean="0">
                <a:latin typeface="Comic Sans MS" pitchFamily="66" charset="0"/>
              </a:rPr>
              <a:t>Rule 5 : Negative indices</a:t>
            </a:r>
            <a:endParaRPr lang="en-US" sz="2800" u="sng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750236" y="2132856"/>
                <a:ext cx="5832648" cy="29404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000" dirty="0">
                    <a:latin typeface="Comic Sans MS" panose="030F0702030302020204" pitchFamily="66" charset="0"/>
                  </a:rPr>
                  <a:t>The reciprocal of a number n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2000" i="1">
                            <a:latin typeface="Cambria Math"/>
                          </a:rPr>
                          <m:t>𝑛</m:t>
                        </m:r>
                      </m:den>
                    </m:f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dirty="0">
                    <a:latin typeface="Comic Sans MS" panose="030F0702030302020204" pitchFamily="66" charset="0"/>
                  </a:rPr>
                  <a:t>Example: the reciprocal of 5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2000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dirty="0">
                    <a:latin typeface="Comic Sans MS" panose="030F0702030302020204" pitchFamily="66" charset="0"/>
                  </a:rPr>
                  <a:t>Any number multiplied by its reciprocal is always equal to 1</a:t>
                </a: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dirty="0">
                    <a:latin typeface="Comic Sans MS" panose="030F0702030302020204" pitchFamily="66" charset="0"/>
                  </a:rPr>
                  <a:t>Example:    5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2000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= 1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0236" y="2132856"/>
                <a:ext cx="5832648" cy="2940485"/>
              </a:xfrm>
              <a:prstGeom prst="rect">
                <a:avLst/>
              </a:prstGeom>
              <a:blipFill rotWithShape="0">
                <a:blip r:embed="rId2"/>
                <a:stretch>
                  <a:fillRect l="-1045" b="-4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664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003181" y="2109834"/>
            <a:ext cx="130356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700" u="sng">
                <a:latin typeface="Comic Sans MS" pitchFamily="66" charset="0"/>
              </a:rPr>
              <a:t>2</a:t>
            </a:r>
            <a:r>
              <a:rPr lang="en-GB" sz="2700" u="sng" baseline="30000">
                <a:latin typeface="Comic Sans MS" pitchFamily="66" charset="0"/>
              </a:rPr>
              <a:t>6</a:t>
            </a:r>
            <a:r>
              <a:rPr lang="en-GB" sz="2700" u="sng">
                <a:latin typeface="Comic Sans MS" pitchFamily="66" charset="0"/>
              </a:rPr>
              <a:t> x 2</a:t>
            </a:r>
            <a:r>
              <a:rPr lang="en-GB" sz="2700" u="sng" baseline="30000">
                <a:latin typeface="Comic Sans MS" pitchFamily="66" charset="0"/>
              </a:rPr>
              <a:t>4</a:t>
            </a:r>
            <a:endParaRPr lang="en-GB" sz="2700" baseline="30000">
              <a:latin typeface="Comic Sans MS" pitchFamily="66" charset="0"/>
            </a:endParaRPr>
          </a:p>
          <a:p>
            <a:r>
              <a:rPr lang="en-GB" sz="2700">
                <a:latin typeface="Comic Sans MS" pitchFamily="66" charset="0"/>
              </a:rPr>
              <a:t>    2</a:t>
            </a:r>
            <a:r>
              <a:rPr lang="en-GB" sz="2700" baseline="30000">
                <a:latin typeface="Comic Sans MS" pitchFamily="66" charset="0"/>
              </a:rPr>
              <a:t>3</a:t>
            </a:r>
            <a:endParaRPr lang="en-US" sz="2700" u="sng" baseline="30000">
              <a:latin typeface="Comic Sans MS" pitchFamily="66" charset="0"/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2968507" y="2136031"/>
            <a:ext cx="99097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700">
                <a:latin typeface="Comic Sans MS" pitchFamily="66" charset="0"/>
              </a:rPr>
              <a:t>= </a:t>
            </a:r>
            <a:r>
              <a:rPr lang="en-GB" sz="2700" u="sng">
                <a:latin typeface="Comic Sans MS" pitchFamily="66" charset="0"/>
              </a:rPr>
              <a:t>2</a:t>
            </a:r>
            <a:r>
              <a:rPr lang="en-GB" sz="2700" u="sng" baseline="30000">
                <a:latin typeface="Comic Sans MS" pitchFamily="66" charset="0"/>
              </a:rPr>
              <a:t>10 </a:t>
            </a:r>
          </a:p>
          <a:p>
            <a:r>
              <a:rPr lang="en-GB" sz="2700">
                <a:latin typeface="Comic Sans MS" pitchFamily="66" charset="0"/>
              </a:rPr>
              <a:t>    2</a:t>
            </a:r>
            <a:r>
              <a:rPr lang="en-GB" sz="2700" baseline="30000">
                <a:latin typeface="Comic Sans MS" pitchFamily="66" charset="0"/>
              </a:rPr>
              <a:t>3</a:t>
            </a:r>
            <a:endParaRPr lang="en-US" sz="2700" baseline="30000">
              <a:latin typeface="Comic Sans MS" pitchFamily="66" charset="0"/>
            </a:endParaRP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950788" y="3258936"/>
            <a:ext cx="137249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700" u="sng">
                <a:latin typeface="Comic Sans MS" pitchFamily="66" charset="0"/>
              </a:rPr>
              <a:t>3</a:t>
            </a:r>
            <a:r>
              <a:rPr lang="en-GB" sz="2700" u="sng" baseline="30000">
                <a:latin typeface="Comic Sans MS" pitchFamily="66" charset="0"/>
              </a:rPr>
              <a:t>5</a:t>
            </a:r>
            <a:r>
              <a:rPr lang="en-GB" sz="2700" u="sng">
                <a:latin typeface="Comic Sans MS" pitchFamily="66" charset="0"/>
              </a:rPr>
              <a:t> x 3</a:t>
            </a:r>
            <a:r>
              <a:rPr lang="en-GB" sz="2700" u="sng" baseline="30000">
                <a:latin typeface="Comic Sans MS" pitchFamily="66" charset="0"/>
              </a:rPr>
              <a:t>7 </a:t>
            </a:r>
          </a:p>
          <a:p>
            <a:r>
              <a:rPr lang="en-GB" sz="2700">
                <a:latin typeface="Comic Sans MS" pitchFamily="66" charset="0"/>
              </a:rPr>
              <a:t>   3</a:t>
            </a:r>
            <a:r>
              <a:rPr lang="en-GB" sz="2700" baseline="30000">
                <a:latin typeface="Comic Sans MS" pitchFamily="66" charset="0"/>
              </a:rPr>
              <a:t>4</a:t>
            </a:r>
            <a:endParaRPr lang="en-US" sz="2700" baseline="30000">
              <a:latin typeface="Comic Sans MS" pitchFamily="66" charset="0"/>
            </a:endParaRP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2916113" y="3285134"/>
            <a:ext cx="92204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700">
                <a:latin typeface="Comic Sans MS" pitchFamily="66" charset="0"/>
              </a:rPr>
              <a:t>= </a:t>
            </a:r>
            <a:r>
              <a:rPr lang="en-GB" sz="2700" u="sng">
                <a:latin typeface="Comic Sans MS" pitchFamily="66" charset="0"/>
              </a:rPr>
              <a:t>3</a:t>
            </a:r>
            <a:r>
              <a:rPr lang="en-GB" sz="2700" u="sng" baseline="30000">
                <a:latin typeface="Comic Sans MS" pitchFamily="66" charset="0"/>
              </a:rPr>
              <a:t>12</a:t>
            </a:r>
            <a:endParaRPr lang="en-GB" sz="2700" baseline="30000">
              <a:latin typeface="Comic Sans MS" pitchFamily="66" charset="0"/>
            </a:endParaRPr>
          </a:p>
          <a:p>
            <a:r>
              <a:rPr lang="en-GB" sz="2700" baseline="30000">
                <a:latin typeface="Comic Sans MS" pitchFamily="66" charset="0"/>
              </a:rPr>
              <a:t>     </a:t>
            </a:r>
            <a:r>
              <a:rPr lang="en-GB" sz="2700">
                <a:latin typeface="Comic Sans MS" pitchFamily="66" charset="0"/>
              </a:rPr>
              <a:t>3</a:t>
            </a:r>
            <a:r>
              <a:rPr lang="en-GB" sz="2700" baseline="30000">
                <a:latin typeface="Comic Sans MS" pitchFamily="66" charset="0"/>
              </a:rPr>
              <a:t>4</a:t>
            </a:r>
            <a:endParaRPr lang="en-US" sz="2700" u="sng" baseline="30000">
              <a:latin typeface="Comic Sans MS" pitchFamily="66" charset="0"/>
            </a:endParaRP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4408366" y="2136031"/>
            <a:ext cx="817853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700">
                <a:latin typeface="Comic Sans MS" pitchFamily="66" charset="0"/>
              </a:rPr>
              <a:t>= 2</a:t>
            </a:r>
            <a:r>
              <a:rPr lang="en-GB" sz="2700" baseline="30000">
                <a:latin typeface="Comic Sans MS" pitchFamily="66" charset="0"/>
              </a:rPr>
              <a:t>7</a:t>
            </a:r>
            <a:endParaRPr lang="en-US" sz="2700" baseline="30000">
              <a:latin typeface="Comic Sans MS" pitchFamily="66" charset="0"/>
            </a:endParaRP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4408366" y="3285135"/>
            <a:ext cx="817853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700">
                <a:latin typeface="Comic Sans MS" pitchFamily="66" charset="0"/>
              </a:rPr>
              <a:t>= 3</a:t>
            </a:r>
            <a:r>
              <a:rPr lang="en-GB" sz="2700" baseline="30000">
                <a:latin typeface="Comic Sans MS" pitchFamily="66" charset="0"/>
              </a:rPr>
              <a:t>8</a:t>
            </a:r>
            <a:endParaRPr lang="en-US" sz="2700" baseline="30000">
              <a:latin typeface="Comic Sans MS" pitchFamily="66" charset="0"/>
            </a:endParaRP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950793" y="4448526"/>
            <a:ext cx="130356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700" u="sng">
                <a:latin typeface="Comic Sans MS" pitchFamily="66" charset="0"/>
              </a:rPr>
              <a:t>2</a:t>
            </a:r>
            <a:r>
              <a:rPr lang="en-GB" sz="2700" u="sng" baseline="30000">
                <a:latin typeface="Comic Sans MS" pitchFamily="66" charset="0"/>
              </a:rPr>
              <a:t>5</a:t>
            </a:r>
            <a:r>
              <a:rPr lang="en-GB" sz="2700" u="sng">
                <a:latin typeface="Comic Sans MS" pitchFamily="66" charset="0"/>
              </a:rPr>
              <a:t> x 2</a:t>
            </a:r>
            <a:r>
              <a:rPr lang="en-GB" sz="2700" u="sng" baseline="30000">
                <a:latin typeface="Comic Sans MS" pitchFamily="66" charset="0"/>
              </a:rPr>
              <a:t>3</a:t>
            </a:r>
            <a:endParaRPr lang="en-GB" sz="2700" baseline="30000">
              <a:latin typeface="Comic Sans MS" pitchFamily="66" charset="0"/>
            </a:endParaRPr>
          </a:p>
          <a:p>
            <a:r>
              <a:rPr lang="en-GB" sz="2700">
                <a:latin typeface="Comic Sans MS" pitchFamily="66" charset="0"/>
              </a:rPr>
              <a:t>2</a:t>
            </a:r>
            <a:r>
              <a:rPr lang="en-GB" sz="2700" baseline="30000">
                <a:latin typeface="Comic Sans MS" pitchFamily="66" charset="0"/>
              </a:rPr>
              <a:t>4</a:t>
            </a:r>
            <a:r>
              <a:rPr lang="en-GB" sz="2700">
                <a:latin typeface="Comic Sans MS" pitchFamily="66" charset="0"/>
              </a:rPr>
              <a:t> x 2</a:t>
            </a:r>
            <a:r>
              <a:rPr lang="en-GB" sz="2700" baseline="30000">
                <a:latin typeface="Comic Sans MS" pitchFamily="66" charset="0"/>
              </a:rPr>
              <a:t>2</a:t>
            </a:r>
            <a:endParaRPr lang="en-US" sz="2700" u="sng" baseline="30000">
              <a:latin typeface="Comic Sans MS" pitchFamily="66" charset="0"/>
            </a:endParaRP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2916119" y="4474723"/>
            <a:ext cx="88678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700">
                <a:latin typeface="Comic Sans MS" pitchFamily="66" charset="0"/>
              </a:rPr>
              <a:t>= </a:t>
            </a:r>
            <a:r>
              <a:rPr lang="en-GB" sz="2700" u="sng">
                <a:latin typeface="Comic Sans MS" pitchFamily="66" charset="0"/>
              </a:rPr>
              <a:t>2</a:t>
            </a:r>
            <a:r>
              <a:rPr lang="en-GB" sz="2700" u="sng" baseline="30000">
                <a:latin typeface="Comic Sans MS" pitchFamily="66" charset="0"/>
              </a:rPr>
              <a:t>8 </a:t>
            </a:r>
          </a:p>
          <a:p>
            <a:r>
              <a:rPr lang="en-GB" sz="2700">
                <a:latin typeface="Comic Sans MS" pitchFamily="66" charset="0"/>
              </a:rPr>
              <a:t>   2</a:t>
            </a:r>
            <a:r>
              <a:rPr lang="en-GB" sz="2700" baseline="30000">
                <a:latin typeface="Comic Sans MS" pitchFamily="66" charset="0"/>
              </a:rPr>
              <a:t>6</a:t>
            </a:r>
            <a:endParaRPr lang="en-US" sz="2700" baseline="30000">
              <a:latin typeface="Comic Sans MS" pitchFamily="66" charset="0"/>
            </a:endParaRP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4355977" y="4474723"/>
            <a:ext cx="817853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700">
                <a:latin typeface="Comic Sans MS" pitchFamily="66" charset="0"/>
              </a:rPr>
              <a:t>= 2</a:t>
            </a:r>
            <a:r>
              <a:rPr lang="en-GB" sz="2700" baseline="30000">
                <a:latin typeface="Comic Sans MS" pitchFamily="66" charset="0"/>
              </a:rPr>
              <a:t>2</a:t>
            </a:r>
            <a:endParaRPr lang="en-US" sz="2700" baseline="3000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435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/>
      <p:bldP spid="24584" grpId="0"/>
      <p:bldP spid="24585" grpId="0"/>
      <p:bldP spid="24586" grpId="0"/>
      <p:bldP spid="24588" grpId="0"/>
      <p:bldP spid="2458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915217" y="1899096"/>
            <a:ext cx="1236236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700">
                <a:latin typeface="Comic Sans MS" pitchFamily="66" charset="0"/>
              </a:rPr>
              <a:t>a</a:t>
            </a:r>
            <a:r>
              <a:rPr lang="en-GB" sz="2700" baseline="30000">
                <a:latin typeface="Comic Sans MS" pitchFamily="66" charset="0"/>
              </a:rPr>
              <a:t>6</a:t>
            </a:r>
            <a:r>
              <a:rPr lang="en-GB" sz="2700">
                <a:latin typeface="Comic Sans MS" pitchFamily="66" charset="0"/>
              </a:rPr>
              <a:t> x a</a:t>
            </a:r>
            <a:r>
              <a:rPr lang="en-GB" sz="2700" baseline="30000">
                <a:latin typeface="Comic Sans MS" pitchFamily="66" charset="0"/>
              </a:rPr>
              <a:t>4</a:t>
            </a:r>
            <a:endParaRPr lang="en-US" sz="2700" baseline="30000">
              <a:latin typeface="Comic Sans MS" pitchFamily="66" charset="0"/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2880547" y="1925293"/>
            <a:ext cx="888385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700">
                <a:latin typeface="Comic Sans MS" pitchFamily="66" charset="0"/>
              </a:rPr>
              <a:t>= a</a:t>
            </a:r>
            <a:r>
              <a:rPr lang="en-GB" sz="2700" baseline="30000">
                <a:latin typeface="Comic Sans MS" pitchFamily="66" charset="0"/>
              </a:rPr>
              <a:t>10</a:t>
            </a:r>
            <a:endParaRPr lang="en-US" sz="2700" baseline="30000">
              <a:latin typeface="Comic Sans MS" pitchFamily="66" charset="0"/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827089" y="2672858"/>
            <a:ext cx="1290738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700">
                <a:latin typeface="Comic Sans MS" pitchFamily="66" charset="0"/>
              </a:rPr>
              <a:t>b</a:t>
            </a:r>
            <a:r>
              <a:rPr lang="en-GB" sz="2700" baseline="30000">
                <a:latin typeface="Comic Sans MS" pitchFamily="66" charset="0"/>
              </a:rPr>
              <a:t>5</a:t>
            </a:r>
            <a:r>
              <a:rPr lang="en-GB" sz="2700">
                <a:latin typeface="Comic Sans MS" pitchFamily="66" charset="0"/>
              </a:rPr>
              <a:t> x b</a:t>
            </a:r>
            <a:r>
              <a:rPr lang="en-GB" sz="2700" baseline="30000">
                <a:latin typeface="Comic Sans MS" pitchFamily="66" charset="0"/>
              </a:rPr>
              <a:t>7</a:t>
            </a:r>
            <a:endParaRPr lang="en-US" sz="2700" baseline="30000">
              <a:latin typeface="Comic Sans MS" pitchFamily="66" charset="0"/>
            </a:endParaRP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2792419" y="2699056"/>
            <a:ext cx="915635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700">
                <a:latin typeface="Comic Sans MS" pitchFamily="66" charset="0"/>
              </a:rPr>
              <a:t>= b</a:t>
            </a:r>
            <a:r>
              <a:rPr lang="en-GB" sz="2700" baseline="30000">
                <a:latin typeface="Comic Sans MS" pitchFamily="66" charset="0"/>
              </a:rPr>
              <a:t>12</a:t>
            </a:r>
            <a:endParaRPr lang="en-US" sz="2700" baseline="30000">
              <a:latin typeface="Comic Sans MS" pitchFamily="66" charset="0"/>
            </a:endParaRP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758920" y="4444225"/>
            <a:ext cx="123623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700" u="sng">
                <a:latin typeface="Comic Sans MS" pitchFamily="66" charset="0"/>
              </a:rPr>
              <a:t>a</a:t>
            </a:r>
            <a:r>
              <a:rPr lang="en-GB" sz="2700" u="sng" baseline="30000">
                <a:latin typeface="Comic Sans MS" pitchFamily="66" charset="0"/>
              </a:rPr>
              <a:t>5</a:t>
            </a:r>
            <a:r>
              <a:rPr lang="en-GB" sz="2700" u="sng">
                <a:latin typeface="Comic Sans MS" pitchFamily="66" charset="0"/>
              </a:rPr>
              <a:t> x a</a:t>
            </a:r>
            <a:r>
              <a:rPr lang="en-GB" sz="2700" u="sng" baseline="30000">
                <a:latin typeface="Comic Sans MS" pitchFamily="66" charset="0"/>
              </a:rPr>
              <a:t>3</a:t>
            </a:r>
            <a:endParaRPr lang="en-GB" sz="2700" baseline="30000">
              <a:latin typeface="Comic Sans MS" pitchFamily="66" charset="0"/>
            </a:endParaRPr>
          </a:p>
          <a:p>
            <a:r>
              <a:rPr lang="en-GB" sz="2700">
                <a:latin typeface="Comic Sans MS" pitchFamily="66" charset="0"/>
              </a:rPr>
              <a:t>a</a:t>
            </a:r>
            <a:r>
              <a:rPr lang="en-GB" sz="2700" baseline="30000">
                <a:latin typeface="Comic Sans MS" pitchFamily="66" charset="0"/>
              </a:rPr>
              <a:t>4</a:t>
            </a:r>
            <a:r>
              <a:rPr lang="en-GB" sz="2700">
                <a:latin typeface="Comic Sans MS" pitchFamily="66" charset="0"/>
              </a:rPr>
              <a:t> x a</a:t>
            </a:r>
            <a:r>
              <a:rPr lang="en-GB" sz="2700" baseline="30000">
                <a:latin typeface="Comic Sans MS" pitchFamily="66" charset="0"/>
              </a:rPr>
              <a:t>6</a:t>
            </a:r>
            <a:endParaRPr lang="en-US" sz="2700" u="sng" baseline="30000">
              <a:latin typeface="Comic Sans MS" pitchFamily="66" charset="0"/>
            </a:endParaRP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2724246" y="4470422"/>
            <a:ext cx="92044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700">
                <a:latin typeface="Comic Sans MS" pitchFamily="66" charset="0"/>
              </a:rPr>
              <a:t>= </a:t>
            </a:r>
            <a:r>
              <a:rPr lang="en-GB" sz="2700" u="sng">
                <a:latin typeface="Comic Sans MS" pitchFamily="66" charset="0"/>
              </a:rPr>
              <a:t>a</a:t>
            </a:r>
            <a:r>
              <a:rPr lang="en-GB" sz="2700" u="sng" baseline="30000">
                <a:latin typeface="Comic Sans MS" pitchFamily="66" charset="0"/>
              </a:rPr>
              <a:t>8 </a:t>
            </a:r>
          </a:p>
          <a:p>
            <a:r>
              <a:rPr lang="en-GB" sz="2700">
                <a:latin typeface="Comic Sans MS" pitchFamily="66" charset="0"/>
              </a:rPr>
              <a:t>   a</a:t>
            </a:r>
            <a:r>
              <a:rPr lang="en-GB" sz="2700" baseline="30000">
                <a:latin typeface="Comic Sans MS" pitchFamily="66" charset="0"/>
              </a:rPr>
              <a:t>10</a:t>
            </a:r>
            <a:endParaRPr lang="en-US" sz="2700" baseline="30000">
              <a:latin typeface="Comic Sans MS" pitchFamily="66" charset="0"/>
            </a:endParaRP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4164109" y="4470422"/>
            <a:ext cx="880369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700">
                <a:latin typeface="Comic Sans MS" pitchFamily="66" charset="0"/>
              </a:rPr>
              <a:t>= a</a:t>
            </a:r>
            <a:r>
              <a:rPr lang="en-GB" sz="2700" baseline="30000">
                <a:latin typeface="Comic Sans MS" pitchFamily="66" charset="0"/>
              </a:rPr>
              <a:t>-2</a:t>
            </a:r>
            <a:endParaRPr lang="en-US" sz="2700" baseline="30000">
              <a:latin typeface="Comic Sans MS" pitchFamily="66" charset="0"/>
            </a:endParaRP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758921" y="3417772"/>
            <a:ext cx="130516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700" u="sng">
                <a:latin typeface="Comic Sans MS" pitchFamily="66" charset="0"/>
              </a:rPr>
              <a:t>c</a:t>
            </a:r>
            <a:r>
              <a:rPr lang="en-GB" sz="2700" u="sng" baseline="30000">
                <a:latin typeface="Comic Sans MS" pitchFamily="66" charset="0"/>
              </a:rPr>
              <a:t>5</a:t>
            </a:r>
            <a:r>
              <a:rPr lang="en-GB" sz="2700" u="sng">
                <a:latin typeface="Comic Sans MS" pitchFamily="66" charset="0"/>
              </a:rPr>
              <a:t> x c</a:t>
            </a:r>
            <a:r>
              <a:rPr lang="en-GB" sz="2700" u="sng" baseline="30000">
                <a:latin typeface="Comic Sans MS" pitchFamily="66" charset="0"/>
              </a:rPr>
              <a:t>3 </a:t>
            </a:r>
          </a:p>
          <a:p>
            <a:r>
              <a:rPr lang="en-GB" sz="2700">
                <a:latin typeface="Comic Sans MS" pitchFamily="66" charset="0"/>
              </a:rPr>
              <a:t>   c</a:t>
            </a:r>
            <a:r>
              <a:rPr lang="en-GB" sz="2700" baseline="30000">
                <a:latin typeface="Comic Sans MS" pitchFamily="66" charset="0"/>
              </a:rPr>
              <a:t>4</a:t>
            </a:r>
            <a:endParaRPr lang="en-US" sz="2700" baseline="30000">
              <a:latin typeface="Comic Sans MS" pitchFamily="66" charset="0"/>
            </a:endParaRP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2724246" y="3443970"/>
            <a:ext cx="848309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700">
                <a:latin typeface="Comic Sans MS" pitchFamily="66" charset="0"/>
              </a:rPr>
              <a:t>= </a:t>
            </a:r>
            <a:r>
              <a:rPr lang="en-GB" sz="2700" u="sng">
                <a:latin typeface="Comic Sans MS" pitchFamily="66" charset="0"/>
              </a:rPr>
              <a:t>c</a:t>
            </a:r>
            <a:r>
              <a:rPr lang="en-GB" sz="2700" u="sng" baseline="30000">
                <a:latin typeface="Comic Sans MS" pitchFamily="66" charset="0"/>
              </a:rPr>
              <a:t>8</a:t>
            </a:r>
            <a:endParaRPr lang="en-GB" sz="2700" baseline="30000">
              <a:latin typeface="Comic Sans MS" pitchFamily="66" charset="0"/>
            </a:endParaRPr>
          </a:p>
          <a:p>
            <a:r>
              <a:rPr lang="en-GB" sz="2700" baseline="30000">
                <a:latin typeface="Comic Sans MS" pitchFamily="66" charset="0"/>
              </a:rPr>
              <a:t>     </a:t>
            </a:r>
            <a:r>
              <a:rPr lang="en-GB" sz="2700">
                <a:latin typeface="Comic Sans MS" pitchFamily="66" charset="0"/>
              </a:rPr>
              <a:t>c</a:t>
            </a:r>
            <a:r>
              <a:rPr lang="en-GB" sz="2700" baseline="30000">
                <a:latin typeface="Comic Sans MS" pitchFamily="66" charset="0"/>
              </a:rPr>
              <a:t>4</a:t>
            </a:r>
            <a:endParaRPr lang="en-US" sz="2700" u="sng" baseline="30000">
              <a:latin typeface="Comic Sans MS" pitchFamily="66" charset="0"/>
            </a:endParaRP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4216496" y="3443970"/>
            <a:ext cx="784189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700">
                <a:latin typeface="Comic Sans MS" pitchFamily="66" charset="0"/>
              </a:rPr>
              <a:t>= c</a:t>
            </a:r>
            <a:r>
              <a:rPr lang="en-GB" sz="2700" baseline="30000">
                <a:latin typeface="Comic Sans MS" pitchFamily="66" charset="0"/>
              </a:rPr>
              <a:t>4</a:t>
            </a:r>
            <a:endParaRPr lang="en-US" sz="2700" baseline="3000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671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/>
      <p:bldP spid="22536" grpId="0"/>
      <p:bldP spid="22538" grpId="0"/>
      <p:bldP spid="22539" grpId="0"/>
      <p:bldP spid="22541" grpId="0"/>
      <p:bldP spid="225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611188" y="2132244"/>
            <a:ext cx="1659429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700">
                <a:latin typeface="Comic Sans MS" pitchFamily="66" charset="0"/>
              </a:rPr>
              <a:t>2a</a:t>
            </a:r>
            <a:r>
              <a:rPr lang="en-GB" sz="2700" baseline="30000">
                <a:latin typeface="Comic Sans MS" pitchFamily="66" charset="0"/>
              </a:rPr>
              <a:t>3</a:t>
            </a:r>
            <a:r>
              <a:rPr lang="en-GB" sz="2700">
                <a:latin typeface="Comic Sans MS" pitchFamily="66" charset="0"/>
              </a:rPr>
              <a:t> x 3a</a:t>
            </a:r>
            <a:r>
              <a:rPr lang="en-GB" sz="2700" baseline="30000">
                <a:latin typeface="Comic Sans MS" pitchFamily="66" charset="0"/>
              </a:rPr>
              <a:t>4</a:t>
            </a:r>
            <a:endParaRPr lang="en-US" sz="2700" baseline="30000">
              <a:latin typeface="Comic Sans MS" pitchFamily="66" charset="0"/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535744" y="2146534"/>
            <a:ext cx="995785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700">
                <a:latin typeface="Comic Sans MS" pitchFamily="66" charset="0"/>
              </a:rPr>
              <a:t>= 6a</a:t>
            </a:r>
            <a:r>
              <a:rPr lang="en-GB" sz="2700" baseline="30000">
                <a:latin typeface="Comic Sans MS" pitchFamily="66" charset="0"/>
              </a:rPr>
              <a:t>7</a:t>
            </a:r>
            <a:endParaRPr lang="en-US" sz="2700" baseline="30000">
              <a:latin typeface="Comic Sans MS" pitchFamily="66" charset="0"/>
            </a:endParaRP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2790825" y="2146534"/>
            <a:ext cx="2731838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700">
                <a:latin typeface="Comic Sans MS" pitchFamily="66" charset="0"/>
              </a:rPr>
              <a:t>= 2 x 3 x a</a:t>
            </a:r>
            <a:r>
              <a:rPr lang="en-GB" sz="2700" baseline="30000">
                <a:latin typeface="Comic Sans MS" pitchFamily="66" charset="0"/>
              </a:rPr>
              <a:t>3 </a:t>
            </a:r>
            <a:r>
              <a:rPr lang="en-GB" sz="2700">
                <a:latin typeface="Comic Sans MS" pitchFamily="66" charset="0"/>
              </a:rPr>
              <a:t>x a</a:t>
            </a:r>
            <a:r>
              <a:rPr lang="en-GB" sz="2700" baseline="30000">
                <a:latin typeface="Comic Sans MS" pitchFamily="66" charset="0"/>
              </a:rPr>
              <a:t>4</a:t>
            </a:r>
            <a:endParaRPr lang="en-US" sz="2700" baseline="30000">
              <a:latin typeface="Comic Sans MS" pitchFamily="66" charset="0"/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468313" y="2726443"/>
            <a:ext cx="1645002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700">
                <a:latin typeface="Comic Sans MS" pitchFamily="66" charset="0"/>
              </a:rPr>
              <a:t>8a</a:t>
            </a:r>
            <a:r>
              <a:rPr lang="en-GB" sz="2700" baseline="30000">
                <a:latin typeface="Comic Sans MS" pitchFamily="66" charset="0"/>
              </a:rPr>
              <a:t>6</a:t>
            </a:r>
            <a:r>
              <a:rPr lang="en-GB" sz="2700">
                <a:latin typeface="Comic Sans MS" pitchFamily="66" charset="0"/>
              </a:rPr>
              <a:t> </a:t>
            </a:r>
            <a:r>
              <a:rPr lang="en-US" sz="2700">
                <a:latin typeface="Comic Sans MS" pitchFamily="66" charset="0"/>
                <a:cs typeface="Arial" charset="0"/>
              </a:rPr>
              <a:t>÷</a:t>
            </a:r>
            <a:r>
              <a:rPr lang="en-GB" sz="2700">
                <a:latin typeface="Comic Sans MS" pitchFamily="66" charset="0"/>
              </a:rPr>
              <a:t> 4a</a:t>
            </a:r>
            <a:r>
              <a:rPr lang="en-GB" sz="2700" baseline="30000">
                <a:latin typeface="Comic Sans MS" pitchFamily="66" charset="0"/>
              </a:rPr>
              <a:t>4</a:t>
            </a:r>
            <a:endParaRPr lang="en-US" sz="2700" baseline="30000">
              <a:latin typeface="Comic Sans MS" pitchFamily="66" charset="0"/>
            </a:endParaRP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7010406" y="2740732"/>
            <a:ext cx="995785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700">
                <a:latin typeface="Comic Sans MS" pitchFamily="66" charset="0"/>
              </a:rPr>
              <a:t>= 2a</a:t>
            </a:r>
            <a:r>
              <a:rPr lang="en-GB" sz="2700" baseline="30000">
                <a:latin typeface="Comic Sans MS" pitchFamily="66" charset="0"/>
              </a:rPr>
              <a:t>2</a:t>
            </a:r>
            <a:endParaRPr lang="en-US" sz="2700" baseline="30000">
              <a:latin typeface="Comic Sans MS" pitchFamily="66" charset="0"/>
            </a:endParaRP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2627314" y="2740732"/>
            <a:ext cx="3209533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700">
                <a:latin typeface="Comic Sans MS" pitchFamily="66" charset="0"/>
              </a:rPr>
              <a:t>= (8 </a:t>
            </a:r>
            <a:r>
              <a:rPr lang="en-US" sz="2700">
                <a:latin typeface="Comic Sans MS" pitchFamily="66" charset="0"/>
                <a:cs typeface="Arial" charset="0"/>
              </a:rPr>
              <a:t>÷</a:t>
            </a:r>
            <a:r>
              <a:rPr lang="en-GB" sz="2700">
                <a:latin typeface="Comic Sans MS" pitchFamily="66" charset="0"/>
              </a:rPr>
              <a:t> 4) x (a</a:t>
            </a:r>
            <a:r>
              <a:rPr lang="en-GB" sz="2700" baseline="30000">
                <a:latin typeface="Comic Sans MS" pitchFamily="66" charset="0"/>
              </a:rPr>
              <a:t>6 </a:t>
            </a:r>
            <a:r>
              <a:rPr lang="en-US" sz="2700">
                <a:latin typeface="Comic Sans MS" pitchFamily="66" charset="0"/>
                <a:cs typeface="Arial" charset="0"/>
              </a:rPr>
              <a:t>÷</a:t>
            </a:r>
            <a:r>
              <a:rPr lang="en-GB" sz="2700">
                <a:latin typeface="Comic Sans MS" pitchFamily="66" charset="0"/>
              </a:rPr>
              <a:t> a</a:t>
            </a:r>
            <a:r>
              <a:rPr lang="en-GB" sz="2700" baseline="30000">
                <a:latin typeface="Comic Sans MS" pitchFamily="66" charset="0"/>
              </a:rPr>
              <a:t>4</a:t>
            </a:r>
            <a:r>
              <a:rPr lang="en-GB" sz="2700">
                <a:latin typeface="Comic Sans MS" pitchFamily="66" charset="0"/>
              </a:rPr>
              <a:t>)</a:t>
            </a:r>
            <a:endParaRPr lang="en-US" sz="2700">
              <a:latin typeface="Comic Sans MS" pitchFamily="66" charset="0"/>
            </a:endParaRPr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1692280" y="3213473"/>
            <a:ext cx="503238" cy="37747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200">
              <a:latin typeface="Comic Sans MS" pitchFamily="66" charset="0"/>
            </a:endParaRP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3563939" y="3349218"/>
            <a:ext cx="1241045" cy="1477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4501" u="sng">
                <a:latin typeface="Comic Sans MS" pitchFamily="66" charset="0"/>
              </a:rPr>
              <a:t>8a</a:t>
            </a:r>
            <a:r>
              <a:rPr lang="en-GB" sz="4501" u="sng" baseline="30000">
                <a:latin typeface="Comic Sans MS" pitchFamily="66" charset="0"/>
              </a:rPr>
              <a:t>6</a:t>
            </a:r>
            <a:r>
              <a:rPr lang="en-GB" sz="4501">
                <a:latin typeface="Comic Sans MS" pitchFamily="66" charset="0"/>
              </a:rPr>
              <a:t> </a:t>
            </a:r>
          </a:p>
          <a:p>
            <a:r>
              <a:rPr lang="en-GB" sz="4501">
                <a:latin typeface="Comic Sans MS" pitchFamily="66" charset="0"/>
              </a:rPr>
              <a:t>4a</a:t>
            </a:r>
            <a:r>
              <a:rPr lang="en-GB" sz="4501" baseline="30000">
                <a:latin typeface="Comic Sans MS" pitchFamily="66" charset="0"/>
              </a:rPr>
              <a:t>4</a:t>
            </a:r>
            <a:endParaRPr lang="en-US" sz="4501" baseline="30000">
              <a:latin typeface="Comic Sans MS" pitchFamily="66" charset="0"/>
            </a:endParaRPr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 flipH="1">
            <a:off x="3635376" y="3429003"/>
            <a:ext cx="504825" cy="594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200">
              <a:latin typeface="Comic Sans MS" pitchFamily="66" charset="0"/>
            </a:endParaRPr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 flipH="1">
            <a:off x="3635376" y="4104419"/>
            <a:ext cx="504825" cy="594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200">
              <a:latin typeface="Comic Sans MS" pitchFamily="66" charset="0"/>
            </a:endParaRP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3276605" y="3320643"/>
            <a:ext cx="46679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600">
                <a:solidFill>
                  <a:srgbClr val="3366FF"/>
                </a:solidFill>
                <a:latin typeface="Comic Sans MS" pitchFamily="66" charset="0"/>
              </a:rPr>
              <a:t>2</a:t>
            </a:r>
            <a:endParaRPr lang="en-US" sz="360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 flipH="1">
            <a:off x="4574327" y="4076435"/>
            <a:ext cx="288925" cy="32508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200">
              <a:latin typeface="Comic Sans MS" pitchFamily="66" charset="0"/>
            </a:endParaRPr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 flipH="1">
            <a:off x="4572005" y="3482588"/>
            <a:ext cx="288925" cy="32508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200">
              <a:latin typeface="Comic Sans MS" pitchFamily="66" charset="0"/>
            </a:endParaRP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4787901" y="3267054"/>
            <a:ext cx="41870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000">
                <a:solidFill>
                  <a:srgbClr val="3366FF"/>
                </a:solidFill>
                <a:latin typeface="Comic Sans MS" pitchFamily="66" charset="0"/>
              </a:rPr>
              <a:t>2</a:t>
            </a:r>
            <a:endParaRPr lang="en-US" sz="3000">
              <a:solidFill>
                <a:srgbClr val="3366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85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  <p:bldP spid="26630" grpId="0"/>
      <p:bldP spid="26632" grpId="0"/>
      <p:bldP spid="26633" grpId="0"/>
      <p:bldP spid="26634" grpId="0" animBg="1"/>
      <p:bldP spid="26635" grpId="0"/>
      <p:bldP spid="26636" grpId="0" animBg="1"/>
      <p:bldP spid="26637" grpId="0" animBg="1"/>
      <p:bldP spid="26638" grpId="0"/>
      <p:bldP spid="26639" grpId="0" animBg="1"/>
      <p:bldP spid="26640" grpId="0" animBg="1"/>
      <p:bldP spid="2664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241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124744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>
                <a:latin typeface="Comic Sans MS" panose="030F0702030302020204" pitchFamily="66" charset="0"/>
              </a:rPr>
              <a:t>Answers</a:t>
            </a:r>
            <a:endParaRPr lang="en-GB" sz="2400" b="1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55576" y="1844824"/>
                <a:ext cx="8568952" cy="48839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1a.	4</a:t>
                </a:r>
                <a:r>
                  <a:rPr lang="en-GB" sz="2000" baseline="30000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r>
                  <a:rPr lang="en-GB" sz="2000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b.	7</a:t>
                </a:r>
                <a:r>
                  <a:rPr lang="en-GB" sz="2000" baseline="30000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</a:t>
                </a:r>
                <a:r>
                  <a:rPr lang="en-GB" sz="2000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c.	a</a:t>
                </a:r>
                <a:r>
                  <a:rPr lang="en-GB" sz="2000" baseline="30000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</a:t>
                </a:r>
                <a:r>
                  <a:rPr lang="en-GB" sz="2000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:endParaRPr lang="en-GB" sz="2000" dirty="0" smtClean="0"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2000" dirty="0" smtClean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</a:t>
                </a:r>
                <a:r>
                  <a:rPr lang="en-GB" sz="2000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	f</a:t>
                </a:r>
                <a:r>
                  <a:rPr lang="en-GB" sz="2000" baseline="30000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GB" sz="2000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x g</a:t>
                </a:r>
                <a:r>
                  <a:rPr lang="en-GB" sz="2000" baseline="30000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2a.	9		b.	32		c.	1000</a:t>
                </a:r>
                <a:endPara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d.	5		e.	1		f.	1</a:t>
                </a:r>
                <a:endPara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3a.	3</a:t>
                </a:r>
                <a:r>
                  <a:rPr lang="en-GB" sz="2000" baseline="30000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13</a:t>
                </a:r>
                <a:r>
                  <a:rPr lang="en-GB" sz="2000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b.	2</a:t>
                </a:r>
                <a:r>
                  <a:rPr lang="en-GB" sz="2000" baseline="30000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r>
                  <a:rPr lang="en-GB" sz="2000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c.	m</a:t>
                </a:r>
                <a:r>
                  <a:rPr lang="en-GB" sz="2000" baseline="30000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d.	4</a:t>
                </a:r>
                <a:r>
                  <a:rPr lang="en-GB" sz="2000" baseline="30000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</a:t>
                </a:r>
                <a:r>
                  <a:rPr lang="en-GB" sz="2000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e.	3</a:t>
                </a:r>
                <a:r>
                  <a:rPr lang="en-GB" sz="2000" baseline="30000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r>
                  <a:rPr lang="en-GB" sz="2000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f.	h</a:t>
                </a:r>
                <a:r>
                  <a:rPr lang="en-GB" sz="2000" baseline="30000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endPara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g.	6</a:t>
                </a:r>
                <a:r>
                  <a:rPr lang="en-GB" sz="2000" baseline="30000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r>
                  <a:rPr lang="en-GB" sz="2000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h.	b</a:t>
                </a:r>
                <a:r>
                  <a:rPr lang="en-GB" sz="2000" baseline="30000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10</a:t>
                </a:r>
                <a:r>
                  <a:rPr lang="en-GB" sz="2000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</a:t>
                </a:r>
                <a:r>
                  <a:rPr lang="en-GB" sz="2000" dirty="0" err="1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en-GB" sz="2000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	9</a:t>
                </a:r>
                <a:r>
                  <a:rPr lang="en-GB" sz="2000" baseline="30000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  <a:r>
                  <a:rPr lang="en-GB" sz="2000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1</a:t>
                </a:r>
                <a:endPara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j.	8</a:t>
                </a:r>
                <a:r>
                  <a:rPr lang="en-GB" sz="2000" baseline="30000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</a:t>
                </a:r>
                <a:r>
                  <a:rPr lang="en-GB" sz="2000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k.	y</a:t>
                </a:r>
                <a:r>
                  <a:rPr lang="en-GB" sz="2000" baseline="30000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</a:t>
                </a:r>
                <a:r>
                  <a:rPr lang="en-GB" sz="2000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l.	r</a:t>
                </a:r>
                <a:r>
                  <a:rPr lang="en-GB" sz="2000" baseline="30000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</a:t>
                </a:r>
                <a:endPara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4a.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000" dirty="0"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b.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GB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GB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2000" dirty="0"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c.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GB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GB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endPara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d.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GB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e>
                          <m:sup>
                            <m:r>
                              <a:rPr lang="en-GB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2000" dirty="0"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e.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GB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𝑔</m:t>
                            </m:r>
                          </m:e>
                          <m:sup>
                            <m:r>
                              <a:rPr lang="en-GB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2000" dirty="0"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f.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GB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GB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12</m:t>
                            </m:r>
                          </m:sup>
                        </m:sSup>
                      </m:den>
                    </m:f>
                  </m:oMath>
                </a14:m>
                <a:endPara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1844824"/>
                <a:ext cx="8568952" cy="4883901"/>
              </a:xfrm>
              <a:prstGeom prst="rect">
                <a:avLst/>
              </a:prstGeom>
              <a:blipFill rotWithShape="0">
                <a:blip r:embed="rId2"/>
                <a:stretch>
                  <a:fillRect l="-782" t="-7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77480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124744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>
                <a:latin typeface="Comic Sans MS" panose="030F0702030302020204" pitchFamily="66" charset="0"/>
              </a:rPr>
              <a:t>Answers</a:t>
            </a:r>
            <a:endParaRPr lang="en-GB" sz="2400" b="1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47564" y="1988840"/>
                <a:ext cx="7848872" cy="40108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5a.	2		b.	3		c.	5</a:t>
                </a:r>
                <a:endPara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d.	0		e.	3		f.	4</a:t>
                </a:r>
                <a:endPara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6a.	4		b.	3		c.	3</a:t>
                </a:r>
                <a:endPara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7a.	3</a:t>
                </a:r>
                <a:r>
                  <a:rPr lang="en-GB" sz="2000" baseline="30000" dirty="0"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r>
                  <a:rPr lang="en-GB" sz="2000" dirty="0"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b.	2</a:t>
                </a:r>
                <a:r>
                  <a:rPr lang="en-GB" sz="2000" baseline="30000" dirty="0"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14</a:t>
                </a:r>
                <a:r>
                  <a:rPr lang="en-GB" sz="2000" dirty="0"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c.	7</a:t>
                </a:r>
                <a:r>
                  <a:rPr lang="en-GB" sz="2000" baseline="30000" dirty="0"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GB" sz="2000" dirty="0"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1	</a:t>
                </a:r>
                <a:endParaRPr lang="en-GB" sz="2000" dirty="0" smtClean="0"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2000" dirty="0" smtClean="0"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</a:t>
                </a:r>
                <a:r>
                  <a:rPr lang="en-GB" sz="2000" dirty="0"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	2</a:t>
                </a:r>
                <a:r>
                  <a:rPr lang="en-GB" sz="2000" baseline="30000" dirty="0"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-2</a:t>
                </a:r>
                <a:r>
                  <a:rPr lang="en-GB" sz="2000" dirty="0"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GB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GB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8a.	10a</a:t>
                </a:r>
                <a:r>
                  <a:rPr lang="en-GB" sz="2000" baseline="30000" dirty="0"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  <a:r>
                  <a:rPr lang="en-GB" sz="2000" dirty="0"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	b.	12y</a:t>
                </a:r>
                <a:r>
                  <a:rPr lang="en-GB" sz="2000" baseline="30000" dirty="0"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GB" sz="2000" dirty="0"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12</a:t>
                </a:r>
                <a:endPara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c.	7g			d.	4r</a:t>
                </a:r>
                <a:r>
                  <a:rPr lang="en-GB" sz="2000" baseline="30000" dirty="0"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endPara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e.	10d</a:t>
                </a:r>
                <a:r>
                  <a:rPr lang="en-GB" sz="2000" baseline="30000" dirty="0"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-1</a:t>
                </a:r>
                <a:r>
                  <a:rPr lang="en-GB" sz="2000" dirty="0"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en-GB" sz="2000" dirty="0"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f.	12c</a:t>
                </a:r>
                <a:r>
                  <a:rPr lang="en-GB" sz="2000" baseline="30000" dirty="0"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GB" sz="2000" dirty="0"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12</a:t>
                </a:r>
                <a:endPara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564" y="1988840"/>
                <a:ext cx="7848872" cy="4010842"/>
              </a:xfrm>
              <a:prstGeom prst="rect">
                <a:avLst/>
              </a:prstGeom>
              <a:blipFill rotWithShape="0">
                <a:blip r:embed="rId2"/>
                <a:stretch>
                  <a:fillRect l="-776" t="-9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17280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3568" y="1820682"/>
            <a:ext cx="7772400" cy="1220787"/>
          </a:xfrm>
          <a:prstGeom prst="rect">
            <a:avLst/>
          </a:prstGeom>
        </p:spPr>
        <p:txBody>
          <a:bodyPr/>
          <a:lstStyle/>
          <a:p>
            <a:r>
              <a:rPr lang="en-GB">
                <a:latin typeface="Comic Sans MS" pitchFamily="66" charset="0"/>
              </a:rPr>
              <a:t>Indices Bingo</a:t>
            </a:r>
            <a:endParaRPr lang="en-US">
              <a:latin typeface="Comic Sans MS" pitchFamily="6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48562" y="3482825"/>
            <a:ext cx="4932040" cy="1314450"/>
          </a:xfrm>
          <a:prstGeom prst="rect">
            <a:avLst/>
          </a:prstGeom>
        </p:spPr>
        <p:txBody>
          <a:bodyPr/>
          <a:lstStyle/>
          <a:p>
            <a:pPr marL="0" indent="0" algn="l">
              <a:lnSpc>
                <a:spcPct val="80000"/>
              </a:lnSpc>
              <a:buNone/>
            </a:pPr>
            <a:r>
              <a:rPr lang="en-GB" sz="2100" dirty="0">
                <a:latin typeface="Comic Sans MS" pitchFamily="66" charset="0"/>
              </a:rPr>
              <a:t>Aim:  Full </a:t>
            </a:r>
            <a:r>
              <a:rPr lang="en-GB" sz="2100" dirty="0" smtClean="0">
                <a:latin typeface="Comic Sans MS" pitchFamily="66" charset="0"/>
              </a:rPr>
              <a:t>House</a:t>
            </a:r>
          </a:p>
          <a:p>
            <a:pPr marL="0" indent="0" algn="l">
              <a:lnSpc>
                <a:spcPct val="80000"/>
              </a:lnSpc>
              <a:buNone/>
            </a:pPr>
            <a:r>
              <a:rPr lang="en-GB" sz="2100" dirty="0" smtClean="0">
                <a:latin typeface="Comic Sans MS" pitchFamily="66" charset="0"/>
              </a:rPr>
              <a:t>Grid</a:t>
            </a:r>
            <a:r>
              <a:rPr lang="en-GB" sz="2100" dirty="0">
                <a:latin typeface="Comic Sans MS" pitchFamily="66" charset="0"/>
              </a:rPr>
              <a:t>: 9 Grid</a:t>
            </a:r>
          </a:p>
          <a:p>
            <a:pPr marL="0" indent="0" algn="l">
              <a:lnSpc>
                <a:spcPct val="80000"/>
              </a:lnSpc>
              <a:buNone/>
            </a:pPr>
            <a:r>
              <a:rPr lang="en-GB" sz="2100" dirty="0">
                <a:latin typeface="Comic Sans MS" pitchFamily="66" charset="0"/>
              </a:rPr>
              <a:t>Play: Calculate answer &amp; cross it off</a:t>
            </a:r>
            <a:endParaRPr lang="en-US" sz="2100" dirty="0">
              <a:latin typeface="Comic Sans MS" pitchFamily="66" charset="0"/>
            </a:endParaRPr>
          </a:p>
        </p:txBody>
      </p:sp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5959495" y="3284984"/>
            <a:ext cx="1800417" cy="1512291"/>
            <a:chOff x="3424" y="1752"/>
            <a:chExt cx="1270" cy="1270"/>
          </a:xfrm>
        </p:grpSpPr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3424" y="1752"/>
              <a:ext cx="1270" cy="1270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350">
                <a:latin typeface="Comic Sans MS" pitchFamily="66" charset="0"/>
              </a:endParaRPr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3878" y="1752"/>
              <a:ext cx="0" cy="127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z="1350">
                <a:latin typeface="Comic Sans MS" pitchFamily="66" charset="0"/>
              </a:endParaRPr>
            </a:p>
          </p:txBody>
        </p:sp>
        <p:sp>
          <p:nvSpPr>
            <p:cNvPr id="2054" name="Line 6"/>
            <p:cNvSpPr>
              <a:spLocks noChangeShapeType="1"/>
            </p:cNvSpPr>
            <p:nvPr/>
          </p:nvSpPr>
          <p:spPr bwMode="auto">
            <a:xfrm>
              <a:off x="4286" y="1752"/>
              <a:ext cx="0" cy="127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z="1350">
                <a:latin typeface="Comic Sans MS" pitchFamily="66" charset="0"/>
              </a:endParaRPr>
            </a:p>
          </p:txBody>
        </p:sp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3424" y="2205"/>
              <a:ext cx="127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z="1350">
                <a:latin typeface="Comic Sans MS" pitchFamily="66" charset="0"/>
              </a:endParaRPr>
            </a:p>
          </p:txBody>
        </p:sp>
        <p:sp>
          <p:nvSpPr>
            <p:cNvPr id="2057" name="Line 9"/>
            <p:cNvSpPr>
              <a:spLocks noChangeShapeType="1"/>
            </p:cNvSpPr>
            <p:nvPr/>
          </p:nvSpPr>
          <p:spPr bwMode="auto">
            <a:xfrm>
              <a:off x="3424" y="2614"/>
              <a:ext cx="127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z="1350"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132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5808" y="4653136"/>
            <a:ext cx="8183562" cy="1512168"/>
          </a:xfrm>
          <a:prstGeom prst="rect">
            <a:avLst/>
          </a:prstGeom>
        </p:spPr>
        <p:txBody>
          <a:bodyPr/>
          <a:lstStyle/>
          <a:p>
            <a:r>
              <a:rPr lang="en-GB" dirty="0">
                <a:latin typeface="Comic Sans MS" pitchFamily="66" charset="0"/>
              </a:rPr>
              <a:t>Use any of these numbers in your grid (NO REPEATS)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75656" y="1340768"/>
            <a:ext cx="6163867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10		-32		4		9</a:t>
            </a: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7		13		-12		23</a:t>
            </a: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6		4		-2		5</a:t>
            </a: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0		25		18		-3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09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ext Box 3"/>
          <p:cNvSpPr txBox="1">
            <a:spLocks noGrp="1" noChangeArrowheads="1"/>
          </p:cNvSpPr>
          <p:nvPr>
            <p:ph type="body" idx="4294967295"/>
          </p:nvPr>
        </p:nvSpPr>
        <p:spPr>
          <a:xfrm>
            <a:off x="467544" y="1916832"/>
            <a:ext cx="8007350" cy="3133725"/>
          </a:xfrm>
          <a:prstGeom prst="rect">
            <a:avLst/>
          </a:prstGeom>
          <a:noFill/>
          <a:ln/>
        </p:spPr>
        <p:txBody>
          <a:bodyPr/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endParaRPr lang="en-GB" sz="4501" dirty="0">
              <a:latin typeface="Comic Sans MS" panose="030F0702030302020204" pitchFamily="66" charset="0"/>
            </a:endParaRP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GB" sz="4501" u="sng" dirty="0">
                <a:latin typeface="Comic Sans MS" panose="030F0702030302020204" pitchFamily="66" charset="0"/>
              </a:rPr>
              <a:t>a</a:t>
            </a:r>
            <a:r>
              <a:rPr lang="en-GB" sz="4501" u="sng" baseline="30000" dirty="0">
                <a:latin typeface="Comic Sans MS" panose="030F0702030302020204" pitchFamily="66" charset="0"/>
              </a:rPr>
              <a:t>2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GB" sz="4501" dirty="0">
                <a:latin typeface="Comic Sans MS" panose="030F0702030302020204" pitchFamily="66" charset="0"/>
              </a:rPr>
              <a:t>a</a:t>
            </a:r>
            <a:r>
              <a:rPr lang="en-GB" sz="4501" baseline="30000" dirty="0">
                <a:latin typeface="Comic Sans MS" panose="030F0702030302020204" pitchFamily="66" charset="0"/>
              </a:rPr>
              <a:t>4</a:t>
            </a:r>
            <a:endParaRPr lang="en-US" sz="450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9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1268760"/>
            <a:ext cx="62646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 smtClean="0">
                <a:latin typeface="Comic Sans MS" panose="030F0702030302020204" pitchFamily="66" charset="0"/>
              </a:rPr>
              <a:t>What are Indices?</a:t>
            </a: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Indices </a:t>
            </a:r>
            <a:r>
              <a:rPr lang="en-GB" sz="2400" dirty="0">
                <a:latin typeface="Comic Sans MS" panose="030F0702030302020204" pitchFamily="66" charset="0"/>
              </a:rPr>
              <a:t>provide a way of writing numbers in a more convenient </a:t>
            </a:r>
            <a:r>
              <a:rPr lang="en-GB" sz="2400" dirty="0" smtClean="0">
                <a:latin typeface="Comic Sans MS" panose="030F0702030302020204" pitchFamily="66" charset="0"/>
              </a:rPr>
              <a:t>form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Indices is the plural of </a:t>
            </a:r>
            <a:r>
              <a:rPr lang="en-GB" sz="2400" dirty="0" smtClean="0">
                <a:latin typeface="Comic Sans MS" panose="030F0702030302020204" pitchFamily="66" charset="0"/>
              </a:rPr>
              <a:t>Index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An Index is often referred to as a power</a:t>
            </a:r>
          </a:p>
        </p:txBody>
      </p:sp>
    </p:spTree>
    <p:extLst>
      <p:ext uri="{BB962C8B-B14F-4D97-AF65-F5344CB8AC3E}">
        <p14:creationId xmlns:p14="http://schemas.microsoft.com/office/powerpoint/2010/main" val="400062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ext Box 3"/>
          <p:cNvSpPr txBox="1">
            <a:spLocks noGrp="1" noChangeArrowheads="1"/>
          </p:cNvSpPr>
          <p:nvPr>
            <p:ph type="body" idx="4294967295"/>
          </p:nvPr>
        </p:nvSpPr>
        <p:spPr>
          <a:xfrm>
            <a:off x="0" y="1970088"/>
            <a:ext cx="8007350" cy="3144837"/>
          </a:xfrm>
          <a:prstGeom prst="rect">
            <a:avLst/>
          </a:prstGeom>
          <a:noFill/>
          <a:ln/>
        </p:spPr>
        <p:txBody>
          <a:bodyPr/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endParaRPr lang="en-GB" sz="4501" dirty="0">
              <a:latin typeface="Comic Sans MS" panose="030F0702030302020204" pitchFamily="66" charset="0"/>
            </a:endParaRP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GB" sz="4501" dirty="0">
                <a:latin typeface="Comic Sans MS" panose="030F0702030302020204" pitchFamily="66" charset="0"/>
              </a:rPr>
              <a:t>(a</a:t>
            </a:r>
            <a:r>
              <a:rPr lang="en-GB" sz="4501" baseline="30000" dirty="0">
                <a:latin typeface="Comic Sans MS" panose="030F0702030302020204" pitchFamily="66" charset="0"/>
              </a:rPr>
              <a:t>2</a:t>
            </a:r>
            <a:r>
              <a:rPr lang="en-GB" sz="4501" dirty="0">
                <a:latin typeface="Comic Sans MS" panose="030F0702030302020204" pitchFamily="66" charset="0"/>
              </a:rPr>
              <a:t>)</a:t>
            </a:r>
            <a:r>
              <a:rPr lang="en-GB" sz="4501" baseline="30000" dirty="0">
                <a:latin typeface="Comic Sans MS" panose="030F0702030302020204" pitchFamily="66" charset="0"/>
              </a:rPr>
              <a:t>9</a:t>
            </a:r>
            <a:endParaRPr lang="en-US" sz="450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2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808163"/>
            <a:ext cx="8183563" cy="3141662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endParaRPr lang="en-GB" sz="4501" dirty="0">
              <a:latin typeface="Comic Sans MS" panose="030F0702030302020204" pitchFamily="66" charset="0"/>
            </a:endParaRP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GB" sz="4501" u="sng" dirty="0">
                <a:latin typeface="Comic Sans MS" panose="030F0702030302020204" pitchFamily="66" charset="0"/>
              </a:rPr>
              <a:t>a</a:t>
            </a:r>
            <a:r>
              <a:rPr lang="en-GB" sz="4501" u="sng" baseline="30000" dirty="0">
                <a:latin typeface="Comic Sans MS" panose="030F0702030302020204" pitchFamily="66" charset="0"/>
              </a:rPr>
              <a:t>5</a:t>
            </a:r>
            <a:r>
              <a:rPr lang="en-GB" sz="4501" u="sng" dirty="0">
                <a:latin typeface="Comic Sans MS" panose="030F0702030302020204" pitchFamily="66" charset="0"/>
              </a:rPr>
              <a:t>xa</a:t>
            </a:r>
            <a:r>
              <a:rPr lang="en-GB" sz="4501" u="sng" baseline="30000" dirty="0">
                <a:latin typeface="Comic Sans MS" panose="030F0702030302020204" pitchFamily="66" charset="0"/>
              </a:rPr>
              <a:t>10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GB" sz="4501" dirty="0">
                <a:latin typeface="Comic Sans MS" panose="030F0702030302020204" pitchFamily="66" charset="0"/>
              </a:rPr>
              <a:t>a</a:t>
            </a:r>
            <a:r>
              <a:rPr lang="en-GB" sz="4501" baseline="30000" dirty="0">
                <a:latin typeface="Comic Sans MS" panose="030F0702030302020204" pitchFamily="66" charset="0"/>
              </a:rPr>
              <a:t>2</a:t>
            </a:r>
            <a:r>
              <a:rPr lang="en-GB" sz="4501" dirty="0">
                <a:latin typeface="Comic Sans MS" panose="030F0702030302020204" pitchFamily="66" charset="0"/>
              </a:rPr>
              <a:t>xa</a:t>
            </a:r>
            <a:r>
              <a:rPr lang="en-GB" sz="4501" baseline="30000" dirty="0">
                <a:latin typeface="Comic Sans MS" panose="030F0702030302020204" pitchFamily="66" charset="0"/>
              </a:rPr>
              <a:t>3</a:t>
            </a:r>
            <a:endParaRPr lang="en-US" sz="4501" dirty="0">
              <a:latin typeface="Comic Sans MS" panose="030F0702030302020204" pitchFamily="66" charset="0"/>
            </a:endParaRPr>
          </a:p>
          <a:p>
            <a:pPr algn="ctr">
              <a:spcBef>
                <a:spcPct val="50000"/>
              </a:spcBef>
              <a:buClrTx/>
              <a:buFontTx/>
              <a:buNone/>
            </a:pPr>
            <a:endParaRPr lang="en-US" sz="4501" baseline="3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96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Text Box 3"/>
          <p:cNvSpPr txBox="1">
            <a:spLocks noGrp="1" noChangeArrowheads="1"/>
          </p:cNvSpPr>
          <p:nvPr>
            <p:ph type="body" idx="4294967295"/>
          </p:nvPr>
        </p:nvSpPr>
        <p:spPr>
          <a:xfrm>
            <a:off x="0" y="1862138"/>
            <a:ext cx="8007350" cy="3144837"/>
          </a:xfrm>
          <a:prstGeom prst="rect">
            <a:avLst/>
          </a:prstGeom>
          <a:noFill/>
          <a:ln/>
        </p:spPr>
        <p:txBody>
          <a:bodyPr/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endParaRPr lang="en-GB" sz="4501" dirty="0">
              <a:latin typeface="Comic Sans MS" panose="030F0702030302020204" pitchFamily="66" charset="0"/>
            </a:endParaRP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GB" sz="4501" u="sng" dirty="0">
                <a:latin typeface="Comic Sans MS" panose="030F0702030302020204" pitchFamily="66" charset="0"/>
              </a:rPr>
              <a:t>a</a:t>
            </a:r>
            <a:r>
              <a:rPr lang="en-GB" sz="4501" u="sng" baseline="30000" dirty="0">
                <a:latin typeface="Comic Sans MS" panose="030F0702030302020204" pitchFamily="66" charset="0"/>
              </a:rPr>
              <a:t>2</a:t>
            </a:r>
            <a:r>
              <a:rPr lang="en-GB" sz="4501" u="sng" dirty="0">
                <a:latin typeface="Comic Sans MS" panose="030F0702030302020204" pitchFamily="66" charset="0"/>
              </a:rPr>
              <a:t>xa</a:t>
            </a:r>
            <a:r>
              <a:rPr lang="en-GB" sz="4501" u="sng" baseline="30000" dirty="0">
                <a:latin typeface="Comic Sans MS" panose="030F0702030302020204" pitchFamily="66" charset="0"/>
              </a:rPr>
              <a:t>-3</a:t>
            </a:r>
            <a:r>
              <a:rPr lang="en-GB" sz="4501" u="sng" dirty="0">
                <a:latin typeface="Comic Sans MS" panose="030F0702030302020204" pitchFamily="66" charset="0"/>
              </a:rPr>
              <a:t>xa</a:t>
            </a:r>
            <a:r>
              <a:rPr lang="en-GB" sz="4501" u="sng" baseline="30000" dirty="0">
                <a:latin typeface="Comic Sans MS" panose="030F0702030302020204" pitchFamily="66" charset="0"/>
              </a:rPr>
              <a:t>-6</a:t>
            </a:r>
            <a:endParaRPr lang="en-GB" sz="4501" baseline="30000" dirty="0">
              <a:latin typeface="Comic Sans MS" panose="030F0702030302020204" pitchFamily="66" charset="0"/>
            </a:endParaRP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GB" sz="4501" dirty="0">
                <a:latin typeface="Comic Sans MS" panose="030F0702030302020204" pitchFamily="66" charset="0"/>
              </a:rPr>
              <a:t>a</a:t>
            </a:r>
            <a:r>
              <a:rPr lang="en-GB" sz="4501" baseline="30000" dirty="0">
                <a:latin typeface="Comic Sans MS" panose="030F0702030302020204" pitchFamily="66" charset="0"/>
              </a:rPr>
              <a:t>5</a:t>
            </a:r>
            <a:endParaRPr lang="en-US" sz="4501" baseline="3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84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Text Box 3"/>
          <p:cNvSpPr txBox="1">
            <a:spLocks noGrp="1" noChangeArrowheads="1"/>
          </p:cNvSpPr>
          <p:nvPr>
            <p:ph type="body" idx="4294967295"/>
          </p:nvPr>
        </p:nvSpPr>
        <p:spPr>
          <a:xfrm>
            <a:off x="1136650" y="2132013"/>
            <a:ext cx="8007350" cy="3144837"/>
          </a:xfrm>
          <a:prstGeom prst="rect">
            <a:avLst/>
          </a:prstGeom>
          <a:noFill/>
          <a:ln/>
        </p:spPr>
        <p:txBody>
          <a:bodyPr/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endParaRPr lang="en-GB" sz="4501" dirty="0">
              <a:latin typeface="Comic Sans MS" panose="030F0702030302020204" pitchFamily="66" charset="0"/>
            </a:endParaRP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GB" sz="4501" dirty="0">
                <a:latin typeface="Comic Sans MS" panose="030F0702030302020204" pitchFamily="66" charset="0"/>
              </a:rPr>
              <a:t>a</a:t>
            </a:r>
            <a:r>
              <a:rPr lang="en-GB" sz="4501" baseline="30000" dirty="0">
                <a:latin typeface="Comic Sans MS" panose="030F0702030302020204" pitchFamily="66" charset="0"/>
              </a:rPr>
              <a:t>3</a:t>
            </a:r>
            <a:r>
              <a:rPr lang="en-GB" sz="4501" dirty="0">
                <a:latin typeface="Comic Sans MS" panose="030F0702030302020204" pitchFamily="66" charset="0"/>
              </a:rPr>
              <a:t>xa</a:t>
            </a:r>
            <a:r>
              <a:rPr lang="en-GB" sz="4501" baseline="30000" dirty="0">
                <a:latin typeface="Comic Sans MS" panose="030F0702030302020204" pitchFamily="66" charset="0"/>
              </a:rPr>
              <a:t>3</a:t>
            </a:r>
            <a:r>
              <a:rPr lang="en-GB" sz="4501" dirty="0">
                <a:latin typeface="Comic Sans MS" panose="030F0702030302020204" pitchFamily="66" charset="0"/>
              </a:rPr>
              <a:t>xa</a:t>
            </a:r>
            <a:r>
              <a:rPr lang="en-GB" sz="4501" baseline="30000" dirty="0">
                <a:latin typeface="Comic Sans MS" panose="030F0702030302020204" pitchFamily="66" charset="0"/>
              </a:rPr>
              <a:t>-6</a:t>
            </a:r>
            <a:endParaRPr lang="en-US" sz="4501" baseline="3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01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Text Box 3"/>
          <p:cNvSpPr txBox="1">
            <a:spLocks noGrp="1" noChangeArrowheads="1"/>
          </p:cNvSpPr>
          <p:nvPr>
            <p:ph type="body" idx="4294967295"/>
          </p:nvPr>
        </p:nvSpPr>
        <p:spPr>
          <a:xfrm>
            <a:off x="1136650" y="2024063"/>
            <a:ext cx="8007350" cy="2540000"/>
          </a:xfrm>
          <a:prstGeom prst="rect">
            <a:avLst/>
          </a:prstGeom>
          <a:noFill/>
          <a:ln/>
        </p:spPr>
        <p:txBody>
          <a:bodyPr/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endParaRPr lang="en-GB" sz="4501" dirty="0">
              <a:latin typeface="Comic Sans MS" panose="030F0702030302020204" pitchFamily="66" charset="0"/>
            </a:endParaRP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GB" sz="4501" dirty="0">
                <a:latin typeface="Comic Sans MS" panose="030F0702030302020204" pitchFamily="66" charset="0"/>
              </a:rPr>
              <a:t>(a</a:t>
            </a:r>
            <a:r>
              <a:rPr lang="en-GB" sz="4501" baseline="30000" dirty="0">
                <a:latin typeface="Comic Sans MS" panose="030F0702030302020204" pitchFamily="66" charset="0"/>
              </a:rPr>
              <a:t>0.5</a:t>
            </a:r>
            <a:r>
              <a:rPr lang="en-GB" sz="4501" dirty="0">
                <a:latin typeface="Comic Sans MS" panose="030F0702030302020204" pitchFamily="66" charset="0"/>
              </a:rPr>
              <a:t>)</a:t>
            </a:r>
            <a:r>
              <a:rPr lang="en-GB" sz="4501" baseline="30000" dirty="0">
                <a:latin typeface="Comic Sans MS" panose="030F0702030302020204" pitchFamily="66" charset="0"/>
              </a:rPr>
              <a:t>12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endParaRPr lang="en-GB" sz="4501" dirty="0">
              <a:latin typeface="Comic Sans MS" panose="030F0702030302020204" pitchFamily="66" charset="0"/>
            </a:endParaRPr>
          </a:p>
          <a:p>
            <a:pPr algn="ctr">
              <a:spcBef>
                <a:spcPct val="50000"/>
              </a:spcBef>
              <a:buClrTx/>
              <a:buFontTx/>
              <a:buNone/>
            </a:pPr>
            <a:endParaRPr lang="en-US" sz="4501" baseline="3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0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ext Box 3"/>
          <p:cNvSpPr txBox="1">
            <a:spLocks noGrp="1" noChangeArrowheads="1"/>
          </p:cNvSpPr>
          <p:nvPr>
            <p:ph type="body" idx="4294967295"/>
          </p:nvPr>
        </p:nvSpPr>
        <p:spPr>
          <a:xfrm>
            <a:off x="0" y="2024063"/>
            <a:ext cx="8007350" cy="3144837"/>
          </a:xfrm>
          <a:prstGeom prst="rect">
            <a:avLst/>
          </a:prstGeom>
          <a:noFill/>
          <a:ln/>
        </p:spPr>
        <p:txBody>
          <a:bodyPr/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endParaRPr lang="en-GB" sz="4501" dirty="0">
              <a:latin typeface="Comic Sans MS" panose="030F0702030302020204" pitchFamily="66" charset="0"/>
            </a:endParaRP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GB" sz="4501" dirty="0">
                <a:latin typeface="Comic Sans MS" panose="030F0702030302020204" pitchFamily="66" charset="0"/>
              </a:rPr>
              <a:t>a</a:t>
            </a:r>
            <a:r>
              <a:rPr lang="en-GB" sz="4501" baseline="30000" dirty="0">
                <a:latin typeface="Comic Sans MS" panose="030F0702030302020204" pitchFamily="66" charset="0"/>
              </a:rPr>
              <a:t>2</a:t>
            </a:r>
            <a:r>
              <a:rPr lang="en-GB" sz="4501" dirty="0">
                <a:latin typeface="Comic Sans MS" panose="030F0702030302020204" pitchFamily="66" charset="0"/>
              </a:rPr>
              <a:t>xa</a:t>
            </a:r>
            <a:r>
              <a:rPr lang="en-GB" sz="4501" baseline="30000" dirty="0">
                <a:latin typeface="Comic Sans MS" panose="030F0702030302020204" pitchFamily="66" charset="0"/>
              </a:rPr>
              <a:t>2</a:t>
            </a:r>
            <a:endParaRPr lang="en-US" sz="450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98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Grp="1" noChangeArrowheads="1"/>
          </p:cNvSpPr>
          <p:nvPr>
            <p:ph type="body" idx="4294967295"/>
          </p:nvPr>
        </p:nvSpPr>
        <p:spPr>
          <a:xfrm>
            <a:off x="0" y="2024063"/>
            <a:ext cx="8007350" cy="3144837"/>
          </a:xfrm>
          <a:prstGeom prst="rect">
            <a:avLst/>
          </a:prstGeom>
          <a:noFill/>
          <a:ln/>
        </p:spPr>
        <p:txBody>
          <a:bodyPr/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endParaRPr lang="en-GB" sz="4501" dirty="0">
              <a:latin typeface="Comic Sans MS" panose="030F0702030302020204" pitchFamily="66" charset="0"/>
            </a:endParaRP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GB" sz="4501" dirty="0">
                <a:latin typeface="Comic Sans MS" panose="030F0702030302020204" pitchFamily="66" charset="0"/>
              </a:rPr>
              <a:t>a</a:t>
            </a:r>
            <a:r>
              <a:rPr lang="en-GB" sz="4501" baseline="30000" dirty="0">
                <a:latin typeface="Comic Sans MS" panose="030F0702030302020204" pitchFamily="66" charset="0"/>
              </a:rPr>
              <a:t>3</a:t>
            </a:r>
            <a:r>
              <a:rPr lang="en-GB" sz="4501" dirty="0">
                <a:latin typeface="Comic Sans MS" panose="030F0702030302020204" pitchFamily="66" charset="0"/>
              </a:rPr>
              <a:t>xa</a:t>
            </a:r>
            <a:r>
              <a:rPr lang="en-GB" sz="4501" baseline="30000" dirty="0">
                <a:latin typeface="Comic Sans MS" panose="030F0702030302020204" pitchFamily="66" charset="0"/>
              </a:rPr>
              <a:t>3</a:t>
            </a:r>
            <a:r>
              <a:rPr lang="en-GB" sz="4501" dirty="0">
                <a:latin typeface="Comic Sans MS" panose="030F0702030302020204" pitchFamily="66" charset="0"/>
              </a:rPr>
              <a:t>xa</a:t>
            </a:r>
            <a:r>
              <a:rPr lang="en-GB" sz="4501" baseline="30000" dirty="0">
                <a:latin typeface="Comic Sans MS" panose="030F0702030302020204" pitchFamily="66" charset="0"/>
              </a:rPr>
              <a:t>3</a:t>
            </a:r>
            <a:endParaRPr lang="en-US" sz="4501" baseline="3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28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 Box 3"/>
          <p:cNvSpPr txBox="1">
            <a:spLocks noGrp="1" noChangeArrowheads="1"/>
          </p:cNvSpPr>
          <p:nvPr>
            <p:ph type="body" idx="4294967295"/>
          </p:nvPr>
        </p:nvSpPr>
        <p:spPr>
          <a:xfrm>
            <a:off x="1136650" y="2024063"/>
            <a:ext cx="8007350" cy="3144837"/>
          </a:xfrm>
          <a:prstGeom prst="rect">
            <a:avLst/>
          </a:prstGeom>
          <a:noFill/>
          <a:ln/>
        </p:spPr>
        <p:txBody>
          <a:bodyPr/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endParaRPr lang="en-GB" sz="4501" dirty="0">
              <a:latin typeface="Comic Sans MS" panose="030F0702030302020204" pitchFamily="66" charset="0"/>
            </a:endParaRP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GB" sz="4501" dirty="0">
                <a:latin typeface="Comic Sans MS" panose="030F0702030302020204" pitchFamily="66" charset="0"/>
              </a:rPr>
              <a:t>a</a:t>
            </a:r>
            <a:r>
              <a:rPr lang="en-GB" sz="4501" baseline="30000" dirty="0">
                <a:latin typeface="Comic Sans MS" panose="030F0702030302020204" pitchFamily="66" charset="0"/>
              </a:rPr>
              <a:t>2</a:t>
            </a:r>
            <a:r>
              <a:rPr lang="en-GB" sz="4501" dirty="0">
                <a:latin typeface="Comic Sans MS" panose="030F0702030302020204" pitchFamily="66" charset="0"/>
              </a:rPr>
              <a:t>xa</a:t>
            </a:r>
            <a:r>
              <a:rPr lang="en-GB" sz="4501" baseline="30000" dirty="0">
                <a:latin typeface="Comic Sans MS" panose="030F0702030302020204" pitchFamily="66" charset="0"/>
              </a:rPr>
              <a:t>-5</a:t>
            </a:r>
            <a:endParaRPr lang="en-US" sz="450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70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ext Box 3"/>
          <p:cNvSpPr txBox="1">
            <a:spLocks noGrp="1" noChangeArrowheads="1"/>
          </p:cNvSpPr>
          <p:nvPr>
            <p:ph type="body" idx="4294967295"/>
          </p:nvPr>
        </p:nvSpPr>
        <p:spPr>
          <a:xfrm>
            <a:off x="1136650" y="1916113"/>
            <a:ext cx="8007350" cy="3144837"/>
          </a:xfrm>
          <a:prstGeom prst="rect">
            <a:avLst/>
          </a:prstGeom>
          <a:noFill/>
          <a:ln/>
        </p:spPr>
        <p:txBody>
          <a:bodyPr/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endParaRPr lang="en-GB" sz="4501" dirty="0">
              <a:latin typeface="Comic Sans MS" panose="030F0702030302020204" pitchFamily="66" charset="0"/>
            </a:endParaRP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GB" sz="4501" u="sng" dirty="0">
                <a:latin typeface="Comic Sans MS" panose="030F0702030302020204" pitchFamily="66" charset="0"/>
              </a:rPr>
              <a:t>a</a:t>
            </a:r>
            <a:r>
              <a:rPr lang="en-GB" sz="4501" u="sng" baseline="30000" dirty="0">
                <a:latin typeface="Comic Sans MS" panose="030F0702030302020204" pitchFamily="66" charset="0"/>
              </a:rPr>
              <a:t>-6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GB" sz="4501" dirty="0">
                <a:latin typeface="Comic Sans MS" panose="030F0702030302020204" pitchFamily="66" charset="0"/>
              </a:rPr>
              <a:t>a</a:t>
            </a:r>
            <a:r>
              <a:rPr lang="en-GB" sz="4501" baseline="30000" dirty="0">
                <a:latin typeface="Comic Sans MS" panose="030F0702030302020204" pitchFamily="66" charset="0"/>
              </a:rPr>
              <a:t>-10</a:t>
            </a:r>
            <a:endParaRPr lang="en-US" sz="4501" baseline="3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80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Text Box 3"/>
          <p:cNvSpPr txBox="1">
            <a:spLocks noGrp="1" noChangeArrowheads="1"/>
          </p:cNvSpPr>
          <p:nvPr>
            <p:ph type="body" idx="4294967295"/>
          </p:nvPr>
        </p:nvSpPr>
        <p:spPr>
          <a:xfrm>
            <a:off x="0" y="2185988"/>
            <a:ext cx="8007350" cy="2378075"/>
          </a:xfrm>
          <a:prstGeom prst="rect">
            <a:avLst/>
          </a:prstGeom>
          <a:noFill/>
          <a:ln/>
        </p:spPr>
        <p:txBody>
          <a:bodyPr/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endParaRPr lang="en-GB" sz="4501" dirty="0">
              <a:latin typeface="Comic Sans MS" panose="030F0702030302020204" pitchFamily="66" charset="0"/>
            </a:endParaRP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GB" sz="4501" dirty="0">
                <a:latin typeface="Comic Sans MS" panose="030F0702030302020204" pitchFamily="66" charset="0"/>
              </a:rPr>
              <a:t>(a</a:t>
            </a:r>
            <a:r>
              <a:rPr lang="en-GB" sz="4501" baseline="30000" dirty="0">
                <a:latin typeface="Comic Sans MS" panose="030F0702030302020204" pitchFamily="66" charset="0"/>
              </a:rPr>
              <a:t>-5</a:t>
            </a:r>
            <a:r>
              <a:rPr lang="en-GB" sz="4501" dirty="0">
                <a:latin typeface="Comic Sans MS" panose="030F0702030302020204" pitchFamily="66" charset="0"/>
              </a:rPr>
              <a:t>)</a:t>
            </a:r>
            <a:r>
              <a:rPr lang="en-GB" sz="4501" baseline="30000" dirty="0">
                <a:latin typeface="Comic Sans MS" panose="030F0702030302020204" pitchFamily="66" charset="0"/>
              </a:rPr>
              <a:t>-5</a:t>
            </a:r>
          </a:p>
        </p:txBody>
      </p:sp>
    </p:spTree>
    <p:extLst>
      <p:ext uri="{BB962C8B-B14F-4D97-AF65-F5344CB8AC3E}">
        <p14:creationId xmlns:p14="http://schemas.microsoft.com/office/powerpoint/2010/main" val="245220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769399" y="1697066"/>
            <a:ext cx="14750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itchFamily="66" charset="0"/>
              </a:rPr>
              <a:t>5 x 5 x 5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741074" y="1686351"/>
            <a:ext cx="7457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>
                <a:latin typeface="Comic Sans MS" pitchFamily="66" charset="0"/>
              </a:rPr>
              <a:t>= 5</a:t>
            </a:r>
            <a:r>
              <a:rPr lang="en-GB" sz="2400" baseline="30000">
                <a:latin typeface="Comic Sans MS" pitchFamily="66" charset="0"/>
              </a:rPr>
              <a:t>3</a:t>
            </a:r>
            <a:endParaRPr lang="en-US" sz="2400" baseline="30000">
              <a:latin typeface="Comic Sans MS" pitchFamily="66" charset="0"/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3582195" y="2340090"/>
            <a:ext cx="20265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  <a:latin typeface="Comic Sans MS" pitchFamily="66" charset="0"/>
              </a:rPr>
              <a:t>2 x 2 x 2 x 2</a:t>
            </a:r>
            <a:endParaRPr lang="en-US" sz="2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252375" y="2329370"/>
            <a:ext cx="7457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  <a:latin typeface="Comic Sans MS" pitchFamily="66" charset="0"/>
              </a:rPr>
              <a:t>= 2</a:t>
            </a:r>
            <a:r>
              <a:rPr lang="en-GB" sz="2400" baseline="30000">
                <a:solidFill>
                  <a:srgbClr val="FF0000"/>
                </a:solidFill>
                <a:latin typeface="Comic Sans MS" pitchFamily="66" charset="0"/>
              </a:rPr>
              <a:t>4</a:t>
            </a:r>
            <a:endParaRPr lang="en-US" sz="2400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2985300" y="2934288"/>
            <a:ext cx="24865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>
                <a:latin typeface="Comic Sans MS" pitchFamily="66" charset="0"/>
              </a:rPr>
              <a:t>7 x 7 x 7x 7 x 7</a:t>
            </a:r>
            <a:endParaRPr lang="en-US" sz="2400">
              <a:latin typeface="Comic Sans MS" pitchFamily="66" charset="0"/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6252375" y="2923572"/>
            <a:ext cx="7457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>
                <a:latin typeface="Comic Sans MS" pitchFamily="66" charset="0"/>
              </a:rPr>
              <a:t>= 7</a:t>
            </a:r>
            <a:r>
              <a:rPr lang="en-GB" sz="2400" baseline="30000">
                <a:latin typeface="Comic Sans MS" pitchFamily="66" charset="0"/>
              </a:rPr>
              <a:t>5</a:t>
            </a:r>
            <a:endParaRPr lang="en-US" sz="2400" baseline="30000">
              <a:latin typeface="Comic Sans MS" pitchFamily="66" charset="0"/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842419" y="4254861"/>
            <a:ext cx="41953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latin typeface="Comic Sans MS" pitchFamily="66" charset="0"/>
              </a:rPr>
              <a:t>7</a:t>
            </a:r>
            <a:r>
              <a:rPr lang="en-GB" baseline="30000">
                <a:latin typeface="Comic Sans MS" pitchFamily="66" charset="0"/>
              </a:rPr>
              <a:t>5</a:t>
            </a:r>
            <a:r>
              <a:rPr lang="en-GB">
                <a:latin typeface="Comic Sans MS" pitchFamily="66" charset="0"/>
              </a:rPr>
              <a:t> &amp; 2</a:t>
            </a:r>
            <a:r>
              <a:rPr lang="en-GB" baseline="30000">
                <a:latin typeface="Comic Sans MS" pitchFamily="66" charset="0"/>
              </a:rPr>
              <a:t>4</a:t>
            </a:r>
            <a:r>
              <a:rPr lang="en-GB">
                <a:latin typeface="Comic Sans MS" pitchFamily="66" charset="0"/>
              </a:rPr>
              <a:t> are numbers in INDEX FORM</a:t>
            </a:r>
            <a:endParaRPr lang="en-US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56465" y="3814062"/>
            <a:ext cx="2863155" cy="27699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7 is the BASE NUMBER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92280" y="3390443"/>
            <a:ext cx="1759024" cy="27699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5 is the INDEX</a:t>
            </a:r>
          </a:p>
        </p:txBody>
      </p:sp>
      <p:cxnSp>
        <p:nvCxnSpPr>
          <p:cNvPr id="6" name="Straight Arrow Connector 5"/>
          <p:cNvCxnSpPr>
            <a:endCxn id="9227" idx="3"/>
          </p:cNvCxnSpPr>
          <p:nvPr/>
        </p:nvCxnSpPr>
        <p:spPr bwMode="auto">
          <a:xfrm flipH="1" flipV="1">
            <a:off x="6998092" y="3154405"/>
            <a:ext cx="598247" cy="23604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/>
          <p:cNvCxnSpPr/>
          <p:nvPr/>
        </p:nvCxnSpPr>
        <p:spPr bwMode="auto">
          <a:xfrm flipV="1">
            <a:off x="6372206" y="3277274"/>
            <a:ext cx="288032" cy="5367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2346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23" grpId="0"/>
      <p:bldP spid="9224" grpId="0"/>
      <p:bldP spid="9225" grpId="0"/>
      <p:bldP spid="9226" grpId="0"/>
      <p:bldP spid="9227" grpId="0"/>
      <p:bldP spid="9231" grpId="0"/>
      <p:bldP spid="3" grpId="0" animBg="1"/>
      <p:bldP spid="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Text Box 8"/>
          <p:cNvSpPr txBox="1">
            <a:spLocks noGrp="1" noChangeArrowheads="1"/>
          </p:cNvSpPr>
          <p:nvPr>
            <p:ph type="body" idx="4294967295"/>
          </p:nvPr>
        </p:nvSpPr>
        <p:spPr>
          <a:xfrm>
            <a:off x="1136650" y="2132013"/>
            <a:ext cx="8007350" cy="3144837"/>
          </a:xfrm>
          <a:prstGeom prst="rect">
            <a:avLst/>
          </a:prstGeom>
          <a:noFill/>
          <a:ln/>
        </p:spPr>
        <p:txBody>
          <a:bodyPr/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endParaRPr lang="en-GB" sz="4501" dirty="0">
              <a:latin typeface="Comic Sans MS" panose="030F0702030302020204" pitchFamily="66" charset="0"/>
            </a:endParaRP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GB" sz="4501" dirty="0">
                <a:latin typeface="Comic Sans MS" panose="030F0702030302020204" pitchFamily="66" charset="0"/>
              </a:rPr>
              <a:t>a</a:t>
            </a:r>
            <a:r>
              <a:rPr lang="en-GB" sz="4501" baseline="30000" dirty="0">
                <a:latin typeface="Comic Sans MS" panose="030F0702030302020204" pitchFamily="66" charset="0"/>
              </a:rPr>
              <a:t>2</a:t>
            </a:r>
            <a:r>
              <a:rPr lang="en-GB" sz="4501" dirty="0">
                <a:latin typeface="Comic Sans MS" panose="030F0702030302020204" pitchFamily="66" charset="0"/>
              </a:rPr>
              <a:t>xa</a:t>
            </a:r>
            <a:r>
              <a:rPr lang="en-GB" sz="4501" baseline="30000" dirty="0">
                <a:latin typeface="Comic Sans MS" panose="030F0702030302020204" pitchFamily="66" charset="0"/>
              </a:rPr>
              <a:t>3</a:t>
            </a:r>
            <a:endParaRPr lang="en-US" sz="450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75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60438" y="2024063"/>
            <a:ext cx="8183562" cy="3141662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endParaRPr lang="en-GB" sz="4501" dirty="0">
              <a:latin typeface="Comic Sans MS" panose="030F0702030302020204" pitchFamily="66" charset="0"/>
            </a:endParaRP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GB" sz="4501" dirty="0">
                <a:latin typeface="Comic Sans MS" panose="030F0702030302020204" pitchFamily="66" charset="0"/>
              </a:rPr>
              <a:t>a</a:t>
            </a:r>
            <a:r>
              <a:rPr lang="en-GB" sz="4501" baseline="30000" dirty="0">
                <a:latin typeface="Comic Sans MS" panose="030F0702030302020204" pitchFamily="66" charset="0"/>
              </a:rPr>
              <a:t>5</a:t>
            </a:r>
            <a:r>
              <a:rPr lang="en-GB" sz="4501" dirty="0">
                <a:latin typeface="Comic Sans MS" panose="030F0702030302020204" pitchFamily="66" charset="0"/>
              </a:rPr>
              <a:t>xa</a:t>
            </a:r>
            <a:r>
              <a:rPr lang="en-GB" sz="4501" baseline="30000" dirty="0">
                <a:latin typeface="Comic Sans MS" panose="030F0702030302020204" pitchFamily="66" charset="0"/>
              </a:rPr>
              <a:t>3</a:t>
            </a:r>
            <a:r>
              <a:rPr lang="en-GB" sz="4501" dirty="0">
                <a:latin typeface="Comic Sans MS" panose="030F0702030302020204" pitchFamily="66" charset="0"/>
              </a:rPr>
              <a:t>xa</a:t>
            </a:r>
            <a:r>
              <a:rPr lang="en-GB" sz="4501" baseline="30000" dirty="0">
                <a:latin typeface="Comic Sans MS" panose="030F0702030302020204" pitchFamily="66" charset="0"/>
              </a:rPr>
              <a:t>2</a:t>
            </a:r>
            <a:r>
              <a:rPr lang="en-GB" sz="4501" dirty="0">
                <a:latin typeface="Comic Sans MS" panose="030F0702030302020204" pitchFamily="66" charset="0"/>
              </a:rPr>
              <a:t>xa</a:t>
            </a:r>
            <a:r>
              <a:rPr lang="en-GB" sz="4501" baseline="30000" dirty="0">
                <a:latin typeface="Comic Sans MS" panose="030F0702030302020204" pitchFamily="66" charset="0"/>
              </a:rPr>
              <a:t>3</a:t>
            </a:r>
            <a:endParaRPr lang="en-US" sz="4501" dirty="0">
              <a:latin typeface="Comic Sans MS" panose="030F0702030302020204" pitchFamily="66" charset="0"/>
            </a:endParaRPr>
          </a:p>
          <a:p>
            <a:pPr algn="ctr">
              <a:spcBef>
                <a:spcPct val="50000"/>
              </a:spcBef>
              <a:buClrTx/>
              <a:buFontTx/>
              <a:buNone/>
            </a:pPr>
            <a:endParaRPr lang="en-US" sz="4501" baseline="3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95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3"/>
          <p:cNvSpPr txBox="1">
            <a:spLocks noGrp="1" noChangeArrowheads="1"/>
          </p:cNvSpPr>
          <p:nvPr>
            <p:ph type="body" idx="4294967295"/>
          </p:nvPr>
        </p:nvSpPr>
        <p:spPr>
          <a:xfrm>
            <a:off x="0" y="1970088"/>
            <a:ext cx="8007350" cy="3144837"/>
          </a:xfrm>
          <a:prstGeom prst="rect">
            <a:avLst/>
          </a:prstGeom>
          <a:noFill/>
          <a:ln/>
        </p:spPr>
        <p:txBody>
          <a:bodyPr/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endParaRPr lang="en-GB" sz="4501" dirty="0">
              <a:latin typeface="Comic Sans MS" panose="030F0702030302020204" pitchFamily="66" charset="0"/>
            </a:endParaRP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GB" sz="4501" u="sng" dirty="0">
                <a:latin typeface="Comic Sans MS" panose="030F0702030302020204" pitchFamily="66" charset="0"/>
              </a:rPr>
              <a:t>a</a:t>
            </a:r>
            <a:r>
              <a:rPr lang="en-GB" sz="4501" u="sng" baseline="30000" dirty="0">
                <a:latin typeface="Comic Sans MS" panose="030F0702030302020204" pitchFamily="66" charset="0"/>
              </a:rPr>
              <a:t>5</a:t>
            </a:r>
            <a:r>
              <a:rPr lang="en-GB" sz="4501" u="sng" dirty="0">
                <a:latin typeface="Comic Sans MS" panose="030F0702030302020204" pitchFamily="66" charset="0"/>
              </a:rPr>
              <a:t>xa</a:t>
            </a:r>
            <a:r>
              <a:rPr lang="en-GB" sz="4501" u="sng" baseline="30000" dirty="0">
                <a:latin typeface="Comic Sans MS" panose="030F0702030302020204" pitchFamily="66" charset="0"/>
              </a:rPr>
              <a:t>3</a:t>
            </a:r>
            <a:r>
              <a:rPr lang="en-GB" sz="4501" u="sng" dirty="0">
                <a:latin typeface="Comic Sans MS" panose="030F0702030302020204" pitchFamily="66" charset="0"/>
              </a:rPr>
              <a:t>xa</a:t>
            </a:r>
            <a:r>
              <a:rPr lang="en-GB" sz="4501" u="sng" baseline="30000" dirty="0">
                <a:latin typeface="Comic Sans MS" panose="030F0702030302020204" pitchFamily="66" charset="0"/>
              </a:rPr>
              <a:t>3</a:t>
            </a:r>
            <a:endParaRPr lang="en-GB" sz="4501" baseline="30000" dirty="0">
              <a:latin typeface="Comic Sans MS" panose="030F0702030302020204" pitchFamily="66" charset="0"/>
            </a:endParaRP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GB" sz="4501" dirty="0">
                <a:latin typeface="Comic Sans MS" panose="030F0702030302020204" pitchFamily="66" charset="0"/>
              </a:rPr>
              <a:t>a</a:t>
            </a:r>
            <a:r>
              <a:rPr lang="en-GB" sz="4501" baseline="30000" dirty="0">
                <a:latin typeface="Comic Sans MS" panose="030F0702030302020204" pitchFamily="66" charset="0"/>
              </a:rPr>
              <a:t>3</a:t>
            </a:r>
            <a:r>
              <a:rPr lang="en-GB" sz="4501" dirty="0">
                <a:latin typeface="Comic Sans MS" panose="030F0702030302020204" pitchFamily="66" charset="0"/>
              </a:rPr>
              <a:t>xa</a:t>
            </a:r>
            <a:endParaRPr lang="en-US" sz="4501" baseline="3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84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Text Box 3"/>
          <p:cNvSpPr txBox="1">
            <a:spLocks noGrp="1" noChangeArrowheads="1"/>
          </p:cNvSpPr>
          <p:nvPr>
            <p:ph type="body" idx="4294967295"/>
          </p:nvPr>
        </p:nvSpPr>
        <p:spPr>
          <a:xfrm>
            <a:off x="0" y="2024063"/>
            <a:ext cx="8007350" cy="3144837"/>
          </a:xfrm>
          <a:prstGeom prst="rect">
            <a:avLst/>
          </a:prstGeom>
          <a:noFill/>
          <a:ln/>
        </p:spPr>
        <p:txBody>
          <a:bodyPr/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endParaRPr lang="en-GB" sz="4501" dirty="0">
              <a:latin typeface="Comic Sans MS" panose="030F0702030302020204" pitchFamily="66" charset="0"/>
            </a:endParaRP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GB" sz="4501" dirty="0">
                <a:latin typeface="Comic Sans MS" panose="030F0702030302020204" pitchFamily="66" charset="0"/>
              </a:rPr>
              <a:t>a</a:t>
            </a:r>
            <a:r>
              <a:rPr lang="en-GB" sz="4501" baseline="30000" dirty="0">
                <a:latin typeface="Comic Sans MS" panose="030F0702030302020204" pitchFamily="66" charset="0"/>
              </a:rPr>
              <a:t>3</a:t>
            </a:r>
            <a:r>
              <a:rPr lang="en-GB" sz="4501" dirty="0">
                <a:latin typeface="Comic Sans MS" panose="030F0702030302020204" pitchFamily="66" charset="0"/>
              </a:rPr>
              <a:t>xa</a:t>
            </a:r>
            <a:r>
              <a:rPr lang="en-GB" sz="4501" baseline="30000" dirty="0">
                <a:latin typeface="Comic Sans MS" panose="030F0702030302020204" pitchFamily="66" charset="0"/>
              </a:rPr>
              <a:t>10</a:t>
            </a:r>
            <a:r>
              <a:rPr lang="en-GB" sz="4501" dirty="0">
                <a:latin typeface="Comic Sans MS" panose="030F0702030302020204" pitchFamily="66" charset="0"/>
              </a:rPr>
              <a:t>xa</a:t>
            </a:r>
            <a:r>
              <a:rPr lang="en-GB" sz="4501" baseline="30000" dirty="0">
                <a:latin typeface="Comic Sans MS" panose="030F0702030302020204" pitchFamily="66" charset="0"/>
              </a:rPr>
              <a:t>10</a:t>
            </a:r>
            <a:endParaRPr lang="en-US" sz="4501" baseline="3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41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Text Box 3"/>
          <p:cNvSpPr txBox="1">
            <a:spLocks noGrp="1" noChangeArrowheads="1"/>
          </p:cNvSpPr>
          <p:nvPr>
            <p:ph type="body" idx="4294967295"/>
          </p:nvPr>
        </p:nvSpPr>
        <p:spPr>
          <a:xfrm>
            <a:off x="1136650" y="1916113"/>
            <a:ext cx="8007350" cy="3144837"/>
          </a:xfrm>
          <a:prstGeom prst="rect">
            <a:avLst/>
          </a:prstGeom>
          <a:noFill/>
          <a:ln/>
        </p:spPr>
        <p:txBody>
          <a:bodyPr/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endParaRPr lang="en-GB" sz="4501" dirty="0">
              <a:latin typeface="Comic Sans MS" panose="030F0702030302020204" pitchFamily="66" charset="0"/>
            </a:endParaRP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GB" sz="4501" u="sng" dirty="0">
                <a:latin typeface="Comic Sans MS" panose="030F0702030302020204" pitchFamily="66" charset="0"/>
              </a:rPr>
              <a:t>a</a:t>
            </a:r>
            <a:r>
              <a:rPr lang="en-GB" sz="4501" u="sng" baseline="30000" dirty="0">
                <a:latin typeface="Comic Sans MS" panose="030F0702030302020204" pitchFamily="66" charset="0"/>
              </a:rPr>
              <a:t>-16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GB" sz="4501" dirty="0">
                <a:latin typeface="Comic Sans MS" panose="030F0702030302020204" pitchFamily="66" charset="0"/>
              </a:rPr>
              <a:t>a</a:t>
            </a:r>
            <a:r>
              <a:rPr lang="en-GB" sz="4501" baseline="30000" dirty="0">
                <a:latin typeface="Comic Sans MS" panose="030F0702030302020204" pitchFamily="66" charset="0"/>
              </a:rPr>
              <a:t>16</a:t>
            </a:r>
            <a:endParaRPr lang="en-US" sz="4501" baseline="3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90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357466" y="1916635"/>
            <a:ext cx="60483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sz="1800" dirty="0">
                <a:latin typeface="Comic Sans MS" pitchFamily="66" charset="0"/>
              </a:rPr>
              <a:t>What’s the same? What’s different?</a:t>
            </a:r>
            <a:endParaRPr lang="en-GB" sz="1800" b="1" dirty="0">
              <a:latin typeface="Comic Sans MS" pitchFamily="66" charset="0"/>
              <a:sym typeface="Wingdings" pitchFamily="2" charset="2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3180615" y="2726830"/>
          <a:ext cx="4402076" cy="1350176"/>
        </p:xfrm>
        <a:graphic>
          <a:graphicData uri="http://schemas.openxmlformats.org/drawingml/2006/table">
            <a:tbl>
              <a:tblPr firstRow="1" firstCol="1" bandRow="1"/>
              <a:tblGrid>
                <a:gridCol w="2201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10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5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700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(2²)³</a:t>
                      </a:r>
                      <a:endParaRPr lang="en-GB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2" marR="51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7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4 x 4²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2" marR="51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5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700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2² x 2</a:t>
                      </a:r>
                      <a:r>
                        <a:rPr lang="en-GB" sz="2700" baseline="30000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4</a:t>
                      </a:r>
                      <a:endParaRPr lang="en-GB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2" marR="51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700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GB" sz="2700" baseline="30000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19</a:t>
                      </a:r>
                      <a:r>
                        <a:rPr lang="en-GB" sz="2700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 ÷ 2</a:t>
                      </a:r>
                      <a:r>
                        <a:rPr lang="en-GB" sz="2700" baseline="30000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13</a:t>
                      </a:r>
                      <a:endParaRPr lang="en-GB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2" marR="51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9477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357466" y="1916635"/>
            <a:ext cx="60483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sz="1800" dirty="0">
                <a:latin typeface="Comic Sans MS" pitchFamily="66" charset="0"/>
              </a:rPr>
              <a:t>What’s the same? What’s different?</a:t>
            </a:r>
            <a:endParaRPr lang="en-GB" sz="1800" b="1" dirty="0">
              <a:latin typeface="Comic Sans MS" pitchFamily="66" charset="0"/>
              <a:sym typeface="Wingdings" pitchFamily="2" charset="2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3180615" y="2726831"/>
          <a:ext cx="4402076" cy="1498155"/>
        </p:xfrm>
        <a:graphic>
          <a:graphicData uri="http://schemas.openxmlformats.org/drawingml/2006/table">
            <a:tbl>
              <a:tblPr firstRow="1" firstCol="1" bandRow="1"/>
              <a:tblGrid>
                <a:gridCol w="2201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10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5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7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3²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2" marR="51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7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GB" sz="2700" baseline="300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-2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2" marR="51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0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700" u="sng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_1_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70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3²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2" marR="51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700" u="sng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_1_</a:t>
                      </a:r>
                      <a:endParaRPr lang="en-GB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700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GB" sz="2700" baseline="30000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-2</a:t>
                      </a:r>
                      <a:endParaRPr lang="en-GB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2" marR="51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3272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01159" y="1467951"/>
            <a:ext cx="6070597" cy="685889"/>
          </a:xfrm>
          <a:prstGeom prst="rect">
            <a:avLst/>
          </a:prstGeom>
        </p:spPr>
        <p:txBody>
          <a:bodyPr/>
          <a:lstStyle/>
          <a:p>
            <a:r>
              <a:rPr lang="en-GB" sz="2700" u="sng" dirty="0">
                <a:latin typeface="Comic Sans MS" pitchFamily="66" charset="0"/>
              </a:rPr>
              <a:t>Rule 6 : Fractional indices</a:t>
            </a:r>
            <a:endParaRPr lang="en-US" sz="2700" u="sng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491" name="Text Box 11"/>
              <p:cNvSpPr txBox="1">
                <a:spLocks noChangeArrowheads="1"/>
              </p:cNvSpPr>
              <p:nvPr/>
            </p:nvSpPr>
            <p:spPr bwMode="auto">
              <a:xfrm>
                <a:off x="6042630" y="3949701"/>
                <a:ext cx="2204450" cy="928011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/>
            </p:spPr>
            <p:txBody>
              <a:bodyPr wrap="none">
                <a:spAutoFit/>
              </a:bodyPr>
              <a:lstStyle/>
              <a:p>
                <a:r>
                  <a:rPr lang="en-GB" sz="2700" dirty="0">
                    <a:latin typeface="Comic Sans MS" pitchFamily="66" charset="0"/>
                  </a:rPr>
                  <a:t>General Rule</a:t>
                </a:r>
              </a:p>
              <a:p>
                <a:r>
                  <a:rPr lang="en-GB" sz="2700" dirty="0">
                    <a:latin typeface="Comic Sans MS" pitchFamily="66" charset="0"/>
                  </a:rPr>
                  <a:t>a</a:t>
                </a:r>
                <a:r>
                  <a:rPr lang="en-GB" sz="2700" baseline="30000" dirty="0">
                    <a:latin typeface="Comic Sans MS" pitchFamily="66" charset="0"/>
                  </a:rPr>
                  <a:t>m/n</a:t>
                </a:r>
                <a:r>
                  <a:rPr lang="en-GB" sz="2700" dirty="0">
                    <a:latin typeface="Comic Sans MS" pitchFamily="66" charset="0"/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GB" sz="27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GB" sz="2700" i="1">
                            <a:latin typeface="Cambria Math"/>
                          </a:rPr>
                          <m:t>𝑛</m:t>
                        </m:r>
                      </m:deg>
                      <m:e>
                        <m:r>
                          <a:rPr lang="en-GB" sz="2700" i="1">
                            <a:latin typeface="Cambria Math"/>
                          </a:rPr>
                          <m:t>𝑎</m:t>
                        </m:r>
                      </m:e>
                    </m:rad>
                  </m:oMath>
                </a14:m>
                <a:r>
                  <a:rPr lang="en-GB" sz="2700" baseline="30000" dirty="0">
                    <a:latin typeface="Comic Sans MS" pitchFamily="66" charset="0"/>
                  </a:rPr>
                  <a:t>m</a:t>
                </a:r>
                <a:endParaRPr lang="en-GB" sz="2700" u="sng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0491" name="Text 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42630" y="4123174"/>
                <a:ext cx="2879314" cy="1206612"/>
              </a:xfrm>
              <a:prstGeom prst="rect">
                <a:avLst/>
              </a:prstGeom>
              <a:blipFill rotWithShape="1">
                <a:blip r:embed="rId2"/>
                <a:stretch>
                  <a:fillRect l="-6342" t="-7576" r="-5497" b="-18687"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3019610" y="2406022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</a:rPr>
              <a:t>25</a:t>
            </a:r>
            <a:r>
              <a:rPr lang="en-GB" sz="2400" baseline="30000" dirty="0">
                <a:latin typeface="Comic Sans MS" pitchFamily="66" charset="0"/>
              </a:rPr>
              <a:t>1/2</a:t>
            </a:r>
            <a:r>
              <a:rPr lang="en-GB" sz="2400" dirty="0">
                <a:latin typeface="Comic Sans MS" pitchFamily="66" charset="0"/>
              </a:rPr>
              <a:t>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445917" y="2333275"/>
                <a:ext cx="1944216" cy="500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GB" sz="2400" i="1">
                            <a:latin typeface="Cambria Math"/>
                          </a:rPr>
                          <m:t>2</m:t>
                        </m:r>
                      </m:deg>
                      <m:e>
                        <m:r>
                          <a:rPr lang="en-GB" sz="2400" i="1">
                            <a:latin typeface="Cambria Math"/>
                          </a:rPr>
                          <m:t>25</m:t>
                        </m:r>
                      </m:e>
                    </m:rad>
                  </m:oMath>
                </a14:m>
                <a:r>
                  <a:rPr lang="en-GB" sz="2400" baseline="30000" dirty="0">
                    <a:latin typeface="Comic Sans MS" pitchFamily="66" charset="0"/>
                  </a:rPr>
                  <a:t>1</a:t>
                </a:r>
                <a:r>
                  <a:rPr lang="en-GB" sz="2400" dirty="0">
                    <a:latin typeface="Comic Sans MS" pitchFamily="66" charset="0"/>
                  </a:rPr>
                  <a:t> = 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5911" y="1968220"/>
                <a:ext cx="1944216" cy="636200"/>
              </a:xfrm>
              <a:prstGeom prst="rect">
                <a:avLst/>
              </a:prstGeom>
              <a:blipFill rotWithShape="1">
                <a:blip r:embed="rId3"/>
                <a:stretch>
                  <a:fillRect t="-3846" b="-317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5827922" y="2386735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</a:rPr>
              <a:t>5</a:t>
            </a:r>
            <a:r>
              <a:rPr lang="en-GB" sz="2400" baseline="30000" dirty="0">
                <a:latin typeface="Comic Sans MS" pitchFamily="66" charset="0"/>
              </a:rPr>
              <a:t>1</a:t>
            </a:r>
            <a:r>
              <a:rPr lang="en-GB" sz="2400" dirty="0">
                <a:latin typeface="Comic Sans MS" pitchFamily="66" charset="0"/>
              </a:rPr>
              <a:t> =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20844" y="2386734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</a:rPr>
              <a:t>5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38044" y="2958976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</a:rPr>
              <a:t>8</a:t>
            </a:r>
            <a:r>
              <a:rPr lang="en-GB" sz="2400" baseline="30000" dirty="0">
                <a:latin typeface="Comic Sans MS" pitchFamily="66" charset="0"/>
              </a:rPr>
              <a:t>2/3</a:t>
            </a:r>
            <a:r>
              <a:rPr lang="en-GB" sz="2400" dirty="0">
                <a:latin typeface="Comic Sans MS" pitchFamily="66" charset="0"/>
              </a:rPr>
              <a:t>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464350" y="2886227"/>
                <a:ext cx="1944216" cy="4964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GB" sz="2400" i="1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GB" sz="2400" i="1">
                            <a:latin typeface="Cambria Math"/>
                          </a:rPr>
                          <m:t>8</m:t>
                        </m:r>
                      </m:e>
                    </m:rad>
                  </m:oMath>
                </a14:m>
                <a:r>
                  <a:rPr lang="en-GB" sz="2400" baseline="30000" dirty="0">
                    <a:latin typeface="Comic Sans MS" pitchFamily="66" charset="0"/>
                  </a:rPr>
                  <a:t>2</a:t>
                </a:r>
                <a:r>
                  <a:rPr lang="en-GB" sz="2400" dirty="0">
                    <a:latin typeface="Comic Sans MS" pitchFamily="66" charset="0"/>
                  </a:rPr>
                  <a:t> = 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4345" y="2705395"/>
                <a:ext cx="1944216" cy="654025"/>
              </a:xfrm>
              <a:prstGeom prst="rect">
                <a:avLst/>
              </a:prstGeom>
              <a:blipFill rotWithShape="1">
                <a:blip r:embed="rId4"/>
                <a:stretch>
                  <a:fillRect t="-4673" b="-271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5846357" y="2939688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</a:rPr>
              <a:t>2</a:t>
            </a:r>
            <a:r>
              <a:rPr lang="en-GB" sz="2400" baseline="30000" dirty="0">
                <a:latin typeface="Comic Sans MS" pitchFamily="66" charset="0"/>
              </a:rPr>
              <a:t>2</a:t>
            </a:r>
            <a:r>
              <a:rPr lang="en-GB" sz="2400" dirty="0">
                <a:latin typeface="Comic Sans MS" pitchFamily="66" charset="0"/>
              </a:rPr>
              <a:t> =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04254" y="2912198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</a:rPr>
              <a:t>4 </a:t>
            </a:r>
          </a:p>
        </p:txBody>
      </p:sp>
    </p:spTree>
    <p:extLst>
      <p:ext uri="{BB962C8B-B14F-4D97-AF65-F5344CB8AC3E}">
        <p14:creationId xmlns:p14="http://schemas.microsoft.com/office/powerpoint/2010/main" val="1557887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1" grpId="0" animBg="1"/>
      <p:bldP spid="6" grpId="0"/>
      <p:bldP spid="7" grpId="0"/>
      <p:bldP spid="8" grpId="0"/>
      <p:bldP spid="10" grpId="0"/>
      <p:bldP spid="12" grpId="0"/>
      <p:bldP spid="1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735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29316" y="1620172"/>
            <a:ext cx="1595309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100" b="1" u="sng" dirty="0">
                <a:latin typeface="Comic Sans MS" pitchFamily="66" charset="0"/>
              </a:rPr>
              <a:t>ANSWERS</a:t>
            </a:r>
            <a:endParaRPr lang="en-GB" sz="2100" b="1" u="sng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87" t="26611" r="49468" b="23230"/>
          <a:stretch/>
        </p:blipFill>
        <p:spPr bwMode="auto">
          <a:xfrm>
            <a:off x="2240897" y="2078070"/>
            <a:ext cx="3253559" cy="3313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85" t="32093" r="49666" b="17510"/>
          <a:stretch/>
        </p:blipFill>
        <p:spPr bwMode="auto">
          <a:xfrm>
            <a:off x="5508104" y="2040511"/>
            <a:ext cx="3240360" cy="3329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011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2843810" y="1592560"/>
            <a:ext cx="5976664" cy="573783"/>
          </a:xfrm>
        </p:spPr>
        <p:txBody>
          <a:bodyPr/>
          <a:lstStyle/>
          <a:p>
            <a:r>
              <a:rPr lang="en-GB" sz="2700" u="sng" dirty="0">
                <a:latin typeface="Comic Sans MS" pitchFamily="66" charset="0"/>
              </a:rPr>
              <a:t>Combining numbers</a:t>
            </a:r>
            <a:endParaRPr lang="en-US" sz="2700" u="sng" dirty="0">
              <a:latin typeface="Comic Sans MS" pitchFamily="66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793534" y="2179650"/>
            <a:ext cx="14750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>
                <a:latin typeface="Comic Sans MS" pitchFamily="66" charset="0"/>
              </a:rPr>
              <a:t>5 x 5 x 5</a:t>
            </a:r>
            <a:endParaRPr lang="en-US" sz="2400">
              <a:latin typeface="Comic Sans MS" pitchFamily="66" charset="0"/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4758858" y="2168935"/>
            <a:ext cx="229902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>
                <a:latin typeface="Comic Sans MS" pitchFamily="66" charset="0"/>
              </a:rPr>
              <a:t>x 2 x 2 x 2 x 2</a:t>
            </a:r>
            <a:endParaRPr lang="en-US" sz="2400">
              <a:latin typeface="Comic Sans MS" pitchFamily="66" charset="0"/>
            </a:endParaRP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4327055" y="2763133"/>
            <a:ext cx="7457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  <a:latin typeface="Comic Sans MS" pitchFamily="66" charset="0"/>
              </a:rPr>
              <a:t>= 5</a:t>
            </a:r>
            <a:r>
              <a:rPr lang="en-GB" sz="2400" baseline="30000">
                <a:solidFill>
                  <a:srgbClr val="FF0000"/>
                </a:solidFill>
                <a:latin typeface="Comic Sans MS" pitchFamily="66" charset="0"/>
              </a:rPr>
              <a:t>3</a:t>
            </a:r>
            <a:endParaRPr lang="en-US" sz="2400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5190656" y="2763133"/>
            <a:ext cx="8611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  <a:latin typeface="Comic Sans MS" pitchFamily="66" charset="0"/>
              </a:rPr>
              <a:t> x 2</a:t>
            </a:r>
            <a:r>
              <a:rPr lang="en-GB" sz="2400" baseline="30000">
                <a:solidFill>
                  <a:srgbClr val="FF0000"/>
                </a:solidFill>
                <a:latin typeface="Comic Sans MS" pitchFamily="66" charset="0"/>
              </a:rPr>
              <a:t>4</a:t>
            </a:r>
            <a:endParaRPr lang="en-US" sz="2400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2866554" y="3549049"/>
            <a:ext cx="42899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dirty="0">
                <a:latin typeface="Comic Sans MS" pitchFamily="66" charset="0"/>
              </a:rPr>
              <a:t>We can not write this any more simply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2882966" y="4099610"/>
            <a:ext cx="600951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3366FF"/>
                </a:solidFill>
                <a:latin typeface="Comic Sans MS" pitchFamily="66" charset="0"/>
              </a:rPr>
              <a:t>We can ONLY do this if the BASE NUMBERS are the same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15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3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/>
      <p:bldP spid="13324" grpId="0"/>
      <p:bldP spid="13325" grpId="0"/>
      <p:bldP spid="1332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:\Powers_Indices_Roots S3\Fake Texts\Rosie - Squared and Cubed.PN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0163" y="1196325"/>
            <a:ext cx="2848577" cy="4030882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E:\Powers_Indices_Roots S3\Fake Texts\Colin - 5 to power 4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86719" y="1185933"/>
            <a:ext cx="2865953" cy="4030882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E:\Powers_Indices_Roots S3\Fake Texts\Cameron - 2 to the power 7.PN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28184" y="1196752"/>
            <a:ext cx="2664809" cy="402006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935182" y="5445224"/>
            <a:ext cx="7488833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itchFamily="66" charset="0"/>
              </a:rPr>
              <a:t>Discuss within your group.</a:t>
            </a:r>
          </a:p>
          <a:p>
            <a:r>
              <a:rPr lang="en-US" dirty="0">
                <a:latin typeface="Comic Sans MS" pitchFamily="66" charset="0"/>
              </a:rPr>
              <a:t>How would you help Rosie, Colin and Cameron out?</a:t>
            </a:r>
          </a:p>
          <a:p>
            <a:r>
              <a:rPr lang="en-US" dirty="0">
                <a:latin typeface="Comic Sans MS" pitchFamily="66" charset="0"/>
              </a:rPr>
              <a:t>What common misconceptions can you spot?</a:t>
            </a:r>
          </a:p>
          <a:p>
            <a:r>
              <a:rPr lang="en-US" dirty="0">
                <a:latin typeface="Comic Sans MS" pitchFamily="66" charset="0"/>
              </a:rPr>
              <a:t>Any other observations about the conversations?</a:t>
            </a:r>
          </a:p>
        </p:txBody>
      </p:sp>
    </p:spTree>
    <p:extLst>
      <p:ext uri="{BB962C8B-B14F-4D97-AF65-F5344CB8AC3E}">
        <p14:creationId xmlns:p14="http://schemas.microsoft.com/office/powerpoint/2010/main" val="269217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668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3172044" y="1608297"/>
            <a:ext cx="5596259" cy="685889"/>
          </a:xfrm>
        </p:spPr>
        <p:txBody>
          <a:bodyPr/>
          <a:lstStyle/>
          <a:p>
            <a:r>
              <a:rPr lang="en-GB" sz="2700" u="sng">
                <a:latin typeface="Comic Sans MS" pitchFamily="66" charset="0"/>
              </a:rPr>
              <a:t>Rule 1 : Multiplication</a:t>
            </a:r>
            <a:endParaRPr lang="en-US" sz="2700" u="sng">
              <a:latin typeface="Comic Sans MS" pitchFamily="66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975506" y="2267992"/>
            <a:ext cx="1303562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700">
                <a:latin typeface="Comic Sans MS" pitchFamily="66" charset="0"/>
              </a:rPr>
              <a:t>2</a:t>
            </a:r>
            <a:r>
              <a:rPr lang="en-GB" sz="2700" baseline="30000">
                <a:latin typeface="Comic Sans MS" pitchFamily="66" charset="0"/>
              </a:rPr>
              <a:t>6</a:t>
            </a:r>
            <a:r>
              <a:rPr lang="en-GB" sz="2700">
                <a:latin typeface="Comic Sans MS" pitchFamily="66" charset="0"/>
              </a:rPr>
              <a:t> x 2</a:t>
            </a:r>
            <a:r>
              <a:rPr lang="en-GB" sz="2700" baseline="30000">
                <a:latin typeface="Comic Sans MS" pitchFamily="66" charset="0"/>
              </a:rPr>
              <a:t>4</a:t>
            </a:r>
            <a:endParaRPr lang="en-US" sz="2700" baseline="30000">
              <a:latin typeface="Comic Sans MS" pitchFamily="66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4940826" y="2294190"/>
            <a:ext cx="922047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700">
                <a:latin typeface="Comic Sans MS" pitchFamily="66" charset="0"/>
              </a:rPr>
              <a:t>= 2</a:t>
            </a:r>
            <a:r>
              <a:rPr lang="en-GB" sz="2700" baseline="30000">
                <a:latin typeface="Comic Sans MS" pitchFamily="66" charset="0"/>
              </a:rPr>
              <a:t>10</a:t>
            </a:r>
            <a:endParaRPr lang="en-US" sz="2700" baseline="30000">
              <a:latin typeface="Comic Sans MS" pitchFamily="66" charset="0"/>
            </a:endParaRP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2923119" y="2822896"/>
            <a:ext cx="1303562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700">
                <a:latin typeface="Comic Sans MS" pitchFamily="66" charset="0"/>
              </a:rPr>
              <a:t>2</a:t>
            </a:r>
            <a:r>
              <a:rPr lang="en-GB" sz="2700" baseline="30000">
                <a:latin typeface="Comic Sans MS" pitchFamily="66" charset="0"/>
              </a:rPr>
              <a:t>4</a:t>
            </a:r>
            <a:r>
              <a:rPr lang="en-GB" sz="2700">
                <a:latin typeface="Comic Sans MS" pitchFamily="66" charset="0"/>
              </a:rPr>
              <a:t> x 2</a:t>
            </a:r>
            <a:r>
              <a:rPr lang="en-GB" sz="2700" baseline="30000">
                <a:latin typeface="Comic Sans MS" pitchFamily="66" charset="0"/>
              </a:rPr>
              <a:t>2</a:t>
            </a:r>
            <a:endParaRPr lang="en-US" sz="2700" baseline="30000">
              <a:latin typeface="Comic Sans MS" pitchFamily="66" charset="0"/>
            </a:endParaRP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4888442" y="2849093"/>
            <a:ext cx="817853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700">
                <a:latin typeface="Comic Sans MS" pitchFamily="66" charset="0"/>
              </a:rPr>
              <a:t>= 2</a:t>
            </a:r>
            <a:r>
              <a:rPr lang="en-GB" sz="2700" baseline="30000">
                <a:latin typeface="Comic Sans MS" pitchFamily="66" charset="0"/>
              </a:rPr>
              <a:t>6</a:t>
            </a:r>
            <a:endParaRPr lang="en-US" sz="2700" baseline="30000">
              <a:latin typeface="Comic Sans MS" pitchFamily="66" charset="0"/>
            </a:endParaRP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2923119" y="3417094"/>
            <a:ext cx="1303562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700">
                <a:latin typeface="Comic Sans MS" pitchFamily="66" charset="0"/>
              </a:rPr>
              <a:t>3</a:t>
            </a:r>
            <a:r>
              <a:rPr lang="en-GB" sz="2700" baseline="30000">
                <a:latin typeface="Comic Sans MS" pitchFamily="66" charset="0"/>
              </a:rPr>
              <a:t>5</a:t>
            </a:r>
            <a:r>
              <a:rPr lang="en-GB" sz="2700">
                <a:latin typeface="Comic Sans MS" pitchFamily="66" charset="0"/>
              </a:rPr>
              <a:t> x 3</a:t>
            </a:r>
            <a:r>
              <a:rPr lang="en-GB" sz="2700" baseline="30000">
                <a:latin typeface="Comic Sans MS" pitchFamily="66" charset="0"/>
              </a:rPr>
              <a:t>7</a:t>
            </a:r>
            <a:endParaRPr lang="en-US" sz="2700" baseline="30000">
              <a:latin typeface="Comic Sans MS" pitchFamily="66" charset="0"/>
            </a:endParaRP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4888439" y="3443292"/>
            <a:ext cx="922047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700" dirty="0">
                <a:latin typeface="Comic Sans MS" pitchFamily="66" charset="0"/>
              </a:rPr>
              <a:t>= 3</a:t>
            </a:r>
            <a:r>
              <a:rPr lang="en-GB" sz="2700" baseline="30000" dirty="0">
                <a:latin typeface="Comic Sans MS" pitchFamily="66" charset="0"/>
              </a:rPr>
              <a:t>12</a:t>
            </a:r>
            <a:endParaRPr lang="en-US" sz="2700" baseline="30000" dirty="0">
              <a:latin typeface="Comic Sans MS" pitchFamily="66" charset="0"/>
            </a:endParaRP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5560360" y="3935097"/>
            <a:ext cx="2226892" cy="92333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r>
              <a:rPr lang="en-GB" sz="2700" dirty="0">
                <a:latin typeface="Comic Sans MS" pitchFamily="66" charset="0"/>
              </a:rPr>
              <a:t>General Rule</a:t>
            </a:r>
          </a:p>
          <a:p>
            <a:r>
              <a:rPr lang="en-GB" sz="2700" dirty="0">
                <a:latin typeface="Comic Sans MS" pitchFamily="66" charset="0"/>
              </a:rPr>
              <a:t>a</a:t>
            </a:r>
            <a:r>
              <a:rPr lang="en-GB" sz="2700" baseline="30000" dirty="0">
                <a:latin typeface="Comic Sans MS" pitchFamily="66" charset="0"/>
              </a:rPr>
              <a:t>m</a:t>
            </a:r>
            <a:r>
              <a:rPr lang="en-GB" sz="2700" dirty="0">
                <a:latin typeface="Comic Sans MS" pitchFamily="66" charset="0"/>
              </a:rPr>
              <a:t> x a</a:t>
            </a:r>
            <a:r>
              <a:rPr lang="en-GB" sz="2700" baseline="30000" dirty="0">
                <a:latin typeface="Comic Sans MS" pitchFamily="66" charset="0"/>
              </a:rPr>
              <a:t>n</a:t>
            </a:r>
            <a:r>
              <a:rPr lang="en-GB" sz="2700" dirty="0">
                <a:latin typeface="Comic Sans MS" pitchFamily="66" charset="0"/>
              </a:rPr>
              <a:t> = </a:t>
            </a:r>
            <a:r>
              <a:rPr lang="en-GB" sz="2700" dirty="0" err="1">
                <a:latin typeface="Comic Sans MS" pitchFamily="66" charset="0"/>
              </a:rPr>
              <a:t>a</a:t>
            </a:r>
            <a:r>
              <a:rPr lang="en-GB" sz="2700" baseline="30000" dirty="0" err="1">
                <a:latin typeface="Comic Sans MS" pitchFamily="66" charset="0"/>
              </a:rPr>
              <a:t>m+n</a:t>
            </a:r>
            <a:endParaRPr lang="en-US" sz="2700" baseline="30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00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/>
      <p:bldP spid="11274" grpId="0"/>
      <p:bldP spid="11276" grpId="0"/>
      <p:bldP spid="1127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2843811" y="1582101"/>
            <a:ext cx="5688632" cy="685889"/>
          </a:xfrm>
        </p:spPr>
        <p:txBody>
          <a:bodyPr/>
          <a:lstStyle/>
          <a:p>
            <a:r>
              <a:rPr lang="en-GB" sz="2700" u="sng" dirty="0">
                <a:latin typeface="Comic Sans MS" pitchFamily="66" charset="0"/>
              </a:rPr>
              <a:t>Rule 2 : Division</a:t>
            </a:r>
            <a:endParaRPr lang="en-US" sz="2700" u="sng" dirty="0">
              <a:latin typeface="Comic Sans MS" pitchFamily="66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803083" y="2213217"/>
            <a:ext cx="1289135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700">
                <a:latin typeface="Comic Sans MS" pitchFamily="66" charset="0"/>
              </a:rPr>
              <a:t>2</a:t>
            </a:r>
            <a:r>
              <a:rPr lang="en-GB" sz="2700" baseline="30000">
                <a:latin typeface="Comic Sans MS" pitchFamily="66" charset="0"/>
              </a:rPr>
              <a:t>6</a:t>
            </a:r>
            <a:r>
              <a:rPr lang="en-GB" sz="2700">
                <a:latin typeface="Comic Sans MS" pitchFamily="66" charset="0"/>
              </a:rPr>
              <a:t> </a:t>
            </a:r>
            <a:r>
              <a:rPr lang="en-US" sz="2700">
                <a:latin typeface="Comic Sans MS" pitchFamily="66" charset="0"/>
                <a:cs typeface="Arial" charset="0"/>
              </a:rPr>
              <a:t>÷</a:t>
            </a:r>
            <a:r>
              <a:rPr lang="en-GB" sz="2700">
                <a:latin typeface="Comic Sans MS" pitchFamily="66" charset="0"/>
              </a:rPr>
              <a:t> 2</a:t>
            </a:r>
            <a:r>
              <a:rPr lang="en-GB" sz="2700" baseline="30000">
                <a:latin typeface="Comic Sans MS" pitchFamily="66" charset="0"/>
              </a:rPr>
              <a:t>4</a:t>
            </a:r>
            <a:endParaRPr lang="en-US" sz="2700" baseline="30000">
              <a:latin typeface="Comic Sans MS" pitchFamily="66" charset="0"/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4768407" y="2239414"/>
            <a:ext cx="817853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700" dirty="0">
                <a:latin typeface="Comic Sans MS" pitchFamily="66" charset="0"/>
              </a:rPr>
              <a:t>= 2</a:t>
            </a:r>
            <a:r>
              <a:rPr lang="en-GB" sz="2700" baseline="30000" dirty="0">
                <a:latin typeface="Comic Sans MS" pitchFamily="66" charset="0"/>
              </a:rPr>
              <a:t>2</a:t>
            </a:r>
            <a:endParaRPr lang="en-US" sz="2700" baseline="30000" dirty="0">
              <a:latin typeface="Comic Sans MS" pitchFamily="66" charset="0"/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2750696" y="2768121"/>
            <a:ext cx="126509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700">
                <a:latin typeface="Comic Sans MS" pitchFamily="66" charset="0"/>
              </a:rPr>
              <a:t>2</a:t>
            </a:r>
            <a:r>
              <a:rPr lang="en-GB" sz="2700" baseline="30000">
                <a:latin typeface="Comic Sans MS" pitchFamily="66" charset="0"/>
              </a:rPr>
              <a:t>5</a:t>
            </a:r>
            <a:r>
              <a:rPr lang="en-GB" sz="2700">
                <a:latin typeface="Comic Sans MS" pitchFamily="66" charset="0"/>
              </a:rPr>
              <a:t> </a:t>
            </a:r>
            <a:r>
              <a:rPr lang="en-US" sz="2700">
                <a:latin typeface="Comic Sans MS" pitchFamily="66" charset="0"/>
              </a:rPr>
              <a:t>÷</a:t>
            </a:r>
            <a:r>
              <a:rPr lang="en-GB" sz="2700">
                <a:latin typeface="Comic Sans MS" pitchFamily="66" charset="0"/>
              </a:rPr>
              <a:t> 2</a:t>
            </a:r>
            <a:r>
              <a:rPr lang="en-GB" sz="2700" baseline="30000">
                <a:latin typeface="Comic Sans MS" pitchFamily="66" charset="0"/>
              </a:rPr>
              <a:t>2</a:t>
            </a:r>
            <a:endParaRPr lang="en-US" sz="2700" baseline="30000">
              <a:latin typeface="Comic Sans MS" pitchFamily="66" charset="0"/>
            </a:endParaRP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4716017" y="2794318"/>
            <a:ext cx="817853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700">
                <a:latin typeface="Comic Sans MS" pitchFamily="66" charset="0"/>
              </a:rPr>
              <a:t>= 2</a:t>
            </a:r>
            <a:r>
              <a:rPr lang="en-GB" sz="2700" baseline="30000">
                <a:latin typeface="Comic Sans MS" pitchFamily="66" charset="0"/>
              </a:rPr>
              <a:t>3</a:t>
            </a:r>
            <a:endParaRPr lang="en-US" sz="2700" baseline="30000">
              <a:latin typeface="Comic Sans MS" pitchFamily="66" charset="0"/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2750696" y="3320643"/>
            <a:ext cx="126509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700">
                <a:latin typeface="Comic Sans MS" pitchFamily="66" charset="0"/>
              </a:rPr>
              <a:t>3</a:t>
            </a:r>
            <a:r>
              <a:rPr lang="en-GB" sz="2700" baseline="30000">
                <a:latin typeface="Comic Sans MS" pitchFamily="66" charset="0"/>
              </a:rPr>
              <a:t>5</a:t>
            </a:r>
            <a:r>
              <a:rPr lang="en-GB" sz="2700">
                <a:latin typeface="Comic Sans MS" pitchFamily="66" charset="0"/>
              </a:rPr>
              <a:t> </a:t>
            </a:r>
            <a:r>
              <a:rPr lang="en-US" sz="2700">
                <a:latin typeface="Comic Sans MS" pitchFamily="66" charset="0"/>
              </a:rPr>
              <a:t>÷</a:t>
            </a:r>
            <a:r>
              <a:rPr lang="en-GB" sz="2700">
                <a:latin typeface="Comic Sans MS" pitchFamily="66" charset="0"/>
              </a:rPr>
              <a:t> 3</a:t>
            </a:r>
            <a:r>
              <a:rPr lang="en-GB" sz="2700" baseline="30000">
                <a:latin typeface="Comic Sans MS" pitchFamily="66" charset="0"/>
              </a:rPr>
              <a:t>7</a:t>
            </a:r>
            <a:endParaRPr lang="en-US" sz="2700" baseline="30000">
              <a:latin typeface="Comic Sans MS" pitchFamily="66" charset="0"/>
            </a:endParaRP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4716017" y="3346840"/>
            <a:ext cx="914033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700">
                <a:latin typeface="Comic Sans MS" pitchFamily="66" charset="0"/>
              </a:rPr>
              <a:t>= 3</a:t>
            </a:r>
            <a:r>
              <a:rPr lang="en-GB" sz="2700" baseline="30000">
                <a:latin typeface="Comic Sans MS" pitchFamily="66" charset="0"/>
              </a:rPr>
              <a:t>-2</a:t>
            </a:r>
            <a:endParaRPr lang="en-US" sz="2700" baseline="30000">
              <a:latin typeface="Comic Sans MS" pitchFamily="66" charset="0"/>
            </a:endParaRP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5580118" y="3830327"/>
            <a:ext cx="2204450" cy="92333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r>
              <a:rPr lang="en-GB" sz="2700" dirty="0">
                <a:latin typeface="Comic Sans MS" pitchFamily="66" charset="0"/>
              </a:rPr>
              <a:t>General Rule</a:t>
            </a:r>
          </a:p>
          <a:p>
            <a:r>
              <a:rPr lang="en-GB" sz="2700" dirty="0">
                <a:latin typeface="Comic Sans MS" pitchFamily="66" charset="0"/>
              </a:rPr>
              <a:t>a</a:t>
            </a:r>
            <a:r>
              <a:rPr lang="en-GB" sz="2700" baseline="30000" dirty="0">
                <a:latin typeface="Comic Sans MS" pitchFamily="66" charset="0"/>
              </a:rPr>
              <a:t>m</a:t>
            </a:r>
            <a:r>
              <a:rPr lang="en-GB" sz="2700" dirty="0">
                <a:latin typeface="Comic Sans MS" pitchFamily="66" charset="0"/>
              </a:rPr>
              <a:t> </a:t>
            </a:r>
            <a:r>
              <a:rPr lang="en-US" sz="2700" dirty="0">
                <a:latin typeface="Comic Sans MS" pitchFamily="66" charset="0"/>
                <a:cs typeface="Arial" charset="0"/>
              </a:rPr>
              <a:t>÷</a:t>
            </a:r>
            <a:r>
              <a:rPr lang="en-GB" sz="2700" dirty="0">
                <a:latin typeface="Comic Sans MS" pitchFamily="66" charset="0"/>
              </a:rPr>
              <a:t> a</a:t>
            </a:r>
            <a:r>
              <a:rPr lang="en-GB" sz="2700" baseline="30000" dirty="0">
                <a:latin typeface="Comic Sans MS" pitchFamily="66" charset="0"/>
              </a:rPr>
              <a:t>n</a:t>
            </a:r>
            <a:r>
              <a:rPr lang="en-GB" sz="2700" dirty="0">
                <a:latin typeface="Comic Sans MS" pitchFamily="66" charset="0"/>
              </a:rPr>
              <a:t> = a</a:t>
            </a:r>
            <a:r>
              <a:rPr lang="en-GB" sz="2700" baseline="30000" dirty="0">
                <a:latin typeface="Comic Sans MS" pitchFamily="66" charset="0"/>
              </a:rPr>
              <a:t>m-n</a:t>
            </a:r>
            <a:endParaRPr lang="en-US" sz="2700" baseline="30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57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/>
      <p:bldP spid="16392" grpId="0"/>
      <p:bldP spid="16394" grpId="0"/>
      <p:bldP spid="1639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xfrm>
            <a:off x="2829696" y="1606831"/>
            <a:ext cx="5990778" cy="685889"/>
          </a:xfrm>
        </p:spPr>
        <p:txBody>
          <a:bodyPr/>
          <a:lstStyle/>
          <a:p>
            <a:r>
              <a:rPr lang="en-GB" sz="2700" u="sng">
                <a:latin typeface="Comic Sans MS" pitchFamily="66" charset="0"/>
              </a:rPr>
              <a:t>Rule 3 : Brackets</a:t>
            </a:r>
            <a:endParaRPr lang="en-US" sz="2700" u="sng">
              <a:latin typeface="Comic Sans MS" pitchFamily="66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875508" y="2724656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GB" sz="1200">
              <a:latin typeface="Comic Sans MS" pitchFamily="66" charset="0"/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2875503" y="2305504"/>
            <a:ext cx="931665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700">
                <a:latin typeface="Comic Sans MS" pitchFamily="66" charset="0"/>
              </a:rPr>
              <a:t>(2</a:t>
            </a:r>
            <a:r>
              <a:rPr lang="en-GB" sz="2700" baseline="30000">
                <a:latin typeface="Comic Sans MS" pitchFamily="66" charset="0"/>
              </a:rPr>
              <a:t>6</a:t>
            </a:r>
            <a:r>
              <a:rPr lang="en-GB" sz="2700">
                <a:latin typeface="Comic Sans MS" pitchFamily="66" charset="0"/>
              </a:rPr>
              <a:t>)</a:t>
            </a:r>
            <a:r>
              <a:rPr lang="en-GB" sz="2700" baseline="30000">
                <a:latin typeface="Comic Sans MS" pitchFamily="66" charset="0"/>
              </a:rPr>
              <a:t>2</a:t>
            </a:r>
            <a:endParaRPr lang="en-US" sz="2700" baseline="30000">
              <a:latin typeface="Comic Sans MS" pitchFamily="66" charset="0"/>
            </a:endParaRP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4407440" y="2331701"/>
            <a:ext cx="1584088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700">
                <a:latin typeface="Comic Sans MS" pitchFamily="66" charset="0"/>
              </a:rPr>
              <a:t>= 2</a:t>
            </a:r>
            <a:r>
              <a:rPr lang="en-GB" sz="2700" baseline="30000">
                <a:latin typeface="Comic Sans MS" pitchFamily="66" charset="0"/>
              </a:rPr>
              <a:t>6</a:t>
            </a:r>
            <a:r>
              <a:rPr lang="en-GB" sz="2700">
                <a:latin typeface="Comic Sans MS" pitchFamily="66" charset="0"/>
              </a:rPr>
              <a:t> x 2</a:t>
            </a:r>
            <a:r>
              <a:rPr lang="en-GB" sz="2700" baseline="30000">
                <a:latin typeface="Comic Sans MS" pitchFamily="66" charset="0"/>
              </a:rPr>
              <a:t>6</a:t>
            </a:r>
            <a:endParaRPr lang="en-US" sz="2700" baseline="30000">
              <a:latin typeface="Comic Sans MS" pitchFamily="66" charset="0"/>
            </a:endParaRP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6568028" y="2331701"/>
            <a:ext cx="922047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700">
                <a:latin typeface="Comic Sans MS" pitchFamily="66" charset="0"/>
              </a:rPr>
              <a:t>= 2</a:t>
            </a:r>
            <a:r>
              <a:rPr lang="en-GB" sz="2700" baseline="30000">
                <a:latin typeface="Comic Sans MS" pitchFamily="66" charset="0"/>
              </a:rPr>
              <a:t>12</a:t>
            </a:r>
            <a:endParaRPr lang="en-US" sz="2700" baseline="30000">
              <a:latin typeface="Comic Sans MS" pitchFamily="66" charset="0"/>
            </a:endParaRP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2896140" y="3075938"/>
            <a:ext cx="931665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700">
                <a:latin typeface="Comic Sans MS" pitchFamily="66" charset="0"/>
              </a:rPr>
              <a:t>(3</a:t>
            </a:r>
            <a:r>
              <a:rPr lang="en-GB" sz="2700" baseline="30000">
                <a:latin typeface="Comic Sans MS" pitchFamily="66" charset="0"/>
              </a:rPr>
              <a:t>5</a:t>
            </a:r>
            <a:r>
              <a:rPr lang="en-GB" sz="2700">
                <a:latin typeface="Comic Sans MS" pitchFamily="66" charset="0"/>
              </a:rPr>
              <a:t>)</a:t>
            </a:r>
            <a:r>
              <a:rPr lang="en-GB" sz="2700" baseline="30000">
                <a:latin typeface="Comic Sans MS" pitchFamily="66" charset="0"/>
              </a:rPr>
              <a:t>3</a:t>
            </a:r>
            <a:endParaRPr lang="en-US" sz="2700" baseline="30000">
              <a:latin typeface="Comic Sans MS" pitchFamily="66" charset="0"/>
            </a:endParaRP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4428079" y="3102135"/>
            <a:ext cx="2315057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700" dirty="0">
                <a:latin typeface="Comic Sans MS" pitchFamily="66" charset="0"/>
              </a:rPr>
              <a:t>= 3</a:t>
            </a:r>
            <a:r>
              <a:rPr lang="en-GB" sz="2700" baseline="30000" dirty="0">
                <a:latin typeface="Comic Sans MS" pitchFamily="66" charset="0"/>
              </a:rPr>
              <a:t>5</a:t>
            </a:r>
            <a:r>
              <a:rPr lang="en-GB" sz="2700" dirty="0">
                <a:latin typeface="Comic Sans MS" pitchFamily="66" charset="0"/>
              </a:rPr>
              <a:t> x 3</a:t>
            </a:r>
            <a:r>
              <a:rPr lang="en-GB" sz="2700" baseline="30000" dirty="0">
                <a:latin typeface="Comic Sans MS" pitchFamily="66" charset="0"/>
              </a:rPr>
              <a:t>5 </a:t>
            </a:r>
            <a:r>
              <a:rPr lang="en-GB" sz="2700" dirty="0">
                <a:latin typeface="Comic Sans MS" pitchFamily="66" charset="0"/>
              </a:rPr>
              <a:t>x 3</a:t>
            </a:r>
            <a:r>
              <a:rPr lang="en-GB" sz="2700" baseline="30000" dirty="0">
                <a:latin typeface="Comic Sans MS" pitchFamily="66" charset="0"/>
              </a:rPr>
              <a:t>5</a:t>
            </a:r>
            <a:endParaRPr lang="en-US" sz="2700" baseline="30000" dirty="0">
              <a:latin typeface="Comic Sans MS" pitchFamily="66" charset="0"/>
            </a:endParaRP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7658641" y="3102135"/>
            <a:ext cx="922047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700">
                <a:latin typeface="Comic Sans MS" pitchFamily="66" charset="0"/>
              </a:rPr>
              <a:t>= 3</a:t>
            </a:r>
            <a:r>
              <a:rPr lang="en-GB" sz="2700" baseline="30000">
                <a:latin typeface="Comic Sans MS" pitchFamily="66" charset="0"/>
              </a:rPr>
              <a:t>15</a:t>
            </a:r>
            <a:endParaRPr lang="en-US" sz="2700" baseline="30000">
              <a:latin typeface="Comic Sans MS" pitchFamily="66" charset="0"/>
            </a:endParaRP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5928978" y="3969133"/>
            <a:ext cx="2204450" cy="92333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r>
              <a:rPr lang="en-GB" sz="2700" dirty="0">
                <a:latin typeface="Comic Sans MS" pitchFamily="66" charset="0"/>
              </a:rPr>
              <a:t>General Rule</a:t>
            </a:r>
          </a:p>
          <a:p>
            <a:r>
              <a:rPr lang="en-GB" sz="2700" dirty="0">
                <a:latin typeface="Comic Sans MS" pitchFamily="66" charset="0"/>
              </a:rPr>
              <a:t>(a</a:t>
            </a:r>
            <a:r>
              <a:rPr lang="en-GB" sz="2700" baseline="30000" dirty="0">
                <a:latin typeface="Comic Sans MS" pitchFamily="66" charset="0"/>
              </a:rPr>
              <a:t>m</a:t>
            </a:r>
            <a:r>
              <a:rPr lang="en-GB" sz="2700" dirty="0">
                <a:latin typeface="Comic Sans MS" pitchFamily="66" charset="0"/>
              </a:rPr>
              <a:t>)</a:t>
            </a:r>
            <a:r>
              <a:rPr lang="en-GB" sz="2700" baseline="30000" dirty="0">
                <a:latin typeface="Comic Sans MS" pitchFamily="66" charset="0"/>
              </a:rPr>
              <a:t>n</a:t>
            </a:r>
            <a:r>
              <a:rPr lang="en-GB" sz="2700" dirty="0">
                <a:latin typeface="Comic Sans MS" pitchFamily="66" charset="0"/>
              </a:rPr>
              <a:t> = a</a:t>
            </a:r>
            <a:r>
              <a:rPr lang="en-GB" sz="2700" baseline="30000" dirty="0">
                <a:latin typeface="Comic Sans MS" pitchFamily="66" charset="0"/>
              </a:rPr>
              <a:t>m x n</a:t>
            </a:r>
            <a:endParaRPr lang="en-US" sz="2700" baseline="30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83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/>
      <p:bldP spid="18440" grpId="0"/>
      <p:bldP spid="18442" grpId="0"/>
      <p:bldP spid="18443" grpId="0"/>
      <p:bldP spid="1844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750236" y="1581606"/>
            <a:ext cx="6070237" cy="685889"/>
          </a:xfrm>
        </p:spPr>
        <p:txBody>
          <a:bodyPr/>
          <a:lstStyle/>
          <a:p>
            <a:r>
              <a:rPr lang="en-GB" sz="2700" u="sng" dirty="0">
                <a:latin typeface="Comic Sans MS" pitchFamily="66" charset="0"/>
              </a:rPr>
              <a:t>Rule 4 : Index of 0</a:t>
            </a:r>
            <a:endParaRPr lang="en-US" sz="2700" u="sng" dirty="0">
              <a:latin typeface="Comic Sans MS" pitchFamily="66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778480" y="2240717"/>
            <a:ext cx="6041993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sz="2700">
                <a:latin typeface="Comic Sans MS" pitchFamily="66" charset="0"/>
              </a:rPr>
              <a:t>How could you get an answer of 3</a:t>
            </a:r>
            <a:r>
              <a:rPr lang="en-GB" sz="2700" baseline="30000">
                <a:latin typeface="Comic Sans MS" pitchFamily="66" charset="0"/>
              </a:rPr>
              <a:t>0</a:t>
            </a:r>
            <a:r>
              <a:rPr lang="en-GB" sz="2700">
                <a:latin typeface="Comic Sans MS" pitchFamily="66" charset="0"/>
              </a:rPr>
              <a:t>?</a:t>
            </a:r>
            <a:endParaRPr lang="en-US" sz="2700">
              <a:latin typeface="Comic Sans MS" pitchFamily="66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2915226" y="3322859"/>
            <a:ext cx="126509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700">
                <a:latin typeface="Comic Sans MS" pitchFamily="66" charset="0"/>
              </a:rPr>
              <a:t>3</a:t>
            </a:r>
            <a:r>
              <a:rPr lang="en-GB" sz="2700" baseline="30000">
                <a:latin typeface="Comic Sans MS" pitchFamily="66" charset="0"/>
              </a:rPr>
              <a:t>5</a:t>
            </a:r>
            <a:r>
              <a:rPr lang="en-GB" sz="2700">
                <a:latin typeface="Comic Sans MS" pitchFamily="66" charset="0"/>
              </a:rPr>
              <a:t> </a:t>
            </a:r>
            <a:r>
              <a:rPr lang="en-US" sz="2700">
                <a:latin typeface="Comic Sans MS" pitchFamily="66" charset="0"/>
              </a:rPr>
              <a:t>÷</a:t>
            </a:r>
            <a:r>
              <a:rPr lang="en-GB" sz="2700">
                <a:latin typeface="Comic Sans MS" pitchFamily="66" charset="0"/>
              </a:rPr>
              <a:t> 3</a:t>
            </a:r>
            <a:r>
              <a:rPr lang="en-GB" sz="2700" baseline="30000">
                <a:latin typeface="Comic Sans MS" pitchFamily="66" charset="0"/>
              </a:rPr>
              <a:t>5</a:t>
            </a:r>
            <a:endParaRPr lang="en-US" sz="2700" baseline="30000">
              <a:latin typeface="Comic Sans MS" pitchFamily="66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4644009" y="3322859"/>
            <a:ext cx="1055097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700">
                <a:latin typeface="Comic Sans MS" pitchFamily="66" charset="0"/>
              </a:rPr>
              <a:t>= 3</a:t>
            </a:r>
            <a:r>
              <a:rPr lang="en-GB" sz="2700" baseline="30000">
                <a:latin typeface="Comic Sans MS" pitchFamily="66" charset="0"/>
              </a:rPr>
              <a:t>5-5</a:t>
            </a:r>
            <a:endParaRPr lang="en-US" sz="2700" baseline="30000">
              <a:latin typeface="Comic Sans MS" pitchFamily="66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6083872" y="3322859"/>
            <a:ext cx="922047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700">
                <a:latin typeface="Comic Sans MS" pitchFamily="66" charset="0"/>
              </a:rPr>
              <a:t>= 3</a:t>
            </a:r>
            <a:r>
              <a:rPr lang="en-GB" sz="2700" baseline="30000">
                <a:latin typeface="Comic Sans MS" pitchFamily="66" charset="0"/>
              </a:rPr>
              <a:t>0</a:t>
            </a:r>
            <a:r>
              <a:rPr lang="en-GB" sz="2700">
                <a:latin typeface="Comic Sans MS" pitchFamily="66" charset="0"/>
              </a:rPr>
              <a:t> </a:t>
            </a:r>
            <a:endParaRPr lang="en-US" sz="2700" baseline="30000">
              <a:latin typeface="Comic Sans MS" pitchFamily="66" charset="0"/>
            </a:endParaRP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2899351" y="4080196"/>
            <a:ext cx="817853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700">
                <a:latin typeface="Comic Sans MS" pitchFamily="66" charset="0"/>
              </a:rPr>
              <a:t>3</a:t>
            </a:r>
            <a:r>
              <a:rPr lang="en-GB" sz="2700" baseline="30000">
                <a:latin typeface="Comic Sans MS" pitchFamily="66" charset="0"/>
              </a:rPr>
              <a:t>0</a:t>
            </a:r>
            <a:r>
              <a:rPr lang="en-GB" sz="2700">
                <a:latin typeface="Comic Sans MS" pitchFamily="66" charset="0"/>
              </a:rPr>
              <a:t> =</a:t>
            </a:r>
            <a:endParaRPr lang="en-US" sz="2700" baseline="30000">
              <a:latin typeface="Comic Sans MS" pitchFamily="66" charset="0"/>
            </a:endParaRP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3994727" y="4080196"/>
            <a:ext cx="444352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700">
                <a:latin typeface="Comic Sans MS" pitchFamily="66" charset="0"/>
              </a:rPr>
              <a:t>1 </a:t>
            </a:r>
            <a:endParaRPr lang="en-US" sz="2700" baseline="30000">
              <a:latin typeface="Comic Sans MS" pitchFamily="66" charset="0"/>
            </a:endParaRP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5917114" y="3969133"/>
            <a:ext cx="2204450" cy="92333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r>
              <a:rPr lang="en-GB" sz="2700" dirty="0">
                <a:latin typeface="Comic Sans MS" pitchFamily="66" charset="0"/>
              </a:rPr>
              <a:t>General Rule</a:t>
            </a:r>
          </a:p>
          <a:p>
            <a:r>
              <a:rPr lang="en-GB" sz="2700" dirty="0">
                <a:latin typeface="Comic Sans MS" pitchFamily="66" charset="0"/>
              </a:rPr>
              <a:t>a</a:t>
            </a:r>
            <a:r>
              <a:rPr lang="en-GB" sz="2700" baseline="30000" dirty="0">
                <a:latin typeface="Comic Sans MS" pitchFamily="66" charset="0"/>
              </a:rPr>
              <a:t>0</a:t>
            </a:r>
            <a:r>
              <a:rPr lang="en-GB" sz="2700" dirty="0">
                <a:latin typeface="Comic Sans MS" pitchFamily="66" charset="0"/>
              </a:rPr>
              <a:t> = 1</a:t>
            </a:r>
            <a:endParaRPr lang="en-US" sz="2700" baseline="30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01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/>
      <p:bldP spid="20487" grpId="0"/>
      <p:bldP spid="20488" grpId="0"/>
      <p:bldP spid="20489" grpId="0"/>
      <p:bldP spid="20490" grpId="0"/>
      <p:bldP spid="2049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750236" y="1581606"/>
            <a:ext cx="6070237" cy="685889"/>
          </a:xfrm>
        </p:spPr>
        <p:txBody>
          <a:bodyPr/>
          <a:lstStyle/>
          <a:p>
            <a:r>
              <a:rPr lang="en-GB" sz="2700" u="sng" dirty="0">
                <a:latin typeface="Comic Sans MS" pitchFamily="66" charset="0"/>
              </a:rPr>
              <a:t>Rule 5 : Negative indices</a:t>
            </a:r>
            <a:endParaRPr lang="en-US" sz="2700" u="sng" dirty="0">
              <a:latin typeface="Comic Sans MS" pitchFamily="66" charset="0"/>
            </a:endParaRP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6069564" y="3664640"/>
            <a:ext cx="2204450" cy="133882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r>
              <a:rPr lang="en-GB" sz="2700" dirty="0">
                <a:latin typeface="Comic Sans MS" pitchFamily="66" charset="0"/>
              </a:rPr>
              <a:t>General Rule</a:t>
            </a:r>
          </a:p>
          <a:p>
            <a:r>
              <a:rPr lang="en-GB" sz="2700" dirty="0">
                <a:latin typeface="Comic Sans MS" pitchFamily="66" charset="0"/>
              </a:rPr>
              <a:t>a</a:t>
            </a:r>
            <a:r>
              <a:rPr lang="en-GB" sz="2700" baseline="30000" dirty="0">
                <a:latin typeface="Comic Sans MS" pitchFamily="66" charset="0"/>
              </a:rPr>
              <a:t>-m</a:t>
            </a:r>
            <a:r>
              <a:rPr lang="en-GB" sz="2700" dirty="0">
                <a:latin typeface="Comic Sans MS" pitchFamily="66" charset="0"/>
              </a:rPr>
              <a:t> = </a:t>
            </a:r>
            <a:r>
              <a:rPr lang="en-GB" sz="2700" u="sng" dirty="0">
                <a:latin typeface="Comic Sans MS" pitchFamily="66" charset="0"/>
              </a:rPr>
              <a:t>1</a:t>
            </a:r>
          </a:p>
          <a:p>
            <a:r>
              <a:rPr lang="en-GB" sz="2700" dirty="0">
                <a:latin typeface="Comic Sans MS" pitchFamily="66" charset="0"/>
              </a:rPr>
              <a:t> </a:t>
            </a:r>
            <a:r>
              <a:rPr lang="en-GB" sz="2700" dirty="0" smtClean="0">
                <a:latin typeface="Comic Sans MS" pitchFamily="66" charset="0"/>
              </a:rPr>
              <a:t>       a</a:t>
            </a:r>
            <a:r>
              <a:rPr lang="en-GB" sz="2700" baseline="30000" dirty="0" smtClean="0">
                <a:latin typeface="Comic Sans MS" pitchFamily="66" charset="0"/>
              </a:rPr>
              <a:t>m</a:t>
            </a:r>
            <a:endParaRPr lang="en-GB" sz="2700" dirty="0"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15821" y="2186700"/>
            <a:ext cx="19442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</a:rPr>
              <a:t>2</a:t>
            </a:r>
            <a:r>
              <a:rPr lang="en-GB" sz="2400" baseline="30000" dirty="0">
                <a:latin typeface="Comic Sans MS" pitchFamily="66" charset="0"/>
              </a:rPr>
              <a:t>3</a:t>
            </a:r>
            <a:r>
              <a:rPr lang="en-GB" sz="2400" dirty="0">
                <a:latin typeface="Comic Sans MS" pitchFamily="66" charset="0"/>
              </a:rPr>
              <a:t> =</a:t>
            </a:r>
          </a:p>
          <a:p>
            <a:r>
              <a:rPr lang="en-GB" sz="2400" dirty="0">
                <a:latin typeface="Comic Sans MS" pitchFamily="66" charset="0"/>
              </a:rPr>
              <a:t>2</a:t>
            </a:r>
            <a:r>
              <a:rPr lang="en-GB" sz="2400" baseline="30000" dirty="0">
                <a:latin typeface="Comic Sans MS" pitchFamily="66" charset="0"/>
              </a:rPr>
              <a:t>2</a:t>
            </a:r>
            <a:r>
              <a:rPr lang="en-GB" sz="2400" dirty="0">
                <a:latin typeface="Comic Sans MS" pitchFamily="66" charset="0"/>
              </a:rPr>
              <a:t> =</a:t>
            </a:r>
          </a:p>
          <a:p>
            <a:r>
              <a:rPr lang="en-GB" sz="2400" dirty="0">
                <a:latin typeface="Comic Sans MS" pitchFamily="66" charset="0"/>
              </a:rPr>
              <a:t>2</a:t>
            </a:r>
            <a:r>
              <a:rPr lang="en-GB" sz="2400" baseline="30000" dirty="0">
                <a:latin typeface="Comic Sans MS" pitchFamily="66" charset="0"/>
              </a:rPr>
              <a:t>1</a:t>
            </a:r>
            <a:r>
              <a:rPr lang="en-GB" sz="2400" dirty="0">
                <a:latin typeface="Comic Sans MS" pitchFamily="66" charset="0"/>
              </a:rPr>
              <a:t> =</a:t>
            </a:r>
          </a:p>
          <a:p>
            <a:r>
              <a:rPr lang="en-GB" sz="2400" dirty="0">
                <a:latin typeface="Comic Sans MS" pitchFamily="66" charset="0"/>
              </a:rPr>
              <a:t>2</a:t>
            </a:r>
            <a:r>
              <a:rPr lang="en-GB" sz="2400" baseline="30000" dirty="0">
                <a:latin typeface="Comic Sans MS" pitchFamily="66" charset="0"/>
              </a:rPr>
              <a:t>0</a:t>
            </a:r>
            <a:r>
              <a:rPr lang="en-GB" sz="2400" dirty="0">
                <a:latin typeface="Comic Sans MS" pitchFamily="66" charset="0"/>
              </a:rPr>
              <a:t> =</a:t>
            </a:r>
          </a:p>
          <a:p>
            <a:r>
              <a:rPr lang="en-GB" sz="2400" dirty="0">
                <a:latin typeface="Comic Sans MS" pitchFamily="66" charset="0"/>
              </a:rPr>
              <a:t>2</a:t>
            </a:r>
            <a:r>
              <a:rPr lang="en-GB" sz="2400" baseline="30000" dirty="0">
                <a:latin typeface="Comic Sans MS" pitchFamily="66" charset="0"/>
              </a:rPr>
              <a:t>-1</a:t>
            </a:r>
            <a:r>
              <a:rPr lang="en-GB" sz="2400" dirty="0">
                <a:latin typeface="Comic Sans MS" pitchFamily="66" charset="0"/>
              </a:rPr>
              <a:t> =</a:t>
            </a:r>
          </a:p>
          <a:p>
            <a:r>
              <a:rPr lang="en-GB" sz="2400" dirty="0">
                <a:latin typeface="Comic Sans MS" pitchFamily="66" charset="0"/>
              </a:rPr>
              <a:t>2</a:t>
            </a:r>
            <a:r>
              <a:rPr lang="en-GB" sz="2400" baseline="30000" dirty="0">
                <a:latin typeface="Comic Sans MS" pitchFamily="66" charset="0"/>
              </a:rPr>
              <a:t>-2</a:t>
            </a:r>
            <a:r>
              <a:rPr lang="en-GB" sz="2400" dirty="0">
                <a:latin typeface="Comic Sans MS" pitchFamily="66" charset="0"/>
              </a:rPr>
              <a:t> =</a:t>
            </a:r>
          </a:p>
          <a:p>
            <a:r>
              <a:rPr lang="en-GB" sz="2400" dirty="0">
                <a:latin typeface="Comic Sans MS" pitchFamily="66" charset="0"/>
              </a:rPr>
              <a:t>2</a:t>
            </a:r>
            <a:r>
              <a:rPr lang="en-GB" sz="2400" baseline="30000" dirty="0">
                <a:latin typeface="Comic Sans MS" pitchFamily="66" charset="0"/>
              </a:rPr>
              <a:t>-3</a:t>
            </a:r>
            <a:r>
              <a:rPr lang="en-GB" sz="2400" dirty="0">
                <a:latin typeface="Comic Sans MS" pitchFamily="66" charset="0"/>
              </a:rPr>
              <a:t> =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87930" y="2186700"/>
            <a:ext cx="19442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</a:rPr>
              <a:t>8</a:t>
            </a:r>
          </a:p>
          <a:p>
            <a:r>
              <a:rPr lang="en-GB" sz="2400" dirty="0">
                <a:latin typeface="Comic Sans MS" pitchFamily="66" charset="0"/>
              </a:rPr>
              <a:t>4</a:t>
            </a:r>
          </a:p>
          <a:p>
            <a:r>
              <a:rPr lang="en-GB" sz="2400" dirty="0">
                <a:latin typeface="Comic Sans MS" pitchFamily="66" charset="0"/>
              </a:rPr>
              <a:t>2</a:t>
            </a:r>
          </a:p>
          <a:p>
            <a:r>
              <a:rPr lang="en-GB" sz="2400" dirty="0">
                <a:latin typeface="Comic Sans MS" pitchFamily="66" charset="0"/>
              </a:rPr>
              <a:t>1</a:t>
            </a:r>
          </a:p>
          <a:p>
            <a:r>
              <a:rPr lang="en-GB" sz="2400" dirty="0">
                <a:latin typeface="Comic Sans MS" pitchFamily="66" charset="0"/>
              </a:rPr>
              <a:t>½</a:t>
            </a:r>
          </a:p>
          <a:p>
            <a:r>
              <a:rPr lang="en-GB" sz="2400" dirty="0">
                <a:latin typeface="Comic Sans MS" pitchFamily="66" charset="0"/>
              </a:rPr>
              <a:t>¼</a:t>
            </a:r>
          </a:p>
          <a:p>
            <a:r>
              <a:rPr lang="en-GB" sz="2400" dirty="0">
                <a:latin typeface="Comic Sans MS" pitchFamily="66" charset="0"/>
              </a:rPr>
              <a:t>1/8</a:t>
            </a:r>
          </a:p>
        </p:txBody>
      </p:sp>
    </p:spTree>
    <p:extLst>
      <p:ext uri="{BB962C8B-B14F-4D97-AF65-F5344CB8AC3E}">
        <p14:creationId xmlns:p14="http://schemas.microsoft.com/office/powerpoint/2010/main" val="1448815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1" grpId="0" animBg="1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544</Words>
  <Application>Microsoft Office PowerPoint</Application>
  <PresentationFormat>On-screen Show (4:3)</PresentationFormat>
  <Paragraphs>250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41</vt:i4>
      </vt:variant>
    </vt:vector>
  </HeadingPairs>
  <TitlesOfParts>
    <vt:vector size="50" baseType="lpstr">
      <vt:lpstr>Microsoft YaHei</vt:lpstr>
      <vt:lpstr>Arial</vt:lpstr>
      <vt:lpstr>Calibri</vt:lpstr>
      <vt:lpstr>Cambria Math</vt:lpstr>
      <vt:lpstr>Comic Sans MS</vt:lpstr>
      <vt:lpstr>Times New Roman</vt:lpstr>
      <vt:lpstr>Wingdings</vt:lpstr>
      <vt:lpstr>Office Theme</vt:lpstr>
      <vt:lpstr>Custom Design</vt:lpstr>
      <vt:lpstr>PowerPoint Presentation</vt:lpstr>
      <vt:lpstr>PowerPoint Presentation</vt:lpstr>
      <vt:lpstr>PowerPoint Presentation</vt:lpstr>
      <vt:lpstr>Combining numbers</vt:lpstr>
      <vt:lpstr>Rule 1 : Multiplication</vt:lpstr>
      <vt:lpstr>Rule 2 : Division</vt:lpstr>
      <vt:lpstr>Rule 3 : Brackets</vt:lpstr>
      <vt:lpstr>Rule 4 : Index of 0</vt:lpstr>
      <vt:lpstr>Rule 5 : Negative indices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Indices Bingo</vt:lpstr>
      <vt:lpstr>Use any of these numbers in your grid (NO REPEATS)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Rule 6 : Fractional indices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19</cp:revision>
  <dcterms:created xsi:type="dcterms:W3CDTF">2015-07-01T12:05:39Z</dcterms:created>
  <dcterms:modified xsi:type="dcterms:W3CDTF">2017-08-28T09:28:35Z</dcterms:modified>
</cp:coreProperties>
</file>