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4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300" r:id="rId12"/>
    <p:sldId id="267" r:id="rId13"/>
    <p:sldId id="268" r:id="rId14"/>
    <p:sldId id="269" r:id="rId15"/>
    <p:sldId id="270" r:id="rId16"/>
    <p:sldId id="299" r:id="rId17"/>
    <p:sldId id="30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28/08/2017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224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23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AC888-DE57-4951-BFFA-F8D2F8B460BE}" type="datetimeFigureOut">
              <a:rPr lang="en-GB"/>
              <a:pPr>
                <a:defRPr/>
              </a:pPr>
              <a:t>28/08/2017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4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AC1EC-7D5C-493C-86A4-9F7A53FC00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6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4" y="228600"/>
            <a:ext cx="8015287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4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4620986-04FB-4A22-9749-677B0A48AE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8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28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Laws of Indices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28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Laws of Indices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35100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r>
              <a:rPr lang="en-GB" sz="1600" dirty="0" smtClean="0">
                <a:latin typeface="Comic Sans MS" pitchFamily="66" charset="0"/>
              </a:rPr>
              <a:t>Index (indices), power, order, root, square, cube, simplify, laws, fractional, negative, reciprocal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Developing students will be able to apply basic laws of indices.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Secure students will be able to apply negative laws of indices.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Excelling students will be able to  apply fractional laws of indices.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817336" y="1542990"/>
            <a:ext cx="7183733" cy="38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2217" tIns="31109" rIns="62217" bIns="31109">
            <a:spAutoFit/>
          </a:bodyPr>
          <a:lstStyle/>
          <a:p>
            <a:pPr algn="ctr"/>
            <a:r>
              <a:rPr lang="en-GB" sz="2100" b="1" u="sng" dirty="0">
                <a:latin typeface="Comic Sans MS" pitchFamily="66" charset="0"/>
              </a:rPr>
              <a:t>Starter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2195427" y="2067539"/>
            <a:ext cx="7119360" cy="39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217" tIns="31109" rIns="62217" bIns="31109">
            <a:spAutoFit/>
          </a:bodyPr>
          <a:lstStyle/>
          <a:p>
            <a:r>
              <a:rPr lang="en-GB" sz="2175" dirty="0">
                <a:latin typeface="Comic Sans MS" pitchFamily="66" charset="0"/>
              </a:rPr>
              <a:t>Copy and continue…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249440" y="2618805"/>
          <a:ext cx="6096960" cy="19278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3715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x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x²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x³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715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1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1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1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715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2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4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8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715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3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9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…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715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4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…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…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715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…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…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 smtClean="0">
                          <a:latin typeface="Comic Sans MS" pitchFamily="66" charset="0"/>
                        </a:rPr>
                        <a:t>…</a:t>
                      </a:r>
                      <a:endParaRPr lang="en-GB" sz="1700" dirty="0">
                        <a:latin typeface="Comic Sans MS" pitchFamily="66" charset="0"/>
                      </a:endParaRPr>
                    </a:p>
                  </a:txBody>
                  <a:tcPr marL="82957" marR="82957" marT="31111" marB="311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750236" y="1581606"/>
            <a:ext cx="6070237" cy="68588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u="sng" dirty="0" smtClean="0">
                <a:latin typeface="Comic Sans MS" pitchFamily="66" charset="0"/>
              </a:rPr>
              <a:t>Rule 5 : Negative indices</a:t>
            </a:r>
            <a:endParaRPr lang="en-US" sz="2800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750236" y="2132856"/>
                <a:ext cx="5832648" cy="29404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Comic Sans MS" panose="030F0702030302020204" pitchFamily="66" charset="0"/>
                  </a:rPr>
                  <a:t>The reciprocal of a number 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Comic Sans MS" panose="030F0702030302020204" pitchFamily="66" charset="0"/>
                  </a:rPr>
                  <a:t>Example: the reciprocal of 5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Comic Sans MS" panose="030F0702030302020204" pitchFamily="66" charset="0"/>
                  </a:rPr>
                  <a:t>Any number multiplied by its reciprocal is always equal to 1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>
                    <a:latin typeface="Comic Sans MS" panose="030F0702030302020204" pitchFamily="66" charset="0"/>
                  </a:rPr>
                  <a:t>Example:    5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= 1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236" y="2132856"/>
                <a:ext cx="5832648" cy="2940485"/>
              </a:xfrm>
              <a:prstGeom prst="rect">
                <a:avLst/>
              </a:prstGeom>
              <a:blipFill rotWithShape="0">
                <a:blip r:embed="rId2"/>
                <a:stretch>
                  <a:fillRect l="-1045" b="-4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6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003181" y="2109834"/>
            <a:ext cx="13035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u="sng">
                <a:latin typeface="Comic Sans MS" pitchFamily="66" charset="0"/>
              </a:rPr>
              <a:t>2</a:t>
            </a:r>
            <a:r>
              <a:rPr lang="en-GB" sz="2700" u="sng" baseline="30000">
                <a:latin typeface="Comic Sans MS" pitchFamily="66" charset="0"/>
              </a:rPr>
              <a:t>6</a:t>
            </a:r>
            <a:r>
              <a:rPr lang="en-GB" sz="2700" u="sng">
                <a:latin typeface="Comic Sans MS" pitchFamily="66" charset="0"/>
              </a:rPr>
              <a:t> x 2</a:t>
            </a:r>
            <a:r>
              <a:rPr lang="en-GB" sz="2700" u="sng" baseline="30000">
                <a:latin typeface="Comic Sans MS" pitchFamily="66" charset="0"/>
              </a:rPr>
              <a:t>4</a:t>
            </a:r>
            <a:endParaRPr lang="en-GB" sz="2700" baseline="30000">
              <a:latin typeface="Comic Sans MS" pitchFamily="66" charset="0"/>
            </a:endParaRPr>
          </a:p>
          <a:p>
            <a:r>
              <a:rPr lang="en-GB" sz="2700">
                <a:latin typeface="Comic Sans MS" pitchFamily="66" charset="0"/>
              </a:rPr>
              <a:t>    2</a:t>
            </a:r>
            <a:r>
              <a:rPr lang="en-GB" sz="2700" baseline="30000">
                <a:latin typeface="Comic Sans MS" pitchFamily="66" charset="0"/>
              </a:rPr>
              <a:t>3</a:t>
            </a:r>
            <a:endParaRPr lang="en-US" sz="2700" u="sng" baseline="30000">
              <a:latin typeface="Comic Sans MS" pitchFamily="66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968507" y="2136031"/>
            <a:ext cx="99097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</a:t>
            </a:r>
            <a:r>
              <a:rPr lang="en-GB" sz="2700" u="sng">
                <a:latin typeface="Comic Sans MS" pitchFamily="66" charset="0"/>
              </a:rPr>
              <a:t>2</a:t>
            </a:r>
            <a:r>
              <a:rPr lang="en-GB" sz="2700" u="sng" baseline="30000">
                <a:latin typeface="Comic Sans MS" pitchFamily="66" charset="0"/>
              </a:rPr>
              <a:t>10 </a:t>
            </a:r>
          </a:p>
          <a:p>
            <a:r>
              <a:rPr lang="en-GB" sz="2700">
                <a:latin typeface="Comic Sans MS" pitchFamily="66" charset="0"/>
              </a:rPr>
              <a:t>    2</a:t>
            </a:r>
            <a:r>
              <a:rPr lang="en-GB" sz="2700" baseline="30000">
                <a:latin typeface="Comic Sans MS" pitchFamily="66" charset="0"/>
              </a:rPr>
              <a:t>3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50788" y="3258936"/>
            <a:ext cx="137249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u="sng">
                <a:latin typeface="Comic Sans MS" pitchFamily="66" charset="0"/>
              </a:rPr>
              <a:t>3</a:t>
            </a:r>
            <a:r>
              <a:rPr lang="en-GB" sz="2700" u="sng" baseline="30000">
                <a:latin typeface="Comic Sans MS" pitchFamily="66" charset="0"/>
              </a:rPr>
              <a:t>5</a:t>
            </a:r>
            <a:r>
              <a:rPr lang="en-GB" sz="2700" u="sng">
                <a:latin typeface="Comic Sans MS" pitchFamily="66" charset="0"/>
              </a:rPr>
              <a:t> x 3</a:t>
            </a:r>
            <a:r>
              <a:rPr lang="en-GB" sz="2700" u="sng" baseline="30000">
                <a:latin typeface="Comic Sans MS" pitchFamily="66" charset="0"/>
              </a:rPr>
              <a:t>7 </a:t>
            </a:r>
          </a:p>
          <a:p>
            <a:r>
              <a:rPr lang="en-GB" sz="2700">
                <a:latin typeface="Comic Sans MS" pitchFamily="66" charset="0"/>
              </a:rPr>
              <a:t>   3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916113" y="3285134"/>
            <a:ext cx="92204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</a:t>
            </a:r>
            <a:r>
              <a:rPr lang="en-GB" sz="2700" u="sng">
                <a:latin typeface="Comic Sans MS" pitchFamily="66" charset="0"/>
              </a:rPr>
              <a:t>3</a:t>
            </a:r>
            <a:r>
              <a:rPr lang="en-GB" sz="2700" u="sng" baseline="30000">
                <a:latin typeface="Comic Sans MS" pitchFamily="66" charset="0"/>
              </a:rPr>
              <a:t>12</a:t>
            </a:r>
            <a:endParaRPr lang="en-GB" sz="2700" baseline="30000">
              <a:latin typeface="Comic Sans MS" pitchFamily="66" charset="0"/>
            </a:endParaRPr>
          </a:p>
          <a:p>
            <a:r>
              <a:rPr lang="en-GB" sz="2700" baseline="30000">
                <a:latin typeface="Comic Sans MS" pitchFamily="66" charset="0"/>
              </a:rPr>
              <a:t>     </a:t>
            </a:r>
            <a:r>
              <a:rPr lang="en-GB" sz="2700">
                <a:latin typeface="Comic Sans MS" pitchFamily="66" charset="0"/>
              </a:rPr>
              <a:t>3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u="sng" baseline="30000">
              <a:latin typeface="Comic Sans MS" pitchFamily="66" charset="0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408366" y="2136031"/>
            <a:ext cx="817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</a:t>
            </a:r>
            <a:r>
              <a:rPr lang="en-GB" sz="2700" baseline="30000">
                <a:latin typeface="Comic Sans MS" pitchFamily="66" charset="0"/>
              </a:rPr>
              <a:t>7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08366" y="3285135"/>
            <a:ext cx="817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3</a:t>
            </a:r>
            <a:r>
              <a:rPr lang="en-GB" sz="2700" baseline="30000">
                <a:latin typeface="Comic Sans MS" pitchFamily="66" charset="0"/>
              </a:rPr>
              <a:t>8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950793" y="4448526"/>
            <a:ext cx="13035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u="sng">
                <a:latin typeface="Comic Sans MS" pitchFamily="66" charset="0"/>
              </a:rPr>
              <a:t>2</a:t>
            </a:r>
            <a:r>
              <a:rPr lang="en-GB" sz="2700" u="sng" baseline="30000">
                <a:latin typeface="Comic Sans MS" pitchFamily="66" charset="0"/>
              </a:rPr>
              <a:t>5</a:t>
            </a:r>
            <a:r>
              <a:rPr lang="en-GB" sz="2700" u="sng">
                <a:latin typeface="Comic Sans MS" pitchFamily="66" charset="0"/>
              </a:rPr>
              <a:t> x 2</a:t>
            </a:r>
            <a:r>
              <a:rPr lang="en-GB" sz="2700" u="sng" baseline="30000">
                <a:latin typeface="Comic Sans MS" pitchFamily="66" charset="0"/>
              </a:rPr>
              <a:t>3</a:t>
            </a:r>
            <a:endParaRPr lang="en-GB" sz="2700" baseline="30000">
              <a:latin typeface="Comic Sans MS" pitchFamily="66" charset="0"/>
            </a:endParaRPr>
          </a:p>
          <a:p>
            <a:r>
              <a:rPr lang="en-GB" sz="2700">
                <a:latin typeface="Comic Sans MS" pitchFamily="66" charset="0"/>
              </a:rPr>
              <a:t>2</a:t>
            </a:r>
            <a:r>
              <a:rPr lang="en-GB" sz="2700" baseline="30000">
                <a:latin typeface="Comic Sans MS" pitchFamily="66" charset="0"/>
              </a:rPr>
              <a:t>4</a:t>
            </a:r>
            <a:r>
              <a:rPr lang="en-GB" sz="2700">
                <a:latin typeface="Comic Sans MS" pitchFamily="66" charset="0"/>
              </a:rPr>
              <a:t> x 2</a:t>
            </a:r>
            <a:r>
              <a:rPr lang="en-GB" sz="2700" baseline="30000">
                <a:latin typeface="Comic Sans MS" pitchFamily="66" charset="0"/>
              </a:rPr>
              <a:t>2</a:t>
            </a:r>
            <a:endParaRPr lang="en-US" sz="2700" u="sng" baseline="30000">
              <a:latin typeface="Comic Sans MS" pitchFamily="66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916119" y="4474723"/>
            <a:ext cx="88678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</a:t>
            </a:r>
            <a:r>
              <a:rPr lang="en-GB" sz="2700" u="sng">
                <a:latin typeface="Comic Sans MS" pitchFamily="66" charset="0"/>
              </a:rPr>
              <a:t>2</a:t>
            </a:r>
            <a:r>
              <a:rPr lang="en-GB" sz="2700" u="sng" baseline="30000">
                <a:latin typeface="Comic Sans MS" pitchFamily="66" charset="0"/>
              </a:rPr>
              <a:t>8 </a:t>
            </a:r>
          </a:p>
          <a:p>
            <a:r>
              <a:rPr lang="en-GB" sz="2700">
                <a:latin typeface="Comic Sans MS" pitchFamily="66" charset="0"/>
              </a:rPr>
              <a:t>   2</a:t>
            </a:r>
            <a:r>
              <a:rPr lang="en-GB" sz="2700" baseline="30000">
                <a:latin typeface="Comic Sans MS" pitchFamily="66" charset="0"/>
              </a:rPr>
              <a:t>6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355977" y="4474723"/>
            <a:ext cx="817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</a:t>
            </a:r>
            <a:r>
              <a:rPr lang="en-GB" sz="2700" baseline="30000">
                <a:latin typeface="Comic Sans MS" pitchFamily="66" charset="0"/>
              </a:rPr>
              <a:t>2</a:t>
            </a:r>
            <a:endParaRPr lang="en-US" sz="2700" baseline="300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3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4" grpId="0"/>
      <p:bldP spid="24585" grpId="0"/>
      <p:bldP spid="24586" grpId="0"/>
      <p:bldP spid="24588" grpId="0"/>
      <p:bldP spid="245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15217" y="1899096"/>
            <a:ext cx="123623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a</a:t>
            </a:r>
            <a:r>
              <a:rPr lang="en-GB" sz="2700" baseline="30000">
                <a:latin typeface="Comic Sans MS" pitchFamily="66" charset="0"/>
              </a:rPr>
              <a:t>6</a:t>
            </a:r>
            <a:r>
              <a:rPr lang="en-GB" sz="2700">
                <a:latin typeface="Comic Sans MS" pitchFamily="66" charset="0"/>
              </a:rPr>
              <a:t> x a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880547" y="1925293"/>
            <a:ext cx="88838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a</a:t>
            </a:r>
            <a:r>
              <a:rPr lang="en-GB" sz="2700" baseline="30000">
                <a:latin typeface="Comic Sans MS" pitchFamily="66" charset="0"/>
              </a:rPr>
              <a:t>10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827089" y="2672858"/>
            <a:ext cx="129073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b</a:t>
            </a:r>
            <a:r>
              <a:rPr lang="en-GB" sz="2700" baseline="30000">
                <a:latin typeface="Comic Sans MS" pitchFamily="66" charset="0"/>
              </a:rPr>
              <a:t>5</a:t>
            </a:r>
            <a:r>
              <a:rPr lang="en-GB" sz="2700">
                <a:latin typeface="Comic Sans MS" pitchFamily="66" charset="0"/>
              </a:rPr>
              <a:t> x b</a:t>
            </a:r>
            <a:r>
              <a:rPr lang="en-GB" sz="2700" baseline="30000">
                <a:latin typeface="Comic Sans MS" pitchFamily="66" charset="0"/>
              </a:rPr>
              <a:t>7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792419" y="2699056"/>
            <a:ext cx="91563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b</a:t>
            </a:r>
            <a:r>
              <a:rPr lang="en-GB" sz="2700" baseline="30000">
                <a:latin typeface="Comic Sans MS" pitchFamily="66" charset="0"/>
              </a:rPr>
              <a:t>12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758920" y="4444225"/>
            <a:ext cx="12362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u="sng">
                <a:latin typeface="Comic Sans MS" pitchFamily="66" charset="0"/>
              </a:rPr>
              <a:t>a</a:t>
            </a:r>
            <a:r>
              <a:rPr lang="en-GB" sz="2700" u="sng" baseline="30000">
                <a:latin typeface="Comic Sans MS" pitchFamily="66" charset="0"/>
              </a:rPr>
              <a:t>5</a:t>
            </a:r>
            <a:r>
              <a:rPr lang="en-GB" sz="2700" u="sng">
                <a:latin typeface="Comic Sans MS" pitchFamily="66" charset="0"/>
              </a:rPr>
              <a:t> x a</a:t>
            </a:r>
            <a:r>
              <a:rPr lang="en-GB" sz="2700" u="sng" baseline="30000">
                <a:latin typeface="Comic Sans MS" pitchFamily="66" charset="0"/>
              </a:rPr>
              <a:t>3</a:t>
            </a:r>
            <a:endParaRPr lang="en-GB" sz="2700" baseline="30000">
              <a:latin typeface="Comic Sans MS" pitchFamily="66" charset="0"/>
            </a:endParaRPr>
          </a:p>
          <a:p>
            <a:r>
              <a:rPr lang="en-GB" sz="2700">
                <a:latin typeface="Comic Sans MS" pitchFamily="66" charset="0"/>
              </a:rPr>
              <a:t>a</a:t>
            </a:r>
            <a:r>
              <a:rPr lang="en-GB" sz="2700" baseline="30000">
                <a:latin typeface="Comic Sans MS" pitchFamily="66" charset="0"/>
              </a:rPr>
              <a:t>4</a:t>
            </a:r>
            <a:r>
              <a:rPr lang="en-GB" sz="2700">
                <a:latin typeface="Comic Sans MS" pitchFamily="66" charset="0"/>
              </a:rPr>
              <a:t> x a</a:t>
            </a:r>
            <a:r>
              <a:rPr lang="en-GB" sz="2700" baseline="30000">
                <a:latin typeface="Comic Sans MS" pitchFamily="66" charset="0"/>
              </a:rPr>
              <a:t>6</a:t>
            </a:r>
            <a:endParaRPr lang="en-US" sz="2700" u="sng" baseline="30000">
              <a:latin typeface="Comic Sans MS" pitchFamily="66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724246" y="4470422"/>
            <a:ext cx="9204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</a:t>
            </a:r>
            <a:r>
              <a:rPr lang="en-GB" sz="2700" u="sng">
                <a:latin typeface="Comic Sans MS" pitchFamily="66" charset="0"/>
              </a:rPr>
              <a:t>a</a:t>
            </a:r>
            <a:r>
              <a:rPr lang="en-GB" sz="2700" u="sng" baseline="30000">
                <a:latin typeface="Comic Sans MS" pitchFamily="66" charset="0"/>
              </a:rPr>
              <a:t>8 </a:t>
            </a:r>
          </a:p>
          <a:p>
            <a:r>
              <a:rPr lang="en-GB" sz="2700">
                <a:latin typeface="Comic Sans MS" pitchFamily="66" charset="0"/>
              </a:rPr>
              <a:t>   a</a:t>
            </a:r>
            <a:r>
              <a:rPr lang="en-GB" sz="2700" baseline="30000">
                <a:latin typeface="Comic Sans MS" pitchFamily="66" charset="0"/>
              </a:rPr>
              <a:t>10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4164109" y="4470422"/>
            <a:ext cx="88036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a</a:t>
            </a:r>
            <a:r>
              <a:rPr lang="en-GB" sz="2700" baseline="30000">
                <a:latin typeface="Comic Sans MS" pitchFamily="66" charset="0"/>
              </a:rPr>
              <a:t>-2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758921" y="3417772"/>
            <a:ext cx="130516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u="sng">
                <a:latin typeface="Comic Sans MS" pitchFamily="66" charset="0"/>
              </a:rPr>
              <a:t>c</a:t>
            </a:r>
            <a:r>
              <a:rPr lang="en-GB" sz="2700" u="sng" baseline="30000">
                <a:latin typeface="Comic Sans MS" pitchFamily="66" charset="0"/>
              </a:rPr>
              <a:t>5</a:t>
            </a:r>
            <a:r>
              <a:rPr lang="en-GB" sz="2700" u="sng">
                <a:latin typeface="Comic Sans MS" pitchFamily="66" charset="0"/>
              </a:rPr>
              <a:t> x c</a:t>
            </a:r>
            <a:r>
              <a:rPr lang="en-GB" sz="2700" u="sng" baseline="30000">
                <a:latin typeface="Comic Sans MS" pitchFamily="66" charset="0"/>
              </a:rPr>
              <a:t>3 </a:t>
            </a:r>
          </a:p>
          <a:p>
            <a:r>
              <a:rPr lang="en-GB" sz="2700">
                <a:latin typeface="Comic Sans MS" pitchFamily="66" charset="0"/>
              </a:rPr>
              <a:t>   c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724246" y="3443970"/>
            <a:ext cx="84830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</a:t>
            </a:r>
            <a:r>
              <a:rPr lang="en-GB" sz="2700" u="sng">
                <a:latin typeface="Comic Sans MS" pitchFamily="66" charset="0"/>
              </a:rPr>
              <a:t>c</a:t>
            </a:r>
            <a:r>
              <a:rPr lang="en-GB" sz="2700" u="sng" baseline="30000">
                <a:latin typeface="Comic Sans MS" pitchFamily="66" charset="0"/>
              </a:rPr>
              <a:t>8</a:t>
            </a:r>
            <a:endParaRPr lang="en-GB" sz="2700" baseline="30000">
              <a:latin typeface="Comic Sans MS" pitchFamily="66" charset="0"/>
            </a:endParaRPr>
          </a:p>
          <a:p>
            <a:r>
              <a:rPr lang="en-GB" sz="2700" baseline="30000">
                <a:latin typeface="Comic Sans MS" pitchFamily="66" charset="0"/>
              </a:rPr>
              <a:t>     </a:t>
            </a:r>
            <a:r>
              <a:rPr lang="en-GB" sz="2700">
                <a:latin typeface="Comic Sans MS" pitchFamily="66" charset="0"/>
              </a:rPr>
              <a:t>c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u="sng" baseline="30000">
              <a:latin typeface="Comic Sans MS" pitchFamily="66" charset="0"/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216496" y="3443970"/>
            <a:ext cx="78418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c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7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6" grpId="0"/>
      <p:bldP spid="22538" grpId="0"/>
      <p:bldP spid="22539" grpId="0"/>
      <p:bldP spid="22541" grpId="0"/>
      <p:bldP spid="225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11188" y="2132244"/>
            <a:ext cx="165942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2a</a:t>
            </a:r>
            <a:r>
              <a:rPr lang="en-GB" sz="2700" baseline="30000">
                <a:latin typeface="Comic Sans MS" pitchFamily="66" charset="0"/>
              </a:rPr>
              <a:t>3</a:t>
            </a:r>
            <a:r>
              <a:rPr lang="en-GB" sz="2700">
                <a:latin typeface="Comic Sans MS" pitchFamily="66" charset="0"/>
              </a:rPr>
              <a:t> x 3a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535744" y="2146534"/>
            <a:ext cx="99578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6a</a:t>
            </a:r>
            <a:r>
              <a:rPr lang="en-GB" sz="2700" baseline="30000">
                <a:latin typeface="Comic Sans MS" pitchFamily="66" charset="0"/>
              </a:rPr>
              <a:t>7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790825" y="2146534"/>
            <a:ext cx="273183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 x 3 x a</a:t>
            </a:r>
            <a:r>
              <a:rPr lang="en-GB" sz="2700" baseline="30000">
                <a:latin typeface="Comic Sans MS" pitchFamily="66" charset="0"/>
              </a:rPr>
              <a:t>3 </a:t>
            </a:r>
            <a:r>
              <a:rPr lang="en-GB" sz="2700">
                <a:latin typeface="Comic Sans MS" pitchFamily="66" charset="0"/>
              </a:rPr>
              <a:t>x a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8313" y="2726443"/>
            <a:ext cx="164500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8a</a:t>
            </a:r>
            <a:r>
              <a:rPr lang="en-GB" sz="2700" baseline="30000">
                <a:latin typeface="Comic Sans MS" pitchFamily="66" charset="0"/>
              </a:rPr>
              <a:t>6</a:t>
            </a:r>
            <a:r>
              <a:rPr lang="en-GB" sz="2700">
                <a:latin typeface="Comic Sans MS" pitchFamily="66" charset="0"/>
              </a:rPr>
              <a:t> </a:t>
            </a:r>
            <a:r>
              <a:rPr lang="en-US" sz="2700">
                <a:latin typeface="Comic Sans MS" pitchFamily="66" charset="0"/>
                <a:cs typeface="Arial" charset="0"/>
              </a:rPr>
              <a:t>÷</a:t>
            </a:r>
            <a:r>
              <a:rPr lang="en-GB" sz="2700">
                <a:latin typeface="Comic Sans MS" pitchFamily="66" charset="0"/>
              </a:rPr>
              <a:t> 4a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010406" y="2740732"/>
            <a:ext cx="99578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2a</a:t>
            </a:r>
            <a:r>
              <a:rPr lang="en-GB" sz="2700" baseline="30000">
                <a:latin typeface="Comic Sans MS" pitchFamily="66" charset="0"/>
              </a:rPr>
              <a:t>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627314" y="2740732"/>
            <a:ext cx="320953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(8 </a:t>
            </a:r>
            <a:r>
              <a:rPr lang="en-US" sz="2700">
                <a:latin typeface="Comic Sans MS" pitchFamily="66" charset="0"/>
                <a:cs typeface="Arial" charset="0"/>
              </a:rPr>
              <a:t>÷</a:t>
            </a:r>
            <a:r>
              <a:rPr lang="en-GB" sz="2700">
                <a:latin typeface="Comic Sans MS" pitchFamily="66" charset="0"/>
              </a:rPr>
              <a:t> 4) x (a</a:t>
            </a:r>
            <a:r>
              <a:rPr lang="en-GB" sz="2700" baseline="30000">
                <a:latin typeface="Comic Sans MS" pitchFamily="66" charset="0"/>
              </a:rPr>
              <a:t>6 </a:t>
            </a:r>
            <a:r>
              <a:rPr lang="en-US" sz="2700">
                <a:latin typeface="Comic Sans MS" pitchFamily="66" charset="0"/>
                <a:cs typeface="Arial" charset="0"/>
              </a:rPr>
              <a:t>÷</a:t>
            </a:r>
            <a:r>
              <a:rPr lang="en-GB" sz="2700">
                <a:latin typeface="Comic Sans MS" pitchFamily="66" charset="0"/>
              </a:rPr>
              <a:t> a</a:t>
            </a:r>
            <a:r>
              <a:rPr lang="en-GB" sz="2700" baseline="30000">
                <a:latin typeface="Comic Sans MS" pitchFamily="66" charset="0"/>
              </a:rPr>
              <a:t>4</a:t>
            </a:r>
            <a:r>
              <a:rPr lang="en-GB" sz="2700">
                <a:latin typeface="Comic Sans MS" pitchFamily="66" charset="0"/>
              </a:rPr>
              <a:t>)</a:t>
            </a:r>
            <a:endParaRPr lang="en-US" sz="2700">
              <a:latin typeface="Comic Sans MS" pitchFamily="66" charset="0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692280" y="3213473"/>
            <a:ext cx="503238" cy="37747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200">
              <a:latin typeface="Comic Sans MS" pitchFamily="66" charset="0"/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563939" y="3349218"/>
            <a:ext cx="1241045" cy="1477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501" u="sng">
                <a:latin typeface="Comic Sans MS" pitchFamily="66" charset="0"/>
              </a:rPr>
              <a:t>8a</a:t>
            </a:r>
            <a:r>
              <a:rPr lang="en-GB" sz="4501" u="sng" baseline="30000">
                <a:latin typeface="Comic Sans MS" pitchFamily="66" charset="0"/>
              </a:rPr>
              <a:t>6</a:t>
            </a:r>
            <a:r>
              <a:rPr lang="en-GB" sz="4501">
                <a:latin typeface="Comic Sans MS" pitchFamily="66" charset="0"/>
              </a:rPr>
              <a:t> </a:t>
            </a:r>
          </a:p>
          <a:p>
            <a:r>
              <a:rPr lang="en-GB" sz="4501">
                <a:latin typeface="Comic Sans MS" pitchFamily="66" charset="0"/>
              </a:rPr>
              <a:t>4a</a:t>
            </a:r>
            <a:r>
              <a:rPr lang="en-GB" sz="4501" baseline="30000">
                <a:latin typeface="Comic Sans MS" pitchFamily="66" charset="0"/>
              </a:rPr>
              <a:t>4</a:t>
            </a:r>
            <a:endParaRPr lang="en-US" sz="4501" baseline="30000">
              <a:latin typeface="Comic Sans MS" pitchFamily="66" charset="0"/>
            </a:endParaRP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3635376" y="3429003"/>
            <a:ext cx="504825" cy="594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200">
              <a:latin typeface="Comic Sans MS" pitchFamily="66" charset="0"/>
            </a:endParaRP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>
            <a:off x="3635376" y="4104419"/>
            <a:ext cx="504825" cy="594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200">
              <a:latin typeface="Comic Sans MS" pitchFamily="66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76605" y="3320643"/>
            <a:ext cx="4667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360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4574327" y="4076435"/>
            <a:ext cx="288925" cy="32508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200">
              <a:latin typeface="Comic Sans MS" pitchFamily="66" charset="0"/>
            </a:endParaRPr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 flipH="1">
            <a:off x="4572005" y="3482588"/>
            <a:ext cx="288925" cy="32508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200">
              <a:latin typeface="Comic Sans MS" pitchFamily="66" charset="0"/>
            </a:endParaRP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787901" y="3267054"/>
            <a:ext cx="4187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00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300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2" grpId="0"/>
      <p:bldP spid="26633" grpId="0"/>
      <p:bldP spid="26634" grpId="0" animBg="1"/>
      <p:bldP spid="26635" grpId="0"/>
      <p:bldP spid="26636" grpId="0" animBg="1"/>
      <p:bldP spid="26637" grpId="0" animBg="1"/>
      <p:bldP spid="26638" grpId="0"/>
      <p:bldP spid="26639" grpId="0" animBg="1"/>
      <p:bldP spid="26640" grpId="0" animBg="1"/>
      <p:bldP spid="266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41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  <a:endParaRPr lang="en-GB" sz="24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55576" y="1844824"/>
                <a:ext cx="8568952" cy="48839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1a.	4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b.	7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c.	a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endParaRPr lang="en-GB" sz="2000" dirty="0" smtClean="0"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GB" sz="2000" dirty="0" smtClean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f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g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2a.	9		b.	32		c.	1000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d.	5		e.	1		f.	1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3a.	3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b.	2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c.	m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d.	4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e.	3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f.	h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g.	6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h.	b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GB" sz="2000" dirty="0" err="1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9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1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j.	8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k.	y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l.	r</a:t>
                </a:r>
                <a:r>
                  <a:rPr lang="en-GB" sz="2000" baseline="30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4a.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b.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c.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d.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e.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f.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12</m:t>
                            </m:r>
                          </m:sup>
                        </m:sSup>
                      </m:den>
                    </m:f>
                  </m:oMath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844824"/>
                <a:ext cx="8568952" cy="4883901"/>
              </a:xfrm>
              <a:prstGeom prst="rect">
                <a:avLst/>
              </a:prstGeom>
              <a:blipFill rotWithShape="0">
                <a:blip r:embed="rId2"/>
                <a:stretch>
                  <a:fillRect l="-782" t="-7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748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  <a:endParaRPr lang="en-GB" sz="24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47564" y="1988840"/>
                <a:ext cx="7848872" cy="40108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5a.	2		b.	3		c.	5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d.	0		e.	3		f.	4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6a.	4		b.	3		c.	3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7a.	3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b.	2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14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c.	7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	</a:t>
                </a:r>
                <a:endParaRPr lang="en-GB" sz="2000" dirty="0" smtClean="0"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000" dirty="0" smtClean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	2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8a.	10a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b.	12y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12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c.	7g			d.	4r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e.	10d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f.	12c</a:t>
                </a:r>
                <a:r>
                  <a:rPr lang="en-GB" sz="2000" baseline="30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GB" sz="2000" dirty="0">
                    <a:latin typeface="Comic Sans MS" panose="030F0702030302020204" pitchFamily="66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12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GB" sz="2000" dirty="0"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" y="1988840"/>
                <a:ext cx="7848872" cy="4010842"/>
              </a:xfrm>
              <a:prstGeom prst="rect">
                <a:avLst/>
              </a:prstGeom>
              <a:blipFill rotWithShape="0">
                <a:blip r:embed="rId2"/>
                <a:stretch>
                  <a:fillRect l="-776" t="-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1728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3568" y="1820682"/>
            <a:ext cx="7772400" cy="1220787"/>
          </a:xfrm>
          <a:prstGeom prst="rect">
            <a:avLst/>
          </a:prstGeom>
        </p:spPr>
        <p:txBody>
          <a:bodyPr/>
          <a:lstStyle/>
          <a:p>
            <a:r>
              <a:rPr lang="en-GB">
                <a:latin typeface="Comic Sans MS" pitchFamily="66" charset="0"/>
              </a:rPr>
              <a:t>Indices Bingo</a:t>
            </a:r>
            <a:endParaRPr lang="en-US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48562" y="3482825"/>
            <a:ext cx="4932040" cy="1314450"/>
          </a:xfrm>
          <a:prstGeom prst="rect">
            <a:avLst/>
          </a:prstGeom>
        </p:spPr>
        <p:txBody>
          <a:bodyPr/>
          <a:lstStyle/>
          <a:p>
            <a:pPr marL="0" indent="0" algn="l">
              <a:lnSpc>
                <a:spcPct val="80000"/>
              </a:lnSpc>
              <a:buNone/>
            </a:pPr>
            <a:r>
              <a:rPr lang="en-GB" sz="2100" dirty="0">
                <a:latin typeface="Comic Sans MS" pitchFamily="66" charset="0"/>
              </a:rPr>
              <a:t>Aim:  Full </a:t>
            </a:r>
            <a:r>
              <a:rPr lang="en-GB" sz="2100" dirty="0" smtClean="0">
                <a:latin typeface="Comic Sans MS" pitchFamily="66" charset="0"/>
              </a:rPr>
              <a:t>House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GB" sz="2100" dirty="0" smtClean="0">
                <a:latin typeface="Comic Sans MS" pitchFamily="66" charset="0"/>
              </a:rPr>
              <a:t>Grid</a:t>
            </a:r>
            <a:r>
              <a:rPr lang="en-GB" sz="2100" dirty="0">
                <a:latin typeface="Comic Sans MS" pitchFamily="66" charset="0"/>
              </a:rPr>
              <a:t>: 9 Grid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GB" sz="2100" dirty="0">
                <a:latin typeface="Comic Sans MS" pitchFamily="66" charset="0"/>
              </a:rPr>
              <a:t>Play: Calculate answer &amp; cross it off</a:t>
            </a:r>
            <a:endParaRPr lang="en-US" sz="2100" dirty="0">
              <a:latin typeface="Comic Sans MS" pitchFamily="66" charset="0"/>
            </a:endParaRP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5959495" y="3284984"/>
            <a:ext cx="1800417" cy="1512291"/>
            <a:chOff x="3424" y="1752"/>
            <a:chExt cx="1270" cy="1270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3424" y="1752"/>
              <a:ext cx="1270" cy="127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350">
                <a:latin typeface="Comic Sans MS" pitchFamily="66" charset="0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3878" y="1752"/>
              <a:ext cx="0" cy="12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350">
                <a:latin typeface="Comic Sans MS" pitchFamily="66" charset="0"/>
              </a:endParaRPr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4286" y="1752"/>
              <a:ext cx="0" cy="12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350">
                <a:latin typeface="Comic Sans MS" pitchFamily="66" charset="0"/>
              </a:endParaRPr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3424" y="2205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350">
                <a:latin typeface="Comic Sans MS" pitchFamily="66" charset="0"/>
              </a:endParaRPr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3424" y="2614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35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132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5808" y="4653136"/>
            <a:ext cx="8183562" cy="1512168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latin typeface="Comic Sans MS" pitchFamily="66" charset="0"/>
              </a:rPr>
              <a:t>Use any of these numbers in your grid (NO REPEATS)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1340768"/>
            <a:ext cx="616386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10		-32		4		9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7		13		-12		23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6		4		-2		5</a:t>
            </a: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0		25		18		-3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467544" y="1916832"/>
            <a:ext cx="8007350" cy="3133725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u="sng" dirty="0">
                <a:latin typeface="Comic Sans MS" panose="030F0702030302020204" pitchFamily="66" charset="0"/>
              </a:rPr>
              <a:t>a</a:t>
            </a:r>
            <a:r>
              <a:rPr lang="en-GB" sz="4501" u="sng" baseline="30000" dirty="0">
                <a:latin typeface="Comic Sans MS" panose="030F0702030302020204" pitchFamily="66" charset="0"/>
              </a:rPr>
              <a:t>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4</a:t>
            </a:r>
            <a:endParaRPr lang="en-US" sz="450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1268760"/>
            <a:ext cx="6264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>
                <a:latin typeface="Comic Sans MS" panose="030F0702030302020204" pitchFamily="66" charset="0"/>
              </a:rPr>
              <a:t>What are Indices?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Indices </a:t>
            </a:r>
            <a:r>
              <a:rPr lang="en-GB" sz="2400" dirty="0">
                <a:latin typeface="Comic Sans MS" panose="030F0702030302020204" pitchFamily="66" charset="0"/>
              </a:rPr>
              <a:t>provide a way of writing numbers in a more convenient </a:t>
            </a:r>
            <a:r>
              <a:rPr lang="en-GB" sz="2400" dirty="0" smtClean="0">
                <a:latin typeface="Comic Sans MS" panose="030F0702030302020204" pitchFamily="66" charset="0"/>
              </a:rPr>
              <a:t>form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Indices is the plural of </a:t>
            </a:r>
            <a:r>
              <a:rPr lang="en-GB" sz="2400" dirty="0" smtClean="0">
                <a:latin typeface="Comic Sans MS" panose="030F0702030302020204" pitchFamily="66" charset="0"/>
              </a:rPr>
              <a:t>Index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An Index is often referred to as a power</a:t>
            </a:r>
          </a:p>
        </p:txBody>
      </p:sp>
    </p:spTree>
    <p:extLst>
      <p:ext uri="{BB962C8B-B14F-4D97-AF65-F5344CB8AC3E}">
        <p14:creationId xmlns:p14="http://schemas.microsoft.com/office/powerpoint/2010/main" val="400062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1970088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(a</a:t>
            </a:r>
            <a:r>
              <a:rPr lang="en-GB" sz="4501" baseline="30000" dirty="0">
                <a:latin typeface="Comic Sans MS" panose="030F0702030302020204" pitchFamily="66" charset="0"/>
              </a:rPr>
              <a:t>2</a:t>
            </a:r>
            <a:r>
              <a:rPr lang="en-GB" sz="4501" dirty="0">
                <a:latin typeface="Comic Sans MS" panose="030F0702030302020204" pitchFamily="66" charset="0"/>
              </a:rPr>
              <a:t>)</a:t>
            </a:r>
            <a:r>
              <a:rPr lang="en-GB" sz="4501" baseline="30000" dirty="0">
                <a:latin typeface="Comic Sans MS" panose="030F0702030302020204" pitchFamily="66" charset="0"/>
              </a:rPr>
              <a:t>9</a:t>
            </a:r>
            <a:endParaRPr lang="en-US" sz="450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08163"/>
            <a:ext cx="8183563" cy="314166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u="sng" dirty="0">
                <a:latin typeface="Comic Sans MS" panose="030F0702030302020204" pitchFamily="66" charset="0"/>
              </a:rPr>
              <a:t>a</a:t>
            </a:r>
            <a:r>
              <a:rPr lang="en-GB" sz="4501" u="sng" baseline="30000" dirty="0">
                <a:latin typeface="Comic Sans MS" panose="030F0702030302020204" pitchFamily="66" charset="0"/>
              </a:rPr>
              <a:t>5</a:t>
            </a:r>
            <a:r>
              <a:rPr lang="en-GB" sz="4501" u="sng" dirty="0">
                <a:latin typeface="Comic Sans MS" panose="030F0702030302020204" pitchFamily="66" charset="0"/>
              </a:rPr>
              <a:t>xa</a:t>
            </a:r>
            <a:r>
              <a:rPr lang="en-GB" sz="4501" u="sng" baseline="30000" dirty="0">
                <a:latin typeface="Comic Sans MS" panose="030F0702030302020204" pitchFamily="66" charset="0"/>
              </a:rPr>
              <a:t>10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2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endParaRPr lang="en-US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96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1862138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u="sng" dirty="0">
                <a:latin typeface="Comic Sans MS" panose="030F0702030302020204" pitchFamily="66" charset="0"/>
              </a:rPr>
              <a:t>a</a:t>
            </a:r>
            <a:r>
              <a:rPr lang="en-GB" sz="4501" u="sng" baseline="30000" dirty="0">
                <a:latin typeface="Comic Sans MS" panose="030F0702030302020204" pitchFamily="66" charset="0"/>
              </a:rPr>
              <a:t>2</a:t>
            </a:r>
            <a:r>
              <a:rPr lang="en-GB" sz="4501" u="sng" dirty="0">
                <a:latin typeface="Comic Sans MS" panose="030F0702030302020204" pitchFamily="66" charset="0"/>
              </a:rPr>
              <a:t>xa</a:t>
            </a:r>
            <a:r>
              <a:rPr lang="en-GB" sz="4501" u="sng" baseline="30000" dirty="0">
                <a:latin typeface="Comic Sans MS" panose="030F0702030302020204" pitchFamily="66" charset="0"/>
              </a:rPr>
              <a:t>-3</a:t>
            </a:r>
            <a:r>
              <a:rPr lang="en-GB" sz="4501" u="sng" dirty="0">
                <a:latin typeface="Comic Sans MS" panose="030F0702030302020204" pitchFamily="66" charset="0"/>
              </a:rPr>
              <a:t>xa</a:t>
            </a:r>
            <a:r>
              <a:rPr lang="en-GB" sz="4501" u="sng" baseline="30000" dirty="0">
                <a:latin typeface="Comic Sans MS" panose="030F0702030302020204" pitchFamily="66" charset="0"/>
              </a:rPr>
              <a:t>-6</a:t>
            </a:r>
            <a:endParaRPr lang="en-GB" sz="4501" baseline="30000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5</a:t>
            </a: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84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36650" y="213201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-6</a:t>
            </a: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1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36650" y="2024063"/>
            <a:ext cx="8007350" cy="2540000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(a</a:t>
            </a:r>
            <a:r>
              <a:rPr lang="en-GB" sz="4501" baseline="30000" dirty="0">
                <a:latin typeface="Comic Sans MS" panose="030F0702030302020204" pitchFamily="66" charset="0"/>
              </a:rPr>
              <a:t>0.5</a:t>
            </a:r>
            <a:r>
              <a:rPr lang="en-GB" sz="4501" dirty="0">
                <a:latin typeface="Comic Sans MS" panose="030F0702030302020204" pitchFamily="66" charset="0"/>
              </a:rPr>
              <a:t>)</a:t>
            </a:r>
            <a:r>
              <a:rPr lang="en-GB" sz="4501" baseline="30000" dirty="0">
                <a:latin typeface="Comic Sans MS" panose="030F0702030302020204" pitchFamily="66" charset="0"/>
              </a:rPr>
              <a:t>12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0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202406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2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2</a:t>
            </a:r>
            <a:endParaRPr lang="en-US" sz="450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98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202406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2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36650" y="202406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2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-5</a:t>
            </a:r>
            <a:endParaRPr lang="en-US" sz="450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70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36650" y="191611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u="sng" dirty="0">
                <a:latin typeface="Comic Sans MS" panose="030F0702030302020204" pitchFamily="66" charset="0"/>
              </a:rPr>
              <a:t>a</a:t>
            </a:r>
            <a:r>
              <a:rPr lang="en-GB" sz="4501" u="sng" baseline="30000" dirty="0">
                <a:latin typeface="Comic Sans MS" panose="030F0702030302020204" pitchFamily="66" charset="0"/>
              </a:rPr>
              <a:t>-6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-10</a:t>
            </a: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8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2185988"/>
            <a:ext cx="8007350" cy="2378075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(a</a:t>
            </a:r>
            <a:r>
              <a:rPr lang="en-GB" sz="4501" baseline="30000" dirty="0">
                <a:latin typeface="Comic Sans MS" panose="030F0702030302020204" pitchFamily="66" charset="0"/>
              </a:rPr>
              <a:t>-5</a:t>
            </a:r>
            <a:r>
              <a:rPr lang="en-GB" sz="4501" dirty="0">
                <a:latin typeface="Comic Sans MS" panose="030F0702030302020204" pitchFamily="66" charset="0"/>
              </a:rPr>
              <a:t>)</a:t>
            </a:r>
            <a:r>
              <a:rPr lang="en-GB" sz="4501" baseline="30000" dirty="0">
                <a:latin typeface="Comic Sans MS" panose="030F0702030302020204" pitchFamily="66" charset="0"/>
              </a:rPr>
              <a:t>-5</a:t>
            </a:r>
          </a:p>
        </p:txBody>
      </p:sp>
    </p:spTree>
    <p:extLst>
      <p:ext uri="{BB962C8B-B14F-4D97-AF65-F5344CB8AC3E}">
        <p14:creationId xmlns:p14="http://schemas.microsoft.com/office/powerpoint/2010/main" val="245220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769399" y="1697066"/>
            <a:ext cx="14750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5 x 5 x 5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741074" y="1686351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Comic Sans MS" pitchFamily="66" charset="0"/>
              </a:rPr>
              <a:t>= 5</a:t>
            </a:r>
            <a:r>
              <a:rPr lang="en-GB" sz="2400" baseline="30000">
                <a:latin typeface="Comic Sans MS" pitchFamily="66" charset="0"/>
              </a:rPr>
              <a:t>3</a:t>
            </a:r>
            <a:endParaRPr lang="en-US" sz="2400" baseline="30000">
              <a:latin typeface="Comic Sans MS" pitchFamily="66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582195" y="2340090"/>
            <a:ext cx="20265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2 x 2 x 2 x 2</a:t>
            </a:r>
            <a:endParaRPr lang="en-US" sz="2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252375" y="2329370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= 2</a:t>
            </a:r>
            <a:r>
              <a:rPr lang="en-GB" sz="2400" baseline="3000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US" sz="2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985300" y="2934288"/>
            <a:ext cx="2486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Comic Sans MS" pitchFamily="66" charset="0"/>
              </a:rPr>
              <a:t>7 x 7 x 7x 7 x 7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252375" y="2923572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Comic Sans MS" pitchFamily="66" charset="0"/>
              </a:rPr>
              <a:t>= 7</a:t>
            </a:r>
            <a:r>
              <a:rPr lang="en-GB" sz="2400" baseline="30000">
                <a:latin typeface="Comic Sans MS" pitchFamily="66" charset="0"/>
              </a:rPr>
              <a:t>5</a:t>
            </a:r>
            <a:endParaRPr lang="en-US" sz="2400" baseline="30000">
              <a:latin typeface="Comic Sans MS" pitchFamily="66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842419" y="4254861"/>
            <a:ext cx="4195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Comic Sans MS" pitchFamily="66" charset="0"/>
              </a:rPr>
              <a:t>7</a:t>
            </a:r>
            <a:r>
              <a:rPr lang="en-GB" baseline="30000">
                <a:latin typeface="Comic Sans MS" pitchFamily="66" charset="0"/>
              </a:rPr>
              <a:t>5</a:t>
            </a:r>
            <a:r>
              <a:rPr lang="en-GB">
                <a:latin typeface="Comic Sans MS" pitchFamily="66" charset="0"/>
              </a:rPr>
              <a:t> &amp; 2</a:t>
            </a:r>
            <a:r>
              <a:rPr lang="en-GB" baseline="30000">
                <a:latin typeface="Comic Sans MS" pitchFamily="66" charset="0"/>
              </a:rPr>
              <a:t>4</a:t>
            </a:r>
            <a:r>
              <a:rPr lang="en-GB">
                <a:latin typeface="Comic Sans MS" pitchFamily="66" charset="0"/>
              </a:rPr>
              <a:t> are numbers in INDEX FORM</a:t>
            </a:r>
            <a:endParaRPr lang="en-US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6465" y="3814062"/>
            <a:ext cx="2863155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7 is the BASE NUMBER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2280" y="3390443"/>
            <a:ext cx="1759024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 is the INDEX</a:t>
            </a:r>
          </a:p>
        </p:txBody>
      </p:sp>
      <p:cxnSp>
        <p:nvCxnSpPr>
          <p:cNvPr id="6" name="Straight Arrow Connector 5"/>
          <p:cNvCxnSpPr>
            <a:endCxn id="9227" idx="3"/>
          </p:cNvCxnSpPr>
          <p:nvPr/>
        </p:nvCxnSpPr>
        <p:spPr bwMode="auto">
          <a:xfrm flipH="1" flipV="1">
            <a:off x="6998092" y="3154405"/>
            <a:ext cx="598247" cy="2360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flipV="1">
            <a:off x="6372206" y="3277274"/>
            <a:ext cx="288032" cy="5367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346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/>
      <p:bldP spid="9225" grpId="0"/>
      <p:bldP spid="9226" grpId="0"/>
      <p:bldP spid="9227" grpId="0"/>
      <p:bldP spid="9231" grpId="0"/>
      <p:bldP spid="3" grpId="0" animBg="1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36650" y="213201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2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endParaRPr lang="en-US" sz="450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5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60438" y="2024063"/>
            <a:ext cx="8183562" cy="314166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5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2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endParaRPr lang="en-US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95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1970088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u="sng" dirty="0">
                <a:latin typeface="Comic Sans MS" panose="030F0702030302020204" pitchFamily="66" charset="0"/>
              </a:rPr>
              <a:t>a</a:t>
            </a:r>
            <a:r>
              <a:rPr lang="en-GB" sz="4501" u="sng" baseline="30000" dirty="0">
                <a:latin typeface="Comic Sans MS" panose="030F0702030302020204" pitchFamily="66" charset="0"/>
              </a:rPr>
              <a:t>5</a:t>
            </a:r>
            <a:r>
              <a:rPr lang="en-GB" sz="4501" u="sng" dirty="0">
                <a:latin typeface="Comic Sans MS" panose="030F0702030302020204" pitchFamily="66" charset="0"/>
              </a:rPr>
              <a:t>xa</a:t>
            </a:r>
            <a:r>
              <a:rPr lang="en-GB" sz="4501" u="sng" baseline="30000" dirty="0">
                <a:latin typeface="Comic Sans MS" panose="030F0702030302020204" pitchFamily="66" charset="0"/>
              </a:rPr>
              <a:t>3</a:t>
            </a:r>
            <a:r>
              <a:rPr lang="en-GB" sz="4501" u="sng" dirty="0">
                <a:latin typeface="Comic Sans MS" panose="030F0702030302020204" pitchFamily="66" charset="0"/>
              </a:rPr>
              <a:t>xa</a:t>
            </a:r>
            <a:r>
              <a:rPr lang="en-GB" sz="4501" u="sng" baseline="30000" dirty="0">
                <a:latin typeface="Comic Sans MS" panose="030F0702030302020204" pitchFamily="66" charset="0"/>
              </a:rPr>
              <a:t>3</a:t>
            </a:r>
            <a:endParaRPr lang="en-GB" sz="4501" baseline="30000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202406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3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10</a:t>
            </a:r>
            <a:r>
              <a:rPr lang="en-GB" sz="4501" dirty="0">
                <a:latin typeface="Comic Sans MS" panose="030F0702030302020204" pitchFamily="66" charset="0"/>
              </a:rPr>
              <a:t>xa</a:t>
            </a:r>
            <a:r>
              <a:rPr lang="en-GB" sz="4501" baseline="30000" dirty="0">
                <a:latin typeface="Comic Sans MS" panose="030F0702030302020204" pitchFamily="66" charset="0"/>
              </a:rPr>
              <a:t>10</a:t>
            </a: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1136650" y="1916113"/>
            <a:ext cx="8007350" cy="3144837"/>
          </a:xfrm>
          <a:prstGeom prst="rect">
            <a:avLst/>
          </a:prstGeo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4501" dirty="0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u="sng" dirty="0">
                <a:latin typeface="Comic Sans MS" panose="030F0702030302020204" pitchFamily="66" charset="0"/>
              </a:rPr>
              <a:t>a</a:t>
            </a:r>
            <a:r>
              <a:rPr lang="en-GB" sz="4501" u="sng" baseline="30000" dirty="0">
                <a:latin typeface="Comic Sans MS" panose="030F0702030302020204" pitchFamily="66" charset="0"/>
              </a:rPr>
              <a:t>-16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sz="4501" dirty="0">
                <a:latin typeface="Comic Sans MS" panose="030F0702030302020204" pitchFamily="66" charset="0"/>
              </a:rPr>
              <a:t>a</a:t>
            </a:r>
            <a:r>
              <a:rPr lang="en-GB" sz="4501" baseline="30000" dirty="0">
                <a:latin typeface="Comic Sans MS" panose="030F0702030302020204" pitchFamily="66" charset="0"/>
              </a:rPr>
              <a:t>16</a:t>
            </a:r>
            <a:endParaRPr lang="en-US" sz="4501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9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57466" y="1916635"/>
            <a:ext cx="6048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sz="1800" dirty="0">
                <a:latin typeface="Comic Sans MS" pitchFamily="66" charset="0"/>
              </a:rPr>
              <a:t>What’s the same? What’s different?</a:t>
            </a:r>
            <a:endParaRPr lang="en-GB" sz="1800" b="1" dirty="0">
              <a:latin typeface="Comic Sans MS" pitchFamily="66" charset="0"/>
              <a:sym typeface="Wingdings" pitchFamily="2" charset="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180615" y="2726830"/>
          <a:ext cx="4402076" cy="1350176"/>
        </p:xfrm>
        <a:graphic>
          <a:graphicData uri="http://schemas.openxmlformats.org/drawingml/2006/table">
            <a:tbl>
              <a:tblPr firstRow="1" firstCol="1" bandRow="1"/>
              <a:tblGrid>
                <a:gridCol w="2201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1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(2²)³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4 x 4²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2² x 2</a:t>
                      </a:r>
                      <a:r>
                        <a:rPr lang="en-GB" sz="2700" baseline="300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4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GB" sz="2700" baseline="300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19</a:t>
                      </a:r>
                      <a:r>
                        <a:rPr lang="en-GB" sz="27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÷ 2</a:t>
                      </a:r>
                      <a:r>
                        <a:rPr lang="en-GB" sz="2700" baseline="300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13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47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57466" y="1916635"/>
            <a:ext cx="6048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sz="1800" dirty="0">
                <a:latin typeface="Comic Sans MS" pitchFamily="66" charset="0"/>
              </a:rPr>
              <a:t>What’s the same? What’s different?</a:t>
            </a:r>
            <a:endParaRPr lang="en-GB" sz="1800" b="1" dirty="0">
              <a:latin typeface="Comic Sans MS" pitchFamily="66" charset="0"/>
              <a:sym typeface="Wingdings" pitchFamily="2" charset="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180615" y="2726831"/>
          <a:ext cx="4402076" cy="1498155"/>
        </p:xfrm>
        <a:graphic>
          <a:graphicData uri="http://schemas.openxmlformats.org/drawingml/2006/table">
            <a:tbl>
              <a:tblPr firstRow="1" firstCol="1" bandRow="1"/>
              <a:tblGrid>
                <a:gridCol w="2201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1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3²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GB" sz="2700" baseline="300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-2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 u="sng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_1_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3²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 u="sng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_1_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7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GB" sz="2700" baseline="300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-2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42" marR="514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27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01159" y="1467951"/>
            <a:ext cx="6070597" cy="685889"/>
          </a:xfrm>
          <a:prstGeom prst="rect">
            <a:avLst/>
          </a:prstGeom>
        </p:spPr>
        <p:txBody>
          <a:bodyPr/>
          <a:lstStyle/>
          <a:p>
            <a:r>
              <a:rPr lang="en-GB" sz="2700" u="sng" dirty="0">
                <a:latin typeface="Comic Sans MS" pitchFamily="66" charset="0"/>
              </a:rPr>
              <a:t>Rule 6 : Fractional indices</a:t>
            </a:r>
            <a:endParaRPr lang="en-US" sz="2700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91" name="Text Box 11"/>
              <p:cNvSpPr txBox="1">
                <a:spLocks noChangeArrowheads="1"/>
              </p:cNvSpPr>
              <p:nvPr/>
            </p:nvSpPr>
            <p:spPr bwMode="auto">
              <a:xfrm>
                <a:off x="6042630" y="3949701"/>
                <a:ext cx="2204450" cy="92801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/>
              <a:p>
                <a:r>
                  <a:rPr lang="en-GB" sz="2700" dirty="0">
                    <a:latin typeface="Comic Sans MS" pitchFamily="66" charset="0"/>
                  </a:rPr>
                  <a:t>General Rule</a:t>
                </a:r>
              </a:p>
              <a:p>
                <a:r>
                  <a:rPr lang="en-GB" sz="2700" dirty="0">
                    <a:latin typeface="Comic Sans MS" pitchFamily="66" charset="0"/>
                  </a:rPr>
                  <a:t>a</a:t>
                </a:r>
                <a:r>
                  <a:rPr lang="en-GB" sz="2700" baseline="30000" dirty="0">
                    <a:latin typeface="Comic Sans MS" pitchFamily="66" charset="0"/>
                  </a:rPr>
                  <a:t>m/n</a:t>
                </a:r>
                <a:r>
                  <a:rPr lang="en-GB" sz="2700" dirty="0">
                    <a:latin typeface="Comic Sans MS" pitchFamily="66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700" i="1">
                            <a:latin typeface="Cambria Math"/>
                          </a:rPr>
                          <m:t>𝑛</m:t>
                        </m:r>
                      </m:deg>
                      <m:e>
                        <m:r>
                          <a:rPr lang="en-GB" sz="2700" i="1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2700" baseline="30000" dirty="0">
                    <a:latin typeface="Comic Sans MS" pitchFamily="66" charset="0"/>
                  </a:rPr>
                  <a:t>m</a:t>
                </a:r>
                <a:endParaRPr lang="en-GB" sz="2700" u="sng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491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42630" y="4123174"/>
                <a:ext cx="2879314" cy="1206612"/>
              </a:xfrm>
              <a:prstGeom prst="rect">
                <a:avLst/>
              </a:prstGeom>
              <a:blipFill rotWithShape="1">
                <a:blip r:embed="rId2"/>
                <a:stretch>
                  <a:fillRect l="-6342" t="-7576" r="-5497" b="-18687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019610" y="240602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25</a:t>
            </a:r>
            <a:r>
              <a:rPr lang="en-GB" sz="2400" baseline="30000" dirty="0">
                <a:latin typeface="Comic Sans MS" pitchFamily="66" charset="0"/>
              </a:rPr>
              <a:t>1/2</a:t>
            </a:r>
            <a:r>
              <a:rPr lang="en-GB" sz="2400" dirty="0">
                <a:latin typeface="Comic Sans MS" pitchFamily="66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45917" y="2333275"/>
                <a:ext cx="1944216" cy="500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400" i="1">
                            <a:latin typeface="Cambria Math"/>
                          </a:rPr>
                          <m:t>2</m:t>
                        </m:r>
                      </m:deg>
                      <m:e>
                        <m:r>
                          <a:rPr lang="en-GB" sz="2400" i="1">
                            <a:latin typeface="Cambria Math"/>
                          </a:rPr>
                          <m:t>25</m:t>
                        </m:r>
                      </m:e>
                    </m:rad>
                  </m:oMath>
                </a14:m>
                <a:r>
                  <a:rPr lang="en-GB" sz="2400" baseline="30000" dirty="0">
                    <a:latin typeface="Comic Sans MS" pitchFamily="66" charset="0"/>
                  </a:rPr>
                  <a:t>1</a:t>
                </a:r>
                <a:r>
                  <a:rPr lang="en-GB" sz="2400" dirty="0">
                    <a:latin typeface="Comic Sans MS" pitchFamily="66" charset="0"/>
                  </a:rPr>
                  <a:t> =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911" y="1968220"/>
                <a:ext cx="1944216" cy="636200"/>
              </a:xfrm>
              <a:prstGeom prst="rect">
                <a:avLst/>
              </a:prstGeom>
              <a:blipFill rotWithShape="1">
                <a:blip r:embed="rId3"/>
                <a:stretch>
                  <a:fillRect t="-3846" b="-317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827922" y="238673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5</a:t>
            </a:r>
            <a:r>
              <a:rPr lang="en-GB" sz="2400" baseline="30000" dirty="0"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20844" y="238673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5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38044" y="295897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8</a:t>
            </a:r>
            <a:r>
              <a:rPr lang="en-GB" sz="2400" baseline="30000" dirty="0">
                <a:latin typeface="Comic Sans MS" pitchFamily="66" charset="0"/>
              </a:rPr>
              <a:t>2/3</a:t>
            </a:r>
            <a:r>
              <a:rPr lang="en-GB" sz="2400" dirty="0">
                <a:latin typeface="Comic Sans MS" pitchFamily="66" charset="0"/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64350" y="2886227"/>
                <a:ext cx="1944216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400" i="1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GB" sz="2400" i="1">
                            <a:latin typeface="Cambria Math"/>
                          </a:rPr>
                          <m:t>8</m:t>
                        </m:r>
                      </m:e>
                    </m:rad>
                  </m:oMath>
                </a14:m>
                <a:r>
                  <a:rPr lang="en-GB" sz="2400" baseline="30000" dirty="0">
                    <a:latin typeface="Comic Sans MS" pitchFamily="66" charset="0"/>
                  </a:rPr>
                  <a:t>2</a:t>
                </a:r>
                <a:r>
                  <a:rPr lang="en-GB" sz="2400" dirty="0">
                    <a:latin typeface="Comic Sans MS" pitchFamily="66" charset="0"/>
                  </a:rPr>
                  <a:t> =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345" y="2705395"/>
                <a:ext cx="1944216" cy="654025"/>
              </a:xfrm>
              <a:prstGeom prst="rect">
                <a:avLst/>
              </a:prstGeom>
              <a:blipFill rotWithShape="1">
                <a:blip r:embed="rId4"/>
                <a:stretch>
                  <a:fillRect t="-4673" b="-271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46357" y="293968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04254" y="291219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155788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 animBg="1"/>
      <p:bldP spid="6" grpId="0"/>
      <p:bldP spid="7" grpId="0"/>
      <p:bldP spid="8" grpId="0"/>
      <p:bldP spid="10" grpId="0"/>
      <p:bldP spid="12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73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29316" y="1620172"/>
            <a:ext cx="159530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u="sng" dirty="0">
                <a:latin typeface="Comic Sans MS" pitchFamily="66" charset="0"/>
              </a:rPr>
              <a:t>ANSWERS</a:t>
            </a:r>
            <a:endParaRPr lang="en-GB" sz="2100" b="1" u="sn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87" t="26611" r="49468" b="23230"/>
          <a:stretch/>
        </p:blipFill>
        <p:spPr bwMode="auto">
          <a:xfrm>
            <a:off x="2240897" y="2078070"/>
            <a:ext cx="3253559" cy="3313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85" t="32093" r="49666" b="17510"/>
          <a:stretch/>
        </p:blipFill>
        <p:spPr bwMode="auto">
          <a:xfrm>
            <a:off x="5508104" y="2040511"/>
            <a:ext cx="3240360" cy="332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1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2843810" y="1592560"/>
            <a:ext cx="5976664" cy="573783"/>
          </a:xfrm>
        </p:spPr>
        <p:txBody>
          <a:bodyPr/>
          <a:lstStyle/>
          <a:p>
            <a:r>
              <a:rPr lang="en-GB" sz="2700" u="sng" dirty="0">
                <a:latin typeface="Comic Sans MS" pitchFamily="66" charset="0"/>
              </a:rPr>
              <a:t>Combining numbers</a:t>
            </a:r>
            <a:endParaRPr lang="en-US" sz="2700" u="sng" dirty="0">
              <a:latin typeface="Comic Sans MS" pitchFamily="66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793534" y="2179650"/>
            <a:ext cx="14750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Comic Sans MS" pitchFamily="66" charset="0"/>
              </a:rPr>
              <a:t>5 x 5 x 5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758858" y="2168935"/>
            <a:ext cx="22990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Comic Sans MS" pitchFamily="66" charset="0"/>
              </a:rPr>
              <a:t>x 2 x 2 x 2 x 2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327055" y="276313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= 5</a:t>
            </a:r>
            <a:r>
              <a:rPr lang="en-GB" sz="2400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US" sz="2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190656" y="2763133"/>
            <a:ext cx="8611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 x 2</a:t>
            </a:r>
            <a:r>
              <a:rPr lang="en-GB" sz="2400" baseline="3000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US" sz="2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866554" y="3549049"/>
            <a:ext cx="42899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>
                <a:latin typeface="Comic Sans MS" pitchFamily="66" charset="0"/>
              </a:rPr>
              <a:t>We can not write this any more simply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882966" y="4099610"/>
            <a:ext cx="60095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3366FF"/>
                </a:solidFill>
                <a:latin typeface="Comic Sans MS" pitchFamily="66" charset="0"/>
              </a:rPr>
              <a:t>We can ONLY do this if the BASE NUMBERS are the same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5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4" grpId="0"/>
      <p:bldP spid="13325" grpId="0"/>
      <p:bldP spid="1332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:\Powers_Indices_Roots S3\Fake Texts\Rosie - Squared and Cubed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163" y="1196325"/>
            <a:ext cx="2848577" cy="4030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E:\Powers_Indices_Roots S3\Fake Texts\Colin - 5 to power 4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6719" y="1185933"/>
            <a:ext cx="2865953" cy="4030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E:\Powers_Indices_Roots S3\Fake Texts\Cameron - 2 to the power 7.PN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1196752"/>
            <a:ext cx="2664809" cy="40200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35182" y="5445224"/>
            <a:ext cx="748883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Discuss within your group.</a:t>
            </a:r>
          </a:p>
          <a:p>
            <a:r>
              <a:rPr lang="en-US" dirty="0">
                <a:latin typeface="Comic Sans MS" pitchFamily="66" charset="0"/>
              </a:rPr>
              <a:t>How would you help Rosie, Colin and Cameron out?</a:t>
            </a:r>
          </a:p>
          <a:p>
            <a:r>
              <a:rPr lang="en-US" dirty="0">
                <a:latin typeface="Comic Sans MS" pitchFamily="66" charset="0"/>
              </a:rPr>
              <a:t>What common misconceptions can you spot?</a:t>
            </a:r>
          </a:p>
          <a:p>
            <a:r>
              <a:rPr lang="en-US" dirty="0">
                <a:latin typeface="Comic Sans MS" pitchFamily="66" charset="0"/>
              </a:rPr>
              <a:t>Any other observations about the conversations?</a:t>
            </a:r>
          </a:p>
        </p:txBody>
      </p:sp>
    </p:spTree>
    <p:extLst>
      <p:ext uri="{BB962C8B-B14F-4D97-AF65-F5344CB8AC3E}">
        <p14:creationId xmlns:p14="http://schemas.microsoft.com/office/powerpoint/2010/main" val="269217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6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3172044" y="1608297"/>
            <a:ext cx="5596259" cy="685889"/>
          </a:xfrm>
        </p:spPr>
        <p:txBody>
          <a:bodyPr/>
          <a:lstStyle/>
          <a:p>
            <a:r>
              <a:rPr lang="en-GB" sz="2700" u="sng">
                <a:latin typeface="Comic Sans MS" pitchFamily="66" charset="0"/>
              </a:rPr>
              <a:t>Rule 1 : Multiplication</a:t>
            </a:r>
            <a:endParaRPr lang="en-US" sz="2700" u="sng">
              <a:latin typeface="Comic Sans MS" pitchFamily="66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975506" y="2267992"/>
            <a:ext cx="130356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2</a:t>
            </a:r>
            <a:r>
              <a:rPr lang="en-GB" sz="2700" baseline="30000">
                <a:latin typeface="Comic Sans MS" pitchFamily="66" charset="0"/>
              </a:rPr>
              <a:t>6</a:t>
            </a:r>
            <a:r>
              <a:rPr lang="en-GB" sz="2700">
                <a:latin typeface="Comic Sans MS" pitchFamily="66" charset="0"/>
              </a:rPr>
              <a:t> x 2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940826" y="2294190"/>
            <a:ext cx="92204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</a:t>
            </a:r>
            <a:r>
              <a:rPr lang="en-GB" sz="2700" baseline="30000">
                <a:latin typeface="Comic Sans MS" pitchFamily="66" charset="0"/>
              </a:rPr>
              <a:t>10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923119" y="2822896"/>
            <a:ext cx="130356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2</a:t>
            </a:r>
            <a:r>
              <a:rPr lang="en-GB" sz="2700" baseline="30000">
                <a:latin typeface="Comic Sans MS" pitchFamily="66" charset="0"/>
              </a:rPr>
              <a:t>4</a:t>
            </a:r>
            <a:r>
              <a:rPr lang="en-GB" sz="2700">
                <a:latin typeface="Comic Sans MS" pitchFamily="66" charset="0"/>
              </a:rPr>
              <a:t> x 2</a:t>
            </a:r>
            <a:r>
              <a:rPr lang="en-GB" sz="2700" baseline="30000">
                <a:latin typeface="Comic Sans MS" pitchFamily="66" charset="0"/>
              </a:rPr>
              <a:t>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888442" y="2849093"/>
            <a:ext cx="817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</a:t>
            </a:r>
            <a:r>
              <a:rPr lang="en-GB" sz="2700" baseline="30000">
                <a:latin typeface="Comic Sans MS" pitchFamily="66" charset="0"/>
              </a:rPr>
              <a:t>6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923119" y="3417094"/>
            <a:ext cx="130356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3</a:t>
            </a:r>
            <a:r>
              <a:rPr lang="en-GB" sz="2700" baseline="30000">
                <a:latin typeface="Comic Sans MS" pitchFamily="66" charset="0"/>
              </a:rPr>
              <a:t>5</a:t>
            </a:r>
            <a:r>
              <a:rPr lang="en-GB" sz="2700">
                <a:latin typeface="Comic Sans MS" pitchFamily="66" charset="0"/>
              </a:rPr>
              <a:t> x 3</a:t>
            </a:r>
            <a:r>
              <a:rPr lang="en-GB" sz="2700" baseline="30000">
                <a:latin typeface="Comic Sans MS" pitchFamily="66" charset="0"/>
              </a:rPr>
              <a:t>7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888439" y="3443292"/>
            <a:ext cx="92204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= 3</a:t>
            </a:r>
            <a:r>
              <a:rPr lang="en-GB" sz="2700" baseline="30000" dirty="0">
                <a:latin typeface="Comic Sans MS" pitchFamily="66" charset="0"/>
              </a:rPr>
              <a:t>12</a:t>
            </a:r>
            <a:endParaRPr lang="en-US" sz="2700" baseline="30000" dirty="0">
              <a:latin typeface="Comic Sans MS" pitchFamily="66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560360" y="3935097"/>
            <a:ext cx="2226892" cy="92333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General Rule</a:t>
            </a:r>
          </a:p>
          <a:p>
            <a:r>
              <a:rPr lang="en-GB" sz="2700" dirty="0">
                <a:latin typeface="Comic Sans MS" pitchFamily="66" charset="0"/>
              </a:rPr>
              <a:t>a</a:t>
            </a:r>
            <a:r>
              <a:rPr lang="en-GB" sz="2700" baseline="30000" dirty="0">
                <a:latin typeface="Comic Sans MS" pitchFamily="66" charset="0"/>
              </a:rPr>
              <a:t>m</a:t>
            </a:r>
            <a:r>
              <a:rPr lang="en-GB" sz="2700" dirty="0">
                <a:latin typeface="Comic Sans MS" pitchFamily="66" charset="0"/>
              </a:rPr>
              <a:t> x a</a:t>
            </a:r>
            <a:r>
              <a:rPr lang="en-GB" sz="2700" baseline="30000" dirty="0">
                <a:latin typeface="Comic Sans MS" pitchFamily="66" charset="0"/>
              </a:rPr>
              <a:t>n</a:t>
            </a:r>
            <a:r>
              <a:rPr lang="en-GB" sz="2700" dirty="0">
                <a:latin typeface="Comic Sans MS" pitchFamily="66" charset="0"/>
              </a:rPr>
              <a:t> = </a:t>
            </a:r>
            <a:r>
              <a:rPr lang="en-GB" sz="2700" dirty="0" err="1">
                <a:latin typeface="Comic Sans MS" pitchFamily="66" charset="0"/>
              </a:rPr>
              <a:t>a</a:t>
            </a:r>
            <a:r>
              <a:rPr lang="en-GB" sz="2700" baseline="30000" dirty="0" err="1">
                <a:latin typeface="Comic Sans MS" pitchFamily="66" charset="0"/>
              </a:rPr>
              <a:t>m+n</a:t>
            </a:r>
            <a:endParaRPr lang="en-US" sz="2700" baseline="30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  <p:bldP spid="11276" grpId="0"/>
      <p:bldP spid="112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2843811" y="1582101"/>
            <a:ext cx="5688632" cy="685889"/>
          </a:xfrm>
        </p:spPr>
        <p:txBody>
          <a:bodyPr/>
          <a:lstStyle/>
          <a:p>
            <a:r>
              <a:rPr lang="en-GB" sz="2700" u="sng" dirty="0">
                <a:latin typeface="Comic Sans MS" pitchFamily="66" charset="0"/>
              </a:rPr>
              <a:t>Rule 2 : Division</a:t>
            </a:r>
            <a:endParaRPr lang="en-US" sz="2700" u="sng" dirty="0">
              <a:latin typeface="Comic Sans MS" pitchFamily="66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803083" y="2213217"/>
            <a:ext cx="128913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2</a:t>
            </a:r>
            <a:r>
              <a:rPr lang="en-GB" sz="2700" baseline="30000">
                <a:latin typeface="Comic Sans MS" pitchFamily="66" charset="0"/>
              </a:rPr>
              <a:t>6</a:t>
            </a:r>
            <a:r>
              <a:rPr lang="en-GB" sz="2700">
                <a:latin typeface="Comic Sans MS" pitchFamily="66" charset="0"/>
              </a:rPr>
              <a:t> </a:t>
            </a:r>
            <a:r>
              <a:rPr lang="en-US" sz="2700">
                <a:latin typeface="Comic Sans MS" pitchFamily="66" charset="0"/>
                <a:cs typeface="Arial" charset="0"/>
              </a:rPr>
              <a:t>÷</a:t>
            </a:r>
            <a:r>
              <a:rPr lang="en-GB" sz="2700">
                <a:latin typeface="Comic Sans MS" pitchFamily="66" charset="0"/>
              </a:rPr>
              <a:t> 2</a:t>
            </a:r>
            <a:r>
              <a:rPr lang="en-GB" sz="2700" baseline="30000">
                <a:latin typeface="Comic Sans MS" pitchFamily="66" charset="0"/>
              </a:rPr>
              <a:t>4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768407" y="2239414"/>
            <a:ext cx="817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= 2</a:t>
            </a:r>
            <a:r>
              <a:rPr lang="en-GB" sz="2700" baseline="30000" dirty="0">
                <a:latin typeface="Comic Sans MS" pitchFamily="66" charset="0"/>
              </a:rPr>
              <a:t>2</a:t>
            </a:r>
            <a:endParaRPr lang="en-US" sz="2700" baseline="30000" dirty="0">
              <a:latin typeface="Comic Sans MS" pitchFamily="66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750696" y="2768121"/>
            <a:ext cx="126509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2</a:t>
            </a:r>
            <a:r>
              <a:rPr lang="en-GB" sz="2700" baseline="30000">
                <a:latin typeface="Comic Sans MS" pitchFamily="66" charset="0"/>
              </a:rPr>
              <a:t>5</a:t>
            </a:r>
            <a:r>
              <a:rPr lang="en-GB" sz="2700">
                <a:latin typeface="Comic Sans MS" pitchFamily="66" charset="0"/>
              </a:rPr>
              <a:t> </a:t>
            </a:r>
            <a:r>
              <a:rPr lang="en-US" sz="2700">
                <a:latin typeface="Comic Sans MS" pitchFamily="66" charset="0"/>
              </a:rPr>
              <a:t>÷</a:t>
            </a:r>
            <a:r>
              <a:rPr lang="en-GB" sz="2700">
                <a:latin typeface="Comic Sans MS" pitchFamily="66" charset="0"/>
              </a:rPr>
              <a:t> 2</a:t>
            </a:r>
            <a:r>
              <a:rPr lang="en-GB" sz="2700" baseline="30000">
                <a:latin typeface="Comic Sans MS" pitchFamily="66" charset="0"/>
              </a:rPr>
              <a:t>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716017" y="2794318"/>
            <a:ext cx="817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</a:t>
            </a:r>
            <a:r>
              <a:rPr lang="en-GB" sz="2700" baseline="30000">
                <a:latin typeface="Comic Sans MS" pitchFamily="66" charset="0"/>
              </a:rPr>
              <a:t>3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750696" y="3320643"/>
            <a:ext cx="126509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3</a:t>
            </a:r>
            <a:r>
              <a:rPr lang="en-GB" sz="2700" baseline="30000">
                <a:latin typeface="Comic Sans MS" pitchFamily="66" charset="0"/>
              </a:rPr>
              <a:t>5</a:t>
            </a:r>
            <a:r>
              <a:rPr lang="en-GB" sz="2700">
                <a:latin typeface="Comic Sans MS" pitchFamily="66" charset="0"/>
              </a:rPr>
              <a:t> </a:t>
            </a:r>
            <a:r>
              <a:rPr lang="en-US" sz="2700">
                <a:latin typeface="Comic Sans MS" pitchFamily="66" charset="0"/>
              </a:rPr>
              <a:t>÷</a:t>
            </a:r>
            <a:r>
              <a:rPr lang="en-GB" sz="2700">
                <a:latin typeface="Comic Sans MS" pitchFamily="66" charset="0"/>
              </a:rPr>
              <a:t> 3</a:t>
            </a:r>
            <a:r>
              <a:rPr lang="en-GB" sz="2700" baseline="30000">
                <a:latin typeface="Comic Sans MS" pitchFamily="66" charset="0"/>
              </a:rPr>
              <a:t>7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716017" y="3346840"/>
            <a:ext cx="91403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3</a:t>
            </a:r>
            <a:r>
              <a:rPr lang="en-GB" sz="2700" baseline="30000">
                <a:latin typeface="Comic Sans MS" pitchFamily="66" charset="0"/>
              </a:rPr>
              <a:t>-2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580118" y="3830327"/>
            <a:ext cx="2204450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General Rule</a:t>
            </a:r>
          </a:p>
          <a:p>
            <a:r>
              <a:rPr lang="en-GB" sz="2700" dirty="0">
                <a:latin typeface="Comic Sans MS" pitchFamily="66" charset="0"/>
              </a:rPr>
              <a:t>a</a:t>
            </a:r>
            <a:r>
              <a:rPr lang="en-GB" sz="2700" baseline="30000" dirty="0">
                <a:latin typeface="Comic Sans MS" pitchFamily="66" charset="0"/>
              </a:rPr>
              <a:t>m</a:t>
            </a:r>
            <a:r>
              <a:rPr lang="en-GB" sz="2700" dirty="0">
                <a:latin typeface="Comic Sans MS" pitchFamily="66" charset="0"/>
              </a:rPr>
              <a:t> </a:t>
            </a:r>
            <a:r>
              <a:rPr lang="en-US" sz="2700" dirty="0">
                <a:latin typeface="Comic Sans MS" pitchFamily="66" charset="0"/>
                <a:cs typeface="Arial" charset="0"/>
              </a:rPr>
              <a:t>÷</a:t>
            </a:r>
            <a:r>
              <a:rPr lang="en-GB" sz="2700" dirty="0">
                <a:latin typeface="Comic Sans MS" pitchFamily="66" charset="0"/>
              </a:rPr>
              <a:t> a</a:t>
            </a:r>
            <a:r>
              <a:rPr lang="en-GB" sz="2700" baseline="30000" dirty="0">
                <a:latin typeface="Comic Sans MS" pitchFamily="66" charset="0"/>
              </a:rPr>
              <a:t>n</a:t>
            </a:r>
            <a:r>
              <a:rPr lang="en-GB" sz="2700" dirty="0">
                <a:latin typeface="Comic Sans MS" pitchFamily="66" charset="0"/>
              </a:rPr>
              <a:t> = a</a:t>
            </a:r>
            <a:r>
              <a:rPr lang="en-GB" sz="2700" baseline="30000" dirty="0">
                <a:latin typeface="Comic Sans MS" pitchFamily="66" charset="0"/>
              </a:rPr>
              <a:t>m-n</a:t>
            </a:r>
            <a:endParaRPr lang="en-US" sz="2700" baseline="30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2" grpId="0"/>
      <p:bldP spid="16394" grpId="0"/>
      <p:bldP spid="163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2829696" y="1606831"/>
            <a:ext cx="5990778" cy="685889"/>
          </a:xfrm>
        </p:spPr>
        <p:txBody>
          <a:bodyPr/>
          <a:lstStyle/>
          <a:p>
            <a:r>
              <a:rPr lang="en-GB" sz="2700" u="sng">
                <a:latin typeface="Comic Sans MS" pitchFamily="66" charset="0"/>
              </a:rPr>
              <a:t>Rule 3 : Brackets</a:t>
            </a:r>
            <a:endParaRPr lang="en-US" sz="2700" u="sng">
              <a:latin typeface="Comic Sans MS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875508" y="2724656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 sz="1200">
              <a:latin typeface="Comic Sans MS" pitchFamily="66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875503" y="2305504"/>
            <a:ext cx="93166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(2</a:t>
            </a:r>
            <a:r>
              <a:rPr lang="en-GB" sz="2700" baseline="30000">
                <a:latin typeface="Comic Sans MS" pitchFamily="66" charset="0"/>
              </a:rPr>
              <a:t>6</a:t>
            </a:r>
            <a:r>
              <a:rPr lang="en-GB" sz="2700">
                <a:latin typeface="Comic Sans MS" pitchFamily="66" charset="0"/>
              </a:rPr>
              <a:t>)</a:t>
            </a:r>
            <a:r>
              <a:rPr lang="en-GB" sz="2700" baseline="30000">
                <a:latin typeface="Comic Sans MS" pitchFamily="66" charset="0"/>
              </a:rPr>
              <a:t>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407440" y="2331701"/>
            <a:ext cx="15840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</a:t>
            </a:r>
            <a:r>
              <a:rPr lang="en-GB" sz="2700" baseline="30000">
                <a:latin typeface="Comic Sans MS" pitchFamily="66" charset="0"/>
              </a:rPr>
              <a:t>6</a:t>
            </a:r>
            <a:r>
              <a:rPr lang="en-GB" sz="2700">
                <a:latin typeface="Comic Sans MS" pitchFamily="66" charset="0"/>
              </a:rPr>
              <a:t> x 2</a:t>
            </a:r>
            <a:r>
              <a:rPr lang="en-GB" sz="2700" baseline="30000">
                <a:latin typeface="Comic Sans MS" pitchFamily="66" charset="0"/>
              </a:rPr>
              <a:t>6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568028" y="2331701"/>
            <a:ext cx="92204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2</a:t>
            </a:r>
            <a:r>
              <a:rPr lang="en-GB" sz="2700" baseline="30000">
                <a:latin typeface="Comic Sans MS" pitchFamily="66" charset="0"/>
              </a:rPr>
              <a:t>12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896140" y="3075938"/>
            <a:ext cx="93166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(3</a:t>
            </a:r>
            <a:r>
              <a:rPr lang="en-GB" sz="2700" baseline="30000">
                <a:latin typeface="Comic Sans MS" pitchFamily="66" charset="0"/>
              </a:rPr>
              <a:t>5</a:t>
            </a:r>
            <a:r>
              <a:rPr lang="en-GB" sz="2700">
                <a:latin typeface="Comic Sans MS" pitchFamily="66" charset="0"/>
              </a:rPr>
              <a:t>)</a:t>
            </a:r>
            <a:r>
              <a:rPr lang="en-GB" sz="2700" baseline="30000">
                <a:latin typeface="Comic Sans MS" pitchFamily="66" charset="0"/>
              </a:rPr>
              <a:t>3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428079" y="3102135"/>
            <a:ext cx="231505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= 3</a:t>
            </a:r>
            <a:r>
              <a:rPr lang="en-GB" sz="2700" baseline="30000" dirty="0">
                <a:latin typeface="Comic Sans MS" pitchFamily="66" charset="0"/>
              </a:rPr>
              <a:t>5</a:t>
            </a:r>
            <a:r>
              <a:rPr lang="en-GB" sz="2700" dirty="0">
                <a:latin typeface="Comic Sans MS" pitchFamily="66" charset="0"/>
              </a:rPr>
              <a:t> x 3</a:t>
            </a:r>
            <a:r>
              <a:rPr lang="en-GB" sz="2700" baseline="30000" dirty="0">
                <a:latin typeface="Comic Sans MS" pitchFamily="66" charset="0"/>
              </a:rPr>
              <a:t>5 </a:t>
            </a:r>
            <a:r>
              <a:rPr lang="en-GB" sz="2700" dirty="0">
                <a:latin typeface="Comic Sans MS" pitchFamily="66" charset="0"/>
              </a:rPr>
              <a:t>x 3</a:t>
            </a:r>
            <a:r>
              <a:rPr lang="en-GB" sz="2700" baseline="30000" dirty="0">
                <a:latin typeface="Comic Sans MS" pitchFamily="66" charset="0"/>
              </a:rPr>
              <a:t>5</a:t>
            </a:r>
            <a:endParaRPr lang="en-US" sz="2700" baseline="30000" dirty="0">
              <a:latin typeface="Comic Sans MS" pitchFamily="66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7658641" y="3102135"/>
            <a:ext cx="92204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3</a:t>
            </a:r>
            <a:r>
              <a:rPr lang="en-GB" sz="2700" baseline="30000">
                <a:latin typeface="Comic Sans MS" pitchFamily="66" charset="0"/>
              </a:rPr>
              <a:t>15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928978" y="3969133"/>
            <a:ext cx="2204450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General Rule</a:t>
            </a:r>
          </a:p>
          <a:p>
            <a:r>
              <a:rPr lang="en-GB" sz="2700" dirty="0">
                <a:latin typeface="Comic Sans MS" pitchFamily="66" charset="0"/>
              </a:rPr>
              <a:t>(a</a:t>
            </a:r>
            <a:r>
              <a:rPr lang="en-GB" sz="2700" baseline="30000" dirty="0">
                <a:latin typeface="Comic Sans MS" pitchFamily="66" charset="0"/>
              </a:rPr>
              <a:t>m</a:t>
            </a:r>
            <a:r>
              <a:rPr lang="en-GB" sz="2700" dirty="0">
                <a:latin typeface="Comic Sans MS" pitchFamily="66" charset="0"/>
              </a:rPr>
              <a:t>)</a:t>
            </a:r>
            <a:r>
              <a:rPr lang="en-GB" sz="2700" baseline="30000" dirty="0">
                <a:latin typeface="Comic Sans MS" pitchFamily="66" charset="0"/>
              </a:rPr>
              <a:t>n</a:t>
            </a:r>
            <a:r>
              <a:rPr lang="en-GB" sz="2700" dirty="0">
                <a:latin typeface="Comic Sans MS" pitchFamily="66" charset="0"/>
              </a:rPr>
              <a:t> = a</a:t>
            </a:r>
            <a:r>
              <a:rPr lang="en-GB" sz="2700" baseline="30000" dirty="0">
                <a:latin typeface="Comic Sans MS" pitchFamily="66" charset="0"/>
              </a:rPr>
              <a:t>m x n</a:t>
            </a:r>
            <a:endParaRPr lang="en-US" sz="2700" baseline="30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83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0" grpId="0"/>
      <p:bldP spid="18442" grpId="0"/>
      <p:bldP spid="18443" grpId="0"/>
      <p:bldP spid="184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50236" y="1581606"/>
            <a:ext cx="6070237" cy="685889"/>
          </a:xfrm>
        </p:spPr>
        <p:txBody>
          <a:bodyPr/>
          <a:lstStyle/>
          <a:p>
            <a:r>
              <a:rPr lang="en-GB" sz="2700" u="sng" dirty="0">
                <a:latin typeface="Comic Sans MS" pitchFamily="66" charset="0"/>
              </a:rPr>
              <a:t>Rule 4 : Index of 0</a:t>
            </a:r>
            <a:endParaRPr lang="en-US" sz="2700" u="sng" dirty="0"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778480" y="2240717"/>
            <a:ext cx="604199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2700">
                <a:latin typeface="Comic Sans MS" pitchFamily="66" charset="0"/>
              </a:rPr>
              <a:t>How could you get an answer of 3</a:t>
            </a:r>
            <a:r>
              <a:rPr lang="en-GB" sz="2700" baseline="30000">
                <a:latin typeface="Comic Sans MS" pitchFamily="66" charset="0"/>
              </a:rPr>
              <a:t>0</a:t>
            </a:r>
            <a:r>
              <a:rPr lang="en-GB" sz="2700">
                <a:latin typeface="Comic Sans MS" pitchFamily="66" charset="0"/>
              </a:rPr>
              <a:t>?</a:t>
            </a:r>
            <a:endParaRPr lang="en-US" sz="2700">
              <a:latin typeface="Comic Sans MS" pitchFamily="66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915226" y="3322859"/>
            <a:ext cx="126509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3</a:t>
            </a:r>
            <a:r>
              <a:rPr lang="en-GB" sz="2700" baseline="30000">
                <a:latin typeface="Comic Sans MS" pitchFamily="66" charset="0"/>
              </a:rPr>
              <a:t>5</a:t>
            </a:r>
            <a:r>
              <a:rPr lang="en-GB" sz="2700">
                <a:latin typeface="Comic Sans MS" pitchFamily="66" charset="0"/>
              </a:rPr>
              <a:t> </a:t>
            </a:r>
            <a:r>
              <a:rPr lang="en-US" sz="2700">
                <a:latin typeface="Comic Sans MS" pitchFamily="66" charset="0"/>
              </a:rPr>
              <a:t>÷</a:t>
            </a:r>
            <a:r>
              <a:rPr lang="en-GB" sz="2700">
                <a:latin typeface="Comic Sans MS" pitchFamily="66" charset="0"/>
              </a:rPr>
              <a:t> 3</a:t>
            </a:r>
            <a:r>
              <a:rPr lang="en-GB" sz="2700" baseline="30000">
                <a:latin typeface="Comic Sans MS" pitchFamily="66" charset="0"/>
              </a:rPr>
              <a:t>5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644009" y="3322859"/>
            <a:ext cx="105509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3</a:t>
            </a:r>
            <a:r>
              <a:rPr lang="en-GB" sz="2700" baseline="30000">
                <a:latin typeface="Comic Sans MS" pitchFamily="66" charset="0"/>
              </a:rPr>
              <a:t>5-5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083872" y="3322859"/>
            <a:ext cx="92204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= 3</a:t>
            </a:r>
            <a:r>
              <a:rPr lang="en-GB" sz="2700" baseline="30000">
                <a:latin typeface="Comic Sans MS" pitchFamily="66" charset="0"/>
              </a:rPr>
              <a:t>0</a:t>
            </a:r>
            <a:r>
              <a:rPr lang="en-GB" sz="2700">
                <a:latin typeface="Comic Sans MS" pitchFamily="66" charset="0"/>
              </a:rPr>
              <a:t> 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899351" y="4080196"/>
            <a:ext cx="81785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3</a:t>
            </a:r>
            <a:r>
              <a:rPr lang="en-GB" sz="2700" baseline="30000">
                <a:latin typeface="Comic Sans MS" pitchFamily="66" charset="0"/>
              </a:rPr>
              <a:t>0</a:t>
            </a:r>
            <a:r>
              <a:rPr lang="en-GB" sz="2700">
                <a:latin typeface="Comic Sans MS" pitchFamily="66" charset="0"/>
              </a:rPr>
              <a:t> =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94727" y="4080196"/>
            <a:ext cx="44435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700">
                <a:latin typeface="Comic Sans MS" pitchFamily="66" charset="0"/>
              </a:rPr>
              <a:t>1 </a:t>
            </a:r>
            <a:endParaRPr lang="en-US" sz="2700" baseline="30000">
              <a:latin typeface="Comic Sans MS" pitchFamily="66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917114" y="3969133"/>
            <a:ext cx="2204450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General Rule</a:t>
            </a:r>
          </a:p>
          <a:p>
            <a:r>
              <a:rPr lang="en-GB" sz="2700" dirty="0">
                <a:latin typeface="Comic Sans MS" pitchFamily="66" charset="0"/>
              </a:rPr>
              <a:t>a</a:t>
            </a:r>
            <a:r>
              <a:rPr lang="en-GB" sz="2700" baseline="30000" dirty="0">
                <a:latin typeface="Comic Sans MS" pitchFamily="66" charset="0"/>
              </a:rPr>
              <a:t>0</a:t>
            </a:r>
            <a:r>
              <a:rPr lang="en-GB" sz="2700" dirty="0">
                <a:latin typeface="Comic Sans MS" pitchFamily="66" charset="0"/>
              </a:rPr>
              <a:t> = 1</a:t>
            </a:r>
            <a:endParaRPr lang="en-US" sz="2700" baseline="30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1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  <p:bldP spid="20488" grpId="0"/>
      <p:bldP spid="20489" grpId="0"/>
      <p:bldP spid="20490" grpId="0"/>
      <p:bldP spid="204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50236" y="1581606"/>
            <a:ext cx="6070237" cy="685889"/>
          </a:xfrm>
        </p:spPr>
        <p:txBody>
          <a:bodyPr/>
          <a:lstStyle/>
          <a:p>
            <a:r>
              <a:rPr lang="en-GB" sz="2700" u="sng" dirty="0">
                <a:latin typeface="Comic Sans MS" pitchFamily="66" charset="0"/>
              </a:rPr>
              <a:t>Rule 5 : Negative indices</a:t>
            </a:r>
            <a:endParaRPr lang="en-US" sz="2700" u="sng" dirty="0">
              <a:latin typeface="Comic Sans MS" pitchFamily="66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6069564" y="3664640"/>
            <a:ext cx="2204450" cy="13388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GB" sz="2700" dirty="0">
                <a:latin typeface="Comic Sans MS" pitchFamily="66" charset="0"/>
              </a:rPr>
              <a:t>General Rule</a:t>
            </a:r>
          </a:p>
          <a:p>
            <a:r>
              <a:rPr lang="en-GB" sz="2700" dirty="0">
                <a:latin typeface="Comic Sans MS" pitchFamily="66" charset="0"/>
              </a:rPr>
              <a:t>a</a:t>
            </a:r>
            <a:r>
              <a:rPr lang="en-GB" sz="2700" baseline="30000" dirty="0">
                <a:latin typeface="Comic Sans MS" pitchFamily="66" charset="0"/>
              </a:rPr>
              <a:t>-m</a:t>
            </a:r>
            <a:r>
              <a:rPr lang="en-GB" sz="2700" dirty="0">
                <a:latin typeface="Comic Sans MS" pitchFamily="66" charset="0"/>
              </a:rPr>
              <a:t> = </a:t>
            </a:r>
            <a:r>
              <a:rPr lang="en-GB" sz="2700" u="sng" dirty="0">
                <a:latin typeface="Comic Sans MS" pitchFamily="66" charset="0"/>
              </a:rPr>
              <a:t>1</a:t>
            </a:r>
          </a:p>
          <a:p>
            <a:r>
              <a:rPr lang="en-GB" sz="2700" dirty="0">
                <a:latin typeface="Comic Sans MS" pitchFamily="66" charset="0"/>
              </a:rPr>
              <a:t> </a:t>
            </a:r>
            <a:r>
              <a:rPr lang="en-GB" sz="2700" dirty="0" smtClean="0">
                <a:latin typeface="Comic Sans MS" pitchFamily="66" charset="0"/>
              </a:rPr>
              <a:t>       a</a:t>
            </a:r>
            <a:r>
              <a:rPr lang="en-GB" sz="2700" baseline="30000" dirty="0" smtClean="0">
                <a:latin typeface="Comic Sans MS" pitchFamily="66" charset="0"/>
              </a:rPr>
              <a:t>m</a:t>
            </a:r>
            <a:endParaRPr lang="en-GB" sz="27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15821" y="2186700"/>
            <a:ext cx="1944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3</a:t>
            </a:r>
            <a:r>
              <a:rPr lang="en-GB" sz="2400" dirty="0">
                <a:latin typeface="Comic Sans MS" pitchFamily="66" charset="0"/>
              </a:rPr>
              <a:t> =</a:t>
            </a:r>
          </a:p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=</a:t>
            </a:r>
          </a:p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1</a:t>
            </a:r>
            <a:r>
              <a:rPr lang="en-GB" sz="2400" dirty="0">
                <a:latin typeface="Comic Sans MS" pitchFamily="66" charset="0"/>
              </a:rPr>
              <a:t> =</a:t>
            </a:r>
          </a:p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0</a:t>
            </a:r>
            <a:r>
              <a:rPr lang="en-GB" sz="2400" dirty="0">
                <a:latin typeface="Comic Sans MS" pitchFamily="66" charset="0"/>
              </a:rPr>
              <a:t> =</a:t>
            </a:r>
          </a:p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-1</a:t>
            </a:r>
            <a:r>
              <a:rPr lang="en-GB" sz="2400" dirty="0">
                <a:latin typeface="Comic Sans MS" pitchFamily="66" charset="0"/>
              </a:rPr>
              <a:t> =</a:t>
            </a:r>
          </a:p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-2</a:t>
            </a:r>
            <a:r>
              <a:rPr lang="en-GB" sz="2400" dirty="0">
                <a:latin typeface="Comic Sans MS" pitchFamily="66" charset="0"/>
              </a:rPr>
              <a:t> =</a:t>
            </a:r>
          </a:p>
          <a:p>
            <a:r>
              <a:rPr lang="en-GB" sz="2400" dirty="0">
                <a:latin typeface="Comic Sans MS" pitchFamily="66" charset="0"/>
              </a:rPr>
              <a:t>2</a:t>
            </a:r>
            <a:r>
              <a:rPr lang="en-GB" sz="2400" baseline="30000" dirty="0">
                <a:latin typeface="Comic Sans MS" pitchFamily="66" charset="0"/>
              </a:rPr>
              <a:t>-3</a:t>
            </a:r>
            <a:r>
              <a:rPr lang="en-GB" sz="2400" dirty="0">
                <a:latin typeface="Comic Sans MS" pitchFamily="66" charset="0"/>
              </a:rPr>
              <a:t>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7930" y="2186700"/>
            <a:ext cx="19442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8</a:t>
            </a:r>
          </a:p>
          <a:p>
            <a:r>
              <a:rPr lang="en-GB" sz="2400" dirty="0">
                <a:latin typeface="Comic Sans MS" pitchFamily="66" charset="0"/>
              </a:rPr>
              <a:t>4</a:t>
            </a:r>
          </a:p>
          <a:p>
            <a:r>
              <a:rPr lang="en-GB" sz="2400" dirty="0">
                <a:latin typeface="Comic Sans MS" pitchFamily="66" charset="0"/>
              </a:rPr>
              <a:t>2</a:t>
            </a:r>
          </a:p>
          <a:p>
            <a:r>
              <a:rPr lang="en-GB" sz="2400" dirty="0">
                <a:latin typeface="Comic Sans MS" pitchFamily="66" charset="0"/>
              </a:rPr>
              <a:t>1</a:t>
            </a:r>
          </a:p>
          <a:p>
            <a:r>
              <a:rPr lang="en-GB" sz="2400" dirty="0">
                <a:latin typeface="Comic Sans MS" pitchFamily="66" charset="0"/>
              </a:rPr>
              <a:t>½</a:t>
            </a:r>
          </a:p>
          <a:p>
            <a:r>
              <a:rPr lang="en-GB" sz="2400" dirty="0">
                <a:latin typeface="Comic Sans MS" pitchFamily="66" charset="0"/>
              </a:rPr>
              <a:t>¼</a:t>
            </a:r>
          </a:p>
          <a:p>
            <a:r>
              <a:rPr lang="en-GB" sz="2400" dirty="0">
                <a:latin typeface="Comic Sans MS" pitchFamily="66" charset="0"/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44881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544</Words>
  <Application>Microsoft Office PowerPoint</Application>
  <PresentationFormat>On-screen Show (4:3)</PresentationFormat>
  <Paragraphs>250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Microsoft YaHei</vt:lpstr>
      <vt:lpstr>Arial</vt:lpstr>
      <vt:lpstr>Calibri</vt:lpstr>
      <vt:lpstr>Cambria Math</vt:lpstr>
      <vt:lpstr>Comic Sans MS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Combining numbers</vt:lpstr>
      <vt:lpstr>Rule 1 : Multiplication</vt:lpstr>
      <vt:lpstr>Rule 2 : Division</vt:lpstr>
      <vt:lpstr>Rule 3 : Brackets</vt:lpstr>
      <vt:lpstr>Rule 4 : Index of 0</vt:lpstr>
      <vt:lpstr>Rule 5 : Negative indices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Indices Bingo</vt:lpstr>
      <vt:lpstr>Use any of these numbers in your grid (NO REPEATS)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Rule 6 : Fractional indices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19</cp:revision>
  <dcterms:created xsi:type="dcterms:W3CDTF">2015-07-01T12:05:39Z</dcterms:created>
  <dcterms:modified xsi:type="dcterms:W3CDTF">2017-08-28T09:28:35Z</dcterms:modified>
</cp:coreProperties>
</file>