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4"/>
  </p:notesMasterIdLst>
  <p:sldIdLst>
    <p:sldId id="257" r:id="rId3"/>
    <p:sldId id="316" r:id="rId4"/>
    <p:sldId id="258" r:id="rId5"/>
    <p:sldId id="259" r:id="rId6"/>
    <p:sldId id="31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256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0EB386-1BC6-4DA4-8BB1-9F686328CBC0}" v="11" dt="2020-06-05T09:16:57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CF0EB386-1BC6-4DA4-8BB1-9F686328CBC0}"/>
    <pc:docChg chg="custSel modSld modMainMaster">
      <pc:chgData name="Danielle" userId="e2554c37-e717-43a0-ba79-1183ca921ccd" providerId="ADAL" clId="{CF0EB386-1BC6-4DA4-8BB1-9F686328CBC0}" dt="2020-06-05T09:17:00.518" v="78" actId="1076"/>
      <pc:docMkLst>
        <pc:docMk/>
      </pc:docMkLst>
      <pc:sldChg chg="modSp mod">
        <pc:chgData name="Danielle" userId="e2554c37-e717-43a0-ba79-1183ca921ccd" providerId="ADAL" clId="{CF0EB386-1BC6-4DA4-8BB1-9F686328CBC0}" dt="2020-06-02T19:55:22.271" v="38" actId="1035"/>
        <pc:sldMkLst>
          <pc:docMk/>
          <pc:sldMk cId="4249547070" sldId="257"/>
        </pc:sldMkLst>
        <pc:spChg chg="mod">
          <ac:chgData name="Danielle" userId="e2554c37-e717-43a0-ba79-1183ca921ccd" providerId="ADAL" clId="{CF0EB386-1BC6-4DA4-8BB1-9F686328CBC0}" dt="2020-06-02T19:55:00.858" v="11" actId="1036"/>
          <ac:spMkLst>
            <pc:docMk/>
            <pc:sldMk cId="4249547070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22.271" v="38" actId="1035"/>
          <ac:spMkLst>
            <pc:docMk/>
            <pc:sldMk cId="4249547070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00.858" v="11" actId="1036"/>
          <ac:spMkLst>
            <pc:docMk/>
            <pc:sldMk cId="4249547070" sldId="257"/>
            <ac:spMk id="7" creationId="{00000000-0000-0000-0000-000000000000}"/>
          </ac:spMkLst>
        </pc:spChg>
        <pc:graphicFrameChg chg="mod modGraphic">
          <ac:chgData name="Danielle" userId="e2554c37-e717-43a0-ba79-1183ca921ccd" providerId="ADAL" clId="{CF0EB386-1BC6-4DA4-8BB1-9F686328CBC0}" dt="2020-06-02T19:55:00.858" v="11" actId="1036"/>
          <ac:graphicFrameMkLst>
            <pc:docMk/>
            <pc:sldMk cId="4249547070" sldId="257"/>
            <ac:graphicFrameMk id="6" creationId="{00000000-0000-0000-0000-000000000000}"/>
          </ac:graphicFrameMkLst>
        </pc:graphicFrameChg>
      </pc:sldChg>
      <pc:sldChg chg="addSp modSp mod">
        <pc:chgData name="Danielle" userId="e2554c37-e717-43a0-ba79-1183ca921ccd" providerId="ADAL" clId="{CF0EB386-1BC6-4DA4-8BB1-9F686328CBC0}" dt="2020-06-05T09:17:00.518" v="78" actId="1076"/>
        <pc:sldMkLst>
          <pc:docMk/>
          <pc:sldMk cId="2758153666" sldId="258"/>
        </pc:sldMkLst>
        <pc:spChg chg="mod">
          <ac:chgData name="Danielle" userId="e2554c37-e717-43a0-ba79-1183ca921ccd" providerId="ADAL" clId="{CF0EB386-1BC6-4DA4-8BB1-9F686328CBC0}" dt="2020-06-02T19:56:06.835" v="40" actId="2711"/>
          <ac:spMkLst>
            <pc:docMk/>
            <pc:sldMk cId="2758153666" sldId="258"/>
            <ac:spMk id="55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06.835" v="40" actId="2711"/>
          <ac:spMkLst>
            <pc:docMk/>
            <pc:sldMk cId="2758153666" sldId="258"/>
            <ac:spMk id="56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06.835" v="40" actId="2711"/>
          <ac:spMkLst>
            <pc:docMk/>
            <pc:sldMk cId="2758153666" sldId="258"/>
            <ac:spMk id="57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06.835" v="40" actId="2711"/>
          <ac:spMkLst>
            <pc:docMk/>
            <pc:sldMk cId="2758153666" sldId="258"/>
            <ac:spMk id="58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06.835" v="40" actId="2711"/>
          <ac:spMkLst>
            <pc:docMk/>
            <pc:sldMk cId="2758153666" sldId="258"/>
            <ac:spMk id="59" creationId="{00000000-0000-0000-0000-000000000000}"/>
          </ac:spMkLst>
        </pc:spChg>
        <pc:graphicFrameChg chg="mod modGraphic">
          <ac:chgData name="Danielle" userId="e2554c37-e717-43a0-ba79-1183ca921ccd" providerId="ADAL" clId="{CF0EB386-1BC6-4DA4-8BB1-9F686328CBC0}" dt="2020-06-02T19:56:14.463" v="41" actId="2711"/>
          <ac:graphicFrameMkLst>
            <pc:docMk/>
            <pc:sldMk cId="2758153666" sldId="258"/>
            <ac:graphicFrameMk id="4" creationId="{00000000-0000-0000-0000-000000000000}"/>
          </ac:graphicFrameMkLst>
        </pc:graphicFrame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38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3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0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2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5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7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8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4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50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5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5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207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06.835" v="40" actId="2711"/>
          <ac:picMkLst>
            <pc:docMk/>
            <pc:sldMk cId="2758153666" sldId="258"/>
            <ac:picMk id="2080" creationId="{00000000-0000-0000-0000-000000000000}"/>
          </ac:picMkLst>
        </pc:picChg>
        <pc:cxnChg chg="add mod">
          <ac:chgData name="Danielle" userId="e2554c37-e717-43a0-ba79-1183ca921ccd" providerId="ADAL" clId="{CF0EB386-1BC6-4DA4-8BB1-9F686328CBC0}" dt="2020-06-05T09:17:00.518" v="78" actId="1076"/>
          <ac:cxnSpMkLst>
            <pc:docMk/>
            <pc:sldMk cId="2758153666" sldId="258"/>
            <ac:cxnSpMk id="25" creationId="{6C540AC6-A003-4E33-BEB4-BE3B5958E5C0}"/>
          </ac:cxnSpMkLst>
        </pc:cxnChg>
      </pc:sldChg>
      <pc:sldChg chg="addSp modSp mod">
        <pc:chgData name="Danielle" userId="e2554c37-e717-43a0-ba79-1183ca921ccd" providerId="ADAL" clId="{CF0EB386-1BC6-4DA4-8BB1-9F686328CBC0}" dt="2020-06-05T09:16:39.986" v="76" actId="13822"/>
        <pc:sldMkLst>
          <pc:docMk/>
          <pc:sldMk cId="967616561" sldId="259"/>
        </pc:sldMkLst>
        <pc:spChg chg="mod">
          <ac:chgData name="Danielle" userId="e2554c37-e717-43a0-ba79-1183ca921ccd" providerId="ADAL" clId="{CF0EB386-1BC6-4DA4-8BB1-9F686328CBC0}" dt="2020-06-02T19:56:36.740" v="45" actId="1036"/>
          <ac:spMkLst>
            <pc:docMk/>
            <pc:sldMk cId="967616561" sldId="259"/>
            <ac:spMk id="37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22.988" v="42" actId="2711"/>
          <ac:spMkLst>
            <pc:docMk/>
            <pc:sldMk cId="967616561" sldId="259"/>
            <ac:spMk id="98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41.806" v="46" actId="1036"/>
          <ac:spMkLst>
            <pc:docMk/>
            <pc:sldMk cId="967616561" sldId="259"/>
            <ac:spMk id="99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22.988" v="42" actId="2711"/>
          <ac:spMkLst>
            <pc:docMk/>
            <pc:sldMk cId="967616561" sldId="259"/>
            <ac:spMk id="100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22.988" v="42" actId="2711"/>
          <ac:spMkLst>
            <pc:docMk/>
            <pc:sldMk cId="967616561" sldId="259"/>
            <ac:spMk id="101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22.988" v="42" actId="2711"/>
          <ac:spMkLst>
            <pc:docMk/>
            <pc:sldMk cId="967616561" sldId="259"/>
            <ac:spMk id="102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22.988" v="42" actId="2711"/>
          <ac:spMkLst>
            <pc:docMk/>
            <pc:sldMk cId="967616561" sldId="259"/>
            <ac:spMk id="103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6:45.300" v="47" actId="1036"/>
          <ac:spMkLst>
            <pc:docMk/>
            <pc:sldMk cId="967616561" sldId="259"/>
            <ac:spMk id="104" creationId="{00000000-0000-0000-0000-000000000000}"/>
          </ac:spMkLst>
        </pc:spChg>
        <pc:graphicFrameChg chg="mod modGraphic">
          <ac:chgData name="Danielle" userId="e2554c37-e717-43a0-ba79-1183ca921ccd" providerId="ADAL" clId="{CF0EB386-1BC6-4DA4-8BB1-9F686328CBC0}" dt="2020-06-02T19:56:28.851" v="43" actId="2711"/>
          <ac:graphicFrameMkLst>
            <pc:docMk/>
            <pc:sldMk cId="967616561" sldId="259"/>
            <ac:graphicFrameMk id="4" creationId="{00000000-0000-0000-0000-000000000000}"/>
          </ac:graphicFrameMkLst>
        </pc:graphicFrame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6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0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2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5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7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8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7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0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2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5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7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8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8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0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2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5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97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6:22.988" v="42" actId="2711"/>
          <ac:picMkLst>
            <pc:docMk/>
            <pc:sldMk cId="967616561" sldId="259"/>
            <ac:picMk id="102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5T09:16:19.328" v="70"/>
          <ac:picMkLst>
            <pc:docMk/>
            <pc:sldMk cId="967616561" sldId="259"/>
            <ac:picMk id="1028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5T09:16:27.779" v="71"/>
          <ac:picMkLst>
            <pc:docMk/>
            <pc:sldMk cId="967616561" sldId="259"/>
            <ac:picMk id="1029" creationId="{00000000-0000-0000-0000-000000000000}"/>
          </ac:picMkLst>
        </pc:picChg>
        <pc:cxnChg chg="add mod">
          <ac:chgData name="Danielle" userId="e2554c37-e717-43a0-ba79-1183ca921ccd" providerId="ADAL" clId="{CF0EB386-1BC6-4DA4-8BB1-9F686328CBC0}" dt="2020-06-05T09:16:39.986" v="76" actId="13822"/>
          <ac:cxnSpMkLst>
            <pc:docMk/>
            <pc:sldMk cId="967616561" sldId="259"/>
            <ac:cxnSpMk id="3" creationId="{951F2669-EE2D-4274-811E-127E089E2113}"/>
          </ac:cxnSpMkLst>
        </pc:cxnChg>
      </pc:sldChg>
      <pc:sldChg chg="modSp mod">
        <pc:chgData name="Danielle" userId="e2554c37-e717-43a0-ba79-1183ca921ccd" providerId="ADAL" clId="{CF0EB386-1BC6-4DA4-8BB1-9F686328CBC0}" dt="2020-06-05T09:15:52.878" v="69" actId="14100"/>
        <pc:sldMkLst>
          <pc:docMk/>
          <pc:sldMk cId="3775136418" sldId="316"/>
        </pc:sldMkLst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4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5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6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7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8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30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31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32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34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37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5:37.252" v="39" actId="2711"/>
          <ac:spMkLst>
            <pc:docMk/>
            <pc:sldMk cId="3775136418" sldId="316"/>
            <ac:spMk id="38" creationId="{00000000-0000-0000-0000-000000000000}"/>
          </ac:spMkLst>
        </pc:sp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0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2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5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7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8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1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0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2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5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7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8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5:37.252" v="39" actId="2711"/>
          <ac:picMkLst>
            <pc:docMk/>
            <pc:sldMk cId="3775136418" sldId="316"/>
            <ac:picMk id="29" creationId="{00000000-0000-0000-0000-000000000000}"/>
          </ac:picMkLst>
        </pc:picChg>
        <pc:cxnChg chg="mod">
          <ac:chgData name="Danielle" userId="e2554c37-e717-43a0-ba79-1183ca921ccd" providerId="ADAL" clId="{CF0EB386-1BC6-4DA4-8BB1-9F686328CBC0}" dt="2020-06-05T09:15:23.105" v="65" actId="208"/>
          <ac:cxnSpMkLst>
            <pc:docMk/>
            <pc:sldMk cId="3775136418" sldId="316"/>
            <ac:cxnSpMk id="3" creationId="{00000000-0000-0000-0000-000000000000}"/>
          </ac:cxnSpMkLst>
        </pc:cxnChg>
        <pc:cxnChg chg="mod">
          <ac:chgData name="Danielle" userId="e2554c37-e717-43a0-ba79-1183ca921ccd" providerId="ADAL" clId="{CF0EB386-1BC6-4DA4-8BB1-9F686328CBC0}" dt="2020-06-05T09:15:52.878" v="69" actId="14100"/>
          <ac:cxnSpMkLst>
            <pc:docMk/>
            <pc:sldMk cId="3775136418" sldId="316"/>
            <ac:cxnSpMk id="33" creationId="{00000000-0000-0000-0000-000000000000}"/>
          </ac:cxnSpMkLst>
        </pc:cxnChg>
        <pc:cxnChg chg="mod">
          <ac:chgData name="Danielle" userId="e2554c37-e717-43a0-ba79-1183ca921ccd" providerId="ADAL" clId="{CF0EB386-1BC6-4DA4-8BB1-9F686328CBC0}" dt="2020-06-05T09:15:35.327" v="66" actId="208"/>
          <ac:cxnSpMkLst>
            <pc:docMk/>
            <pc:sldMk cId="3775136418" sldId="316"/>
            <ac:cxnSpMk id="35" creationId="{00000000-0000-0000-0000-000000000000}"/>
          </ac:cxnSpMkLst>
        </pc:cxnChg>
        <pc:cxnChg chg="mod">
          <ac:chgData name="Danielle" userId="e2554c37-e717-43a0-ba79-1183ca921ccd" providerId="ADAL" clId="{CF0EB386-1BC6-4DA4-8BB1-9F686328CBC0}" dt="2020-06-05T09:15:35.327" v="66" actId="208"/>
          <ac:cxnSpMkLst>
            <pc:docMk/>
            <pc:sldMk cId="3775136418" sldId="316"/>
            <ac:cxnSpMk id="36" creationId="{00000000-0000-0000-0000-000000000000}"/>
          </ac:cxnSpMkLst>
        </pc:cxnChg>
        <pc:cxnChg chg="mod">
          <ac:chgData name="Danielle" userId="e2554c37-e717-43a0-ba79-1183ca921ccd" providerId="ADAL" clId="{CF0EB386-1BC6-4DA4-8BB1-9F686328CBC0}" dt="2020-06-05T09:15:43.338" v="68" actId="14100"/>
          <ac:cxnSpMkLst>
            <pc:docMk/>
            <pc:sldMk cId="3775136418" sldId="316"/>
            <ac:cxnSpMk id="39" creationId="{00000000-0000-0000-0000-000000000000}"/>
          </ac:cxnSpMkLst>
        </pc:cxnChg>
      </pc:sldChg>
      <pc:sldMasterChg chg="modSp modSldLayout">
        <pc:chgData name="Danielle" userId="e2554c37-e717-43a0-ba79-1183ca921ccd" providerId="ADAL" clId="{CF0EB386-1BC6-4DA4-8BB1-9F686328CBC0}" dt="2020-06-02T19:58:35.607" v="64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CF0EB386-1BC6-4DA4-8BB1-9F686328CBC0}" dt="2020-06-02T19:58:35.607" v="64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8:35.607" v="64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CF0EB386-1BC6-4DA4-8BB1-9F686328CBC0}" dt="2020-06-02T19:58:35.607" v="64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8:35.607" v="64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8:35.607" v="64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8:35.607" v="64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8:35.607" v="64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CF0EB386-1BC6-4DA4-8BB1-9F686328CBC0}" dt="2020-06-02T19:58:27.615" v="63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CF0EB386-1BC6-4DA4-8BB1-9F686328CBC0}" dt="2020-06-02T19:58:27.615" v="63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CF0EB386-1BC6-4DA4-8BB1-9F686328CBC0}" dt="2020-06-02T19:58:22.360" v="62" actId="478"/>
          <pc:sldLayoutMkLst>
            <pc:docMk/>
            <pc:sldMasterMk cId="3484405657" sldId="2147483648"/>
            <pc:sldLayoutMk cId="3739916470" sldId="2147483667"/>
          </pc:sldLayoutMkLst>
          <pc:spChg chg="del">
            <ac:chgData name="Danielle" userId="e2554c37-e717-43a0-ba79-1183ca921ccd" providerId="ADAL" clId="{CF0EB386-1BC6-4DA4-8BB1-9F686328CBC0}" dt="2020-06-02T19:58:22.360" v="62" actId="478"/>
            <ac:spMkLst>
              <pc:docMk/>
              <pc:sldMasterMk cId="3484405657" sldId="2147483648"/>
              <pc:sldLayoutMk cId="3739916470" sldId="2147483667"/>
              <ac:spMk id="2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22.360" v="62" actId="478"/>
            <ac:spMkLst>
              <pc:docMk/>
              <pc:sldMasterMk cId="3484405657" sldId="2147483648"/>
              <pc:sldLayoutMk cId="3739916470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22.360" v="62" actId="478"/>
            <ac:spMkLst>
              <pc:docMk/>
              <pc:sldMasterMk cId="3484405657" sldId="2147483648"/>
              <pc:sldLayoutMk cId="3739916470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22.360" v="62" actId="478"/>
            <ac:spMkLst>
              <pc:docMk/>
              <pc:sldMasterMk cId="3484405657" sldId="2147483648"/>
              <pc:sldLayoutMk cId="3739916470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22.360" v="62" actId="478"/>
            <ac:spMkLst>
              <pc:docMk/>
              <pc:sldMasterMk cId="3484405657" sldId="2147483648"/>
              <pc:sldLayoutMk cId="3739916470" sldId="2147483667"/>
              <ac:spMk id="6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CF0EB386-1BC6-4DA4-8BB1-9F686328CBC0}" dt="2020-06-02T19:58:18.796" v="61" actId="478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CF0EB386-1BC6-4DA4-8BB1-9F686328CBC0}" dt="2020-06-02T19:57:40.080" v="48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7:40.080" v="48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7:40.080" v="48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7:40.080" v="48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CF0EB386-1BC6-4DA4-8BB1-9F686328CBC0}" dt="2020-06-02T19:57:40.080" v="48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CF0EB386-1BC6-4DA4-8BB1-9F686328CBC0}" dt="2020-06-02T19:57:40.080" v="48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7:40.080" v="48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7:40.080" v="48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7:40.080" v="48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7:40.080" v="48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7:40.080" v="48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CF0EB386-1BC6-4DA4-8BB1-9F686328CBC0}" dt="2020-06-02T19:57:40.080" v="48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CF0EB386-1BC6-4DA4-8BB1-9F686328CBC0}" dt="2020-06-02T19:58:05.342" v="56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CF0EB386-1BC6-4DA4-8BB1-9F686328CBC0}" dt="2020-06-02T19:57:59.104" v="51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CF0EB386-1BC6-4DA4-8BB1-9F686328CBC0}" dt="2020-06-02T19:57:59.104" v="51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CF0EB386-1BC6-4DA4-8BB1-9F686328CBC0}" dt="2020-06-02T19:58:03.344" v="53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CF0EB386-1BC6-4DA4-8BB1-9F686328CBC0}" dt="2020-06-02T19:58:05.342" v="56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CF0EB386-1BC6-4DA4-8BB1-9F686328CBC0}" dt="2020-06-02T19:57:59.104" v="51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CF0EB386-1BC6-4DA4-8BB1-9F686328CBC0}" dt="2020-06-02T19:57:59.104" v="51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CF0EB386-1BC6-4DA4-8BB1-9F686328CBC0}" dt="2020-06-02T19:57:59.104" v="51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CF0EB386-1BC6-4DA4-8BB1-9F686328CBC0}" dt="2020-06-02T19:57:59.104" v="51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CF0EB386-1BC6-4DA4-8BB1-9F686328CBC0}" dt="2020-06-02T19:57:59.104" v="51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CF0EB386-1BC6-4DA4-8BB1-9F686328CBC0}" dt="2020-06-02T19:58:15.014" v="60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CF0EB386-1BC6-4DA4-8BB1-9F686328CBC0}" dt="2020-06-02T19:58:15.014" v="60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CF0EB386-1BC6-4DA4-8BB1-9F686328CBC0}" dt="2020-06-02T19:58:15.014" v="60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CF0EB386-1BC6-4DA4-8BB1-9F686328CBC0}" dt="2020-06-02T19:57:47.696" v="49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CF0EB386-1BC6-4DA4-8BB1-9F686328CBC0}" dt="2020-06-02T19:57:47.696" v="49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CF0EB386-1BC6-4DA4-8BB1-9F686328CBC0}" dt="2020-06-02T19:58:18.796" v="61" actId="478"/>
          <pc:sldLayoutMkLst>
            <pc:docMk/>
            <pc:sldMasterMk cId="2492940549" sldId="2147483650"/>
            <pc:sldLayoutMk cId="234932138" sldId="2147483666"/>
          </pc:sldLayoutMkLst>
          <pc:spChg chg="del">
            <ac:chgData name="Danielle" userId="e2554c37-e717-43a0-ba79-1183ca921ccd" providerId="ADAL" clId="{CF0EB386-1BC6-4DA4-8BB1-9F686328CBC0}" dt="2020-06-02T19:58:18.796" v="61" actId="478"/>
            <ac:spMkLst>
              <pc:docMk/>
              <pc:sldMasterMk cId="2492940549" sldId="2147483650"/>
              <pc:sldLayoutMk cId="234932138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18.796" v="61" actId="478"/>
            <ac:spMkLst>
              <pc:docMk/>
              <pc:sldMasterMk cId="2492940549" sldId="2147483650"/>
              <pc:sldLayoutMk cId="234932138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18.796" v="61" actId="478"/>
            <ac:spMkLst>
              <pc:docMk/>
              <pc:sldMasterMk cId="2492940549" sldId="2147483650"/>
              <pc:sldLayoutMk cId="234932138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18.796" v="61" actId="478"/>
            <ac:spMkLst>
              <pc:docMk/>
              <pc:sldMasterMk cId="2492940549" sldId="2147483650"/>
              <pc:sldLayoutMk cId="234932138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CF0EB386-1BC6-4DA4-8BB1-9F686328CBC0}" dt="2020-06-02T19:58:18.796" v="61" actId="478"/>
            <ac:spMkLst>
              <pc:docMk/>
              <pc:sldMasterMk cId="2492940549" sldId="2147483650"/>
              <pc:sldLayoutMk cId="234932138" sldId="2147483666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91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2232"/>
            <a:ext cx="6922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0343"/>
            <a:ext cx="69116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3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05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Pictograms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05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Pictograms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Value, key, quantity,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picture, symbol, tally, frequency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draw and interpret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pictograms where the symbol represents one item.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draw and interpret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any pictograms.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answer exam questions on pictograms. 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0519" y="2579420"/>
            <a:ext cx="734481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Bowling		Swimming	Roller Skating	Swimming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Swimming	Bowling		Roller Skating	Roller Skating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Roller Skating	Swimming	Roller Skating	Swimming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Swimming	Cinema		Bowling		Cinema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Cinema		Roller Skating	Swimming	Swimming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Swimming	Bowling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393" y="1124744"/>
            <a:ext cx="8595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Starter</a:t>
            </a:r>
          </a:p>
          <a:p>
            <a:pPr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 Khan asked the 22 students in his class what activity they wanted to do on a school trip. Here are the results. Complete the frequency table.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301651"/>
              </p:ext>
            </p:extLst>
          </p:nvPr>
        </p:nvGraphicFramePr>
        <p:xfrm>
          <a:off x="1619672" y="461867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Bowling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Roller Skating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Cinema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23928" y="4955684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||||		4</a:t>
            </a:r>
          </a:p>
          <a:p>
            <a:r>
              <a:rPr lang="en-GB" sz="2400" b="1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||||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||||		9</a:t>
            </a:r>
          </a:p>
          <a:p>
            <a:r>
              <a:rPr lang="en-GB" sz="2400" b="1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||||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		6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|||		3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0857" y="139666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apples were sold in February?</a:t>
            </a:r>
          </a:p>
        </p:txBody>
      </p:sp>
      <p:pic>
        <p:nvPicPr>
          <p:cNvPr id="35842" name="Picture 2" descr="http://www.mathsisfun.com/data/images/pict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02000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75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students play soccer?</a:t>
            </a:r>
          </a:p>
        </p:txBody>
      </p:sp>
      <p:pic>
        <p:nvPicPr>
          <p:cNvPr id="10242" name="Picture 2" descr="http://www.studyzone.org/testprep/math4/e/readpi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9811"/>
            <a:ext cx="5904656" cy="444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504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20131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apples were sold?</a:t>
            </a:r>
          </a:p>
        </p:txBody>
      </p:sp>
      <p:pic>
        <p:nvPicPr>
          <p:cNvPr id="6146" name="Picture 2" descr="http://www.active-maths.co.uk/whiteboard/2data/pictogram_e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696744" cy="46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98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196" y="105273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greetings cards were sold by </a:t>
            </a:r>
            <a:r>
              <a:rPr lang="en-GB" sz="2400" dirty="0" err="1">
                <a:latin typeface="Comic Sans MS" panose="030F0702030302020204" pitchFamily="66" charset="0"/>
              </a:rPr>
              <a:t>Joselyn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5058" name="Picture 2" descr="http://www.future-edge.com/blackboard/MathM3E122/images/cardss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64555"/>
            <a:ext cx="5544616" cy="529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85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19675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hours of sunshine were there in </a:t>
            </a:r>
            <a:r>
              <a:rPr lang="en-GB" sz="2400" dirty="0" err="1">
                <a:latin typeface="Comic Sans MS" panose="030F0702030302020204" pitchFamily="66" charset="0"/>
              </a:rPr>
              <a:t>Gammaby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026" name="Picture 2" descr="http://home.clara.net/dkeith/excel/excel-2-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798"/>
            <a:ext cx="6624736" cy="48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88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cars were sold in 2006?</a:t>
            </a:r>
          </a:p>
        </p:txBody>
      </p:sp>
      <p:pic>
        <p:nvPicPr>
          <p:cNvPr id="40962" name="Picture 2" descr="http://www.meritnation.com/img/shared/discuss_editlive/Screenshot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62" y="1484785"/>
            <a:ext cx="7012506" cy="520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811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026" y="119675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how many matches were 2 goals scored?</a:t>
            </a:r>
          </a:p>
        </p:txBody>
      </p:sp>
      <p:pic>
        <p:nvPicPr>
          <p:cNvPr id="16386" name="Picture 2" descr="http://nrich.maths.org/content/id/8820/pic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2324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73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34533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bananas were sold?</a:t>
            </a:r>
          </a:p>
        </p:txBody>
      </p:sp>
      <p:pic>
        <p:nvPicPr>
          <p:cNvPr id="6146" name="Picture 2" descr="http://www.active-maths.co.uk/whiteboard/2data/pictogram_e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6696744" cy="46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26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7332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pupils prefer pizza?</a:t>
            </a:r>
          </a:p>
        </p:txBody>
      </p:sp>
      <p:pic>
        <p:nvPicPr>
          <p:cNvPr id="21508" name="Picture 4" descr="http://alex.state.al.us/uploads/13368/Pict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1844824"/>
            <a:ext cx="6264696" cy="484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75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20831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students play football?</a:t>
            </a:r>
          </a:p>
        </p:txBody>
      </p:sp>
      <p:pic>
        <p:nvPicPr>
          <p:cNvPr id="10242" name="Picture 2" descr="http://www.studyzone.org/testprep/math4/e/readpi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016" y="1916832"/>
            <a:ext cx="5904656" cy="444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55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051050" y="1916113"/>
            <a:ext cx="0" cy="38893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755650" y="2103438"/>
            <a:ext cx="1712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Arial" panose="020B0604020202020204" pitchFamily="34" charset="0"/>
              </a:rPr>
              <a:t>Red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771525" y="2895600"/>
            <a:ext cx="171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Arial" panose="020B0604020202020204" pitchFamily="34" charset="0"/>
              </a:rPr>
              <a:t>Blue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755650" y="3644900"/>
            <a:ext cx="171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Arial" panose="020B0604020202020204" pitchFamily="34" charset="0"/>
              </a:rPr>
              <a:t>Yellow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755650" y="4406900"/>
            <a:ext cx="171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Arial" panose="020B0604020202020204" pitchFamily="34" charset="0"/>
              </a:rPr>
              <a:t>Green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755650" y="5199063"/>
            <a:ext cx="1712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Arial" panose="020B0604020202020204" pitchFamily="34" charset="0"/>
              </a:rPr>
              <a:t>White</a:t>
            </a:r>
          </a:p>
        </p:txBody>
      </p:sp>
      <p:pic>
        <p:nvPicPr>
          <p:cNvPr id="9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1982788"/>
            <a:ext cx="5175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275" y="2774950"/>
            <a:ext cx="5159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565525"/>
            <a:ext cx="51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357688"/>
            <a:ext cx="51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149850"/>
            <a:ext cx="5159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982788"/>
            <a:ext cx="5175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2774950"/>
            <a:ext cx="5175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3565525"/>
            <a:ext cx="51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4357688"/>
            <a:ext cx="51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1982788"/>
            <a:ext cx="5159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2774950"/>
            <a:ext cx="5175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565525"/>
            <a:ext cx="51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357688"/>
            <a:ext cx="51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1982788"/>
            <a:ext cx="5175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2774950"/>
            <a:ext cx="515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1" t="-1269" r="58129" b="1269"/>
          <a:stretch/>
        </p:blipFill>
        <p:spPr bwMode="auto">
          <a:xfrm>
            <a:off x="4487863" y="4357688"/>
            <a:ext cx="22815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1982788"/>
            <a:ext cx="5175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63" y="2774950"/>
            <a:ext cx="515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74950"/>
            <a:ext cx="5175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2774950"/>
            <a:ext cx="515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http://peopleclipart.org/images/stories/peopleclipart/man/Man_Face_Clipar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60"/>
          <a:stretch/>
        </p:blipFill>
        <p:spPr bwMode="auto">
          <a:xfrm>
            <a:off x="7385051" y="2774950"/>
            <a:ext cx="283294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468313" y="1268413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u="sng" dirty="0">
                <a:latin typeface="Arial" panose="020B0604020202020204" pitchFamily="34" charset="0"/>
              </a:rPr>
              <a:t>A pictogram showing pupils favourite colours</a:t>
            </a:r>
          </a:p>
        </p:txBody>
      </p: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34925" y="5981700"/>
            <a:ext cx="8858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000" dirty="0">
                <a:latin typeface="Arial" panose="020B0604020202020204" pitchFamily="34" charset="0"/>
              </a:rPr>
              <a:t>Each face represents 2 pupils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202363" y="188913"/>
            <a:ext cx="253841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>
                <a:latin typeface="Arial" panose="020B0604020202020204" pitchFamily="34" charset="0"/>
              </a:rPr>
              <a:t>1. Make sure that you include a title to tell the reader what your pictogram is about.</a:t>
            </a:r>
          </a:p>
        </p:txBody>
      </p:sp>
      <p:cxnSp>
        <p:nvCxnSpPr>
          <p:cNvPr id="33" name="Straight Arrow Connector 32"/>
          <p:cNvCxnSpPr>
            <a:cxnSpLocks/>
            <a:stCxn id="32" idx="1"/>
          </p:cNvCxnSpPr>
          <p:nvPr/>
        </p:nvCxnSpPr>
        <p:spPr>
          <a:xfrm flipH="1">
            <a:off x="5002213" y="789078"/>
            <a:ext cx="1200150" cy="48670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463800" y="5149850"/>
            <a:ext cx="2538413" cy="12017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>
                <a:latin typeface="Arial" panose="020B0604020202020204" pitchFamily="34" charset="0"/>
              </a:rPr>
              <a:t>2. Put the answers or groups down one side of the page and then draw a line.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1611313" y="4679950"/>
            <a:ext cx="852487" cy="106997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566988" y="2273300"/>
            <a:ext cx="3552825" cy="396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116638" y="1851025"/>
            <a:ext cx="2538412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latin typeface="Arial" panose="020B0604020202020204" pitchFamily="34" charset="0"/>
              </a:rPr>
              <a:t>3. Use an appropriate picture to represent your data.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994400" y="3668713"/>
            <a:ext cx="2538413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>
                <a:latin typeface="Arial" panose="020B0604020202020204" pitchFamily="34" charset="0"/>
              </a:rPr>
              <a:t>4. Make sure that you include a key to explain what each of the pictures represents.</a:t>
            </a:r>
          </a:p>
        </p:txBody>
      </p:sp>
      <p:cxnSp>
        <p:nvCxnSpPr>
          <p:cNvPr id="39" name="Straight Arrow Connector 38"/>
          <p:cNvCxnSpPr>
            <a:cxnSpLocks/>
            <a:stCxn id="38" idx="2"/>
          </p:cNvCxnSpPr>
          <p:nvPr/>
        </p:nvCxnSpPr>
        <p:spPr>
          <a:xfrm>
            <a:off x="7263607" y="5146041"/>
            <a:ext cx="0" cy="83565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3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7" grpId="0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679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how many matches were 3 goals scored?</a:t>
            </a:r>
          </a:p>
        </p:txBody>
      </p:sp>
      <p:pic>
        <p:nvPicPr>
          <p:cNvPr id="16386" name="Picture 2" descr="http://nrich.maths.org/content/id/8820/pic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58" y="2348880"/>
            <a:ext cx="72324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490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pupils prefer breakfast?</a:t>
            </a:r>
          </a:p>
        </p:txBody>
      </p:sp>
      <p:pic>
        <p:nvPicPr>
          <p:cNvPr id="21508" name="Picture 4" descr="http://alex.state.al.us/uploads/13368/Pict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996" y="1628800"/>
            <a:ext cx="6264696" cy="484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82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98072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green </a:t>
            </a:r>
            <a:r>
              <a:rPr lang="en-GB" sz="2400" dirty="0" err="1">
                <a:latin typeface="Comic Sans MS" panose="030F0702030302020204" pitchFamily="66" charset="0"/>
              </a:rPr>
              <a:t>smarties</a:t>
            </a:r>
            <a:r>
              <a:rPr lang="en-GB" sz="2400" dirty="0">
                <a:latin typeface="Comic Sans MS" panose="030F0702030302020204" pitchFamily="66" charset="0"/>
              </a:rPr>
              <a:t> were in the pack?</a:t>
            </a:r>
          </a:p>
        </p:txBody>
      </p:sp>
      <p:pic>
        <p:nvPicPr>
          <p:cNvPr id="26626" name="Picture 2" descr="http://www.11plusforparents.co.uk/Maths/images/data/table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59"/>
          <a:stretch/>
        </p:blipFill>
        <p:spPr bwMode="auto">
          <a:xfrm>
            <a:off x="1979712" y="1412776"/>
            <a:ext cx="5112568" cy="536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711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05729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hours of sunshine were there in </a:t>
            </a:r>
            <a:r>
              <a:rPr lang="en-GB" sz="2400" dirty="0" err="1">
                <a:latin typeface="Comic Sans MS" panose="030F0702030302020204" pitchFamily="66" charset="0"/>
              </a:rPr>
              <a:t>Alphaville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" name="Picture 2" descr="http://home.clara.net/dkeith/excel/excel-2-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798"/>
            <a:ext cx="6624736" cy="48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658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9168" y="120831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students play baseball?</a:t>
            </a:r>
          </a:p>
        </p:txBody>
      </p:sp>
      <p:pic>
        <p:nvPicPr>
          <p:cNvPr id="10242" name="Picture 2" descr="http://www.studyzone.org/testprep/math4/e/readpi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9811"/>
            <a:ext cx="5904656" cy="444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416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greetings cards were sold by Felicia?</a:t>
            </a:r>
          </a:p>
        </p:txBody>
      </p:sp>
      <p:pic>
        <p:nvPicPr>
          <p:cNvPr id="45058" name="Picture 2" descr="http://www.future-edge.com/blackboard/MathM3E122/images/cardss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64555"/>
            <a:ext cx="5544616" cy="529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738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196" y="105273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purple </a:t>
            </a:r>
            <a:r>
              <a:rPr lang="en-GB" sz="2400" dirty="0" err="1">
                <a:latin typeface="Comic Sans MS" panose="030F0702030302020204" pitchFamily="66" charset="0"/>
              </a:rPr>
              <a:t>smarties</a:t>
            </a:r>
            <a:r>
              <a:rPr lang="en-GB" sz="2400" dirty="0">
                <a:latin typeface="Comic Sans MS" panose="030F0702030302020204" pitchFamily="66" charset="0"/>
              </a:rPr>
              <a:t> were in the pack?</a:t>
            </a:r>
          </a:p>
        </p:txBody>
      </p:sp>
      <p:pic>
        <p:nvPicPr>
          <p:cNvPr id="26626" name="Picture 2" descr="http://www.11plusforparents.co.uk/Maths/images/data/table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59"/>
          <a:stretch/>
        </p:blipFill>
        <p:spPr bwMode="auto">
          <a:xfrm>
            <a:off x="1979712" y="1412776"/>
            <a:ext cx="5112568" cy="536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072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20131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strawberries were sold?</a:t>
            </a:r>
          </a:p>
        </p:txBody>
      </p:sp>
      <p:pic>
        <p:nvPicPr>
          <p:cNvPr id="6146" name="Picture 2" descr="http://www.active-maths.co.uk/whiteboard/2data/pictogram_e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696744" cy="46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719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9208" y="112474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visitors were there in January?</a:t>
            </a:r>
          </a:p>
        </p:txBody>
      </p:sp>
      <p:pic>
        <p:nvPicPr>
          <p:cNvPr id="29698" name="Picture 2" descr="http://www.mytestbook.com/images/Grade4/math/278_2748_wk30pi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5560"/>
            <a:ext cx="5184576" cy="481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97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196" y="9807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blue </a:t>
            </a:r>
            <a:r>
              <a:rPr lang="en-GB" sz="2400" dirty="0" err="1">
                <a:latin typeface="Comic Sans MS" panose="030F0702030302020204" pitchFamily="66" charset="0"/>
              </a:rPr>
              <a:t>smarties</a:t>
            </a:r>
            <a:r>
              <a:rPr lang="en-GB" sz="2400" dirty="0">
                <a:latin typeface="Comic Sans MS" panose="030F0702030302020204" pitchFamily="66" charset="0"/>
              </a:rPr>
              <a:t> were in the pack?</a:t>
            </a:r>
          </a:p>
        </p:txBody>
      </p:sp>
      <p:pic>
        <p:nvPicPr>
          <p:cNvPr id="26626" name="Picture 2" descr="http://www.11plusforparents.co.uk/Maths/images/data/table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59"/>
          <a:stretch/>
        </p:blipFill>
        <p:spPr bwMode="auto">
          <a:xfrm>
            <a:off x="1979712" y="1412776"/>
            <a:ext cx="5112568" cy="536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6175866"/>
              </p:ext>
            </p:extLst>
          </p:nvPr>
        </p:nvGraphicFramePr>
        <p:xfrm>
          <a:off x="438783" y="1340768"/>
          <a:ext cx="8136903" cy="1656185"/>
        </p:xfrm>
        <a:graphic>
          <a:graphicData uri="http://schemas.openxmlformats.org/drawingml/2006/table">
            <a:tbl>
              <a:tblPr/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Method of Travel</a:t>
                      </a:r>
                      <a:endParaRPr lang="en-US" sz="1600" b="1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Tally</a:t>
                      </a:r>
                      <a:endParaRPr lang="en-US" sz="1600" b="1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Frequency</a:t>
                      </a:r>
                      <a:endParaRPr lang="en-US" sz="1600" b="1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Walk</a:t>
                      </a:r>
                      <a:endParaRPr lang="en-US" sz="160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none" strike="sngStrik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||||</a:t>
                      </a:r>
                      <a:r>
                        <a:rPr lang="en-US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||||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en-US" sz="180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Bike</a:t>
                      </a:r>
                      <a:endParaRPr lang="en-US" sz="160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|||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en-US" sz="180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Car</a:t>
                      </a:r>
                      <a:endParaRPr lang="en-US" sz="160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none" strike="sngStrik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||||</a:t>
                      </a:r>
                      <a:r>
                        <a:rPr lang="en-US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en-US" sz="180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Bus</a:t>
                      </a:r>
                      <a:endParaRPr lang="en-US" sz="160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none" strike="sngStrik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||||</a:t>
                      </a:r>
                      <a:r>
                        <a:rPr lang="en-US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strike="sngStrik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||||</a:t>
                      </a:r>
                      <a:r>
                        <a:rPr lang="en-US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en-US" sz="180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8" name="Picture 3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86916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14908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42900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86916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42900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900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733256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733256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869160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733256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733256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733256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733256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356992"/>
            <a:ext cx="276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077072"/>
            <a:ext cx="276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437112"/>
            <a:ext cx="29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7380312" y="46531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2 people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3568" y="35730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WALK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3568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BIKE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3568" y="50851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5576" y="58772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540AC6-A003-4E33-BEB4-BE3B5958E5C0}"/>
              </a:ext>
            </a:extLst>
          </p:cNvPr>
          <p:cNvCxnSpPr/>
          <p:nvPr/>
        </p:nvCxnSpPr>
        <p:spPr>
          <a:xfrm>
            <a:off x="1547664" y="3447911"/>
            <a:ext cx="0" cy="2961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1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05729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hours of sunshine were there in </a:t>
            </a:r>
            <a:r>
              <a:rPr lang="en-GB" sz="2400" dirty="0" err="1">
                <a:latin typeface="Comic Sans MS" panose="030F0702030302020204" pitchFamily="66" charset="0"/>
              </a:rPr>
              <a:t>Fineborough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" name="Picture 2" descr="http://home.clara.net/dkeith/excel/excel-2-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798"/>
            <a:ext cx="6624736" cy="48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534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865" y="1196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apples were sold in March?</a:t>
            </a:r>
          </a:p>
        </p:txBody>
      </p:sp>
      <p:pic>
        <p:nvPicPr>
          <p:cNvPr id="35842" name="Picture 2" descr="http://www.mathsisfun.com/data/images/pict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02000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197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9208" y="12340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visitors were there in February?</a:t>
            </a:r>
          </a:p>
        </p:txBody>
      </p:sp>
      <p:pic>
        <p:nvPicPr>
          <p:cNvPr id="29698" name="Picture 2" descr="http://www.mytestbook.com/images/Grade4/math/278_2748_wk30pi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5560"/>
            <a:ext cx="5184576" cy="481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3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05729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people prefer horses?</a:t>
            </a:r>
          </a:p>
        </p:txBody>
      </p:sp>
      <p:pic>
        <p:nvPicPr>
          <p:cNvPr id="2050" name="Picture 2" descr="http://www.bbc.co.uk/schools/gcsebitesize/maths/images/ma030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798"/>
            <a:ext cx="7632848" cy="506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646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1196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apples were sold in April?</a:t>
            </a:r>
          </a:p>
        </p:txBody>
      </p:sp>
      <p:pic>
        <p:nvPicPr>
          <p:cNvPr id="35842" name="Picture 2" descr="http://www.mathsisfun.com/data/images/pict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02000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47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196" y="98072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brown </a:t>
            </a:r>
            <a:r>
              <a:rPr lang="en-GB" sz="2400" dirty="0" err="1">
                <a:latin typeface="Comic Sans MS" panose="030F0702030302020204" pitchFamily="66" charset="0"/>
              </a:rPr>
              <a:t>smarties</a:t>
            </a:r>
            <a:r>
              <a:rPr lang="en-GB" sz="2400" dirty="0">
                <a:latin typeface="Comic Sans MS" panose="030F0702030302020204" pitchFamily="66" charset="0"/>
              </a:rPr>
              <a:t> were in the pack?</a:t>
            </a:r>
          </a:p>
        </p:txBody>
      </p:sp>
      <p:pic>
        <p:nvPicPr>
          <p:cNvPr id="26626" name="Picture 2" descr="http://www.11plusforparents.co.uk/Maths/images/data/table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59"/>
          <a:stretch/>
        </p:blipFill>
        <p:spPr bwMode="auto">
          <a:xfrm>
            <a:off x="1979712" y="1412776"/>
            <a:ext cx="5112568" cy="536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333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9208" y="12340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visitors were there in May?</a:t>
            </a:r>
          </a:p>
        </p:txBody>
      </p:sp>
      <p:pic>
        <p:nvPicPr>
          <p:cNvPr id="29698" name="Picture 2" descr="http://www.mytestbook.com/images/Grade4/math/278_2748_wk30pi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5560"/>
            <a:ext cx="5184576" cy="481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658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865" y="10573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apples were sold in January?</a:t>
            </a:r>
          </a:p>
        </p:txBody>
      </p:sp>
      <p:pic>
        <p:nvPicPr>
          <p:cNvPr id="35842" name="Picture 2" descr="http://www.mathsisfun.com/data/images/pict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02000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124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98529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pupils prefer chicken nuggets?</a:t>
            </a:r>
          </a:p>
        </p:txBody>
      </p:sp>
      <p:pic>
        <p:nvPicPr>
          <p:cNvPr id="21508" name="Picture 4" descr="http://alex.state.al.us/uploads/13368/Pict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264696" cy="484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6465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0527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cars were sold in 2004?</a:t>
            </a:r>
          </a:p>
        </p:txBody>
      </p:sp>
      <p:pic>
        <p:nvPicPr>
          <p:cNvPr id="40962" name="Picture 2" descr="http://www.meritnation.com/img/shared/discuss_editlive/Screenshot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62" y="1484785"/>
            <a:ext cx="7012506" cy="520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4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72515"/>
              </p:ext>
            </p:extLst>
          </p:nvPr>
        </p:nvGraphicFramePr>
        <p:xfrm>
          <a:off x="2195736" y="1412776"/>
          <a:ext cx="4608512" cy="2016224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Age of Children</a:t>
                      </a:r>
                      <a:endParaRPr lang="en-US" sz="1600" b="1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Frequency</a:t>
                      </a:r>
                      <a:endParaRPr lang="en-US" sz="1600" b="1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endParaRPr lang="en-US" sz="1600" b="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u="none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en-US" sz="1600" b="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en-US" sz="1600" b="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en-US" sz="1600" b="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  <a:endParaRPr lang="en-US" sz="1600" b="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u="none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en-US" sz="1600" b="0" u="none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0" u="none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149080"/>
            <a:ext cx="508793" cy="508793"/>
          </a:xfrm>
          <a:prstGeom prst="rect">
            <a:avLst/>
          </a:prstGeom>
          <a:noFill/>
        </p:spPr>
      </p:pic>
      <p:pic>
        <p:nvPicPr>
          <p:cNvPr id="69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645024"/>
            <a:ext cx="508793" cy="508793"/>
          </a:xfrm>
          <a:prstGeom prst="rect">
            <a:avLst/>
          </a:prstGeom>
          <a:noFill/>
        </p:spPr>
      </p:pic>
      <p:pic>
        <p:nvPicPr>
          <p:cNvPr id="70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45024"/>
            <a:ext cx="508793" cy="508793"/>
          </a:xfrm>
          <a:prstGeom prst="rect">
            <a:avLst/>
          </a:prstGeom>
          <a:noFill/>
        </p:spPr>
      </p:pic>
      <p:pic>
        <p:nvPicPr>
          <p:cNvPr id="71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653136"/>
            <a:ext cx="508793" cy="508793"/>
          </a:xfrm>
          <a:prstGeom prst="rect">
            <a:avLst/>
          </a:prstGeom>
          <a:noFill/>
        </p:spPr>
      </p:pic>
      <p:pic>
        <p:nvPicPr>
          <p:cNvPr id="72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508793" cy="508793"/>
          </a:xfrm>
          <a:prstGeom prst="rect">
            <a:avLst/>
          </a:prstGeom>
          <a:noFill/>
        </p:spPr>
      </p:pic>
      <p:pic>
        <p:nvPicPr>
          <p:cNvPr id="73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49080"/>
            <a:ext cx="508793" cy="508793"/>
          </a:xfrm>
          <a:prstGeom prst="rect">
            <a:avLst/>
          </a:prstGeom>
          <a:noFill/>
        </p:spPr>
      </p:pic>
      <p:pic>
        <p:nvPicPr>
          <p:cNvPr id="74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165304"/>
            <a:ext cx="508793" cy="508793"/>
          </a:xfrm>
          <a:prstGeom prst="rect">
            <a:avLst/>
          </a:prstGeom>
          <a:noFill/>
        </p:spPr>
      </p:pic>
      <p:pic>
        <p:nvPicPr>
          <p:cNvPr id="75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157192"/>
            <a:ext cx="508793" cy="508793"/>
          </a:xfrm>
          <a:prstGeom prst="rect">
            <a:avLst/>
          </a:prstGeom>
          <a:noFill/>
        </p:spPr>
      </p:pic>
      <p:pic>
        <p:nvPicPr>
          <p:cNvPr id="76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661248"/>
            <a:ext cx="508793" cy="508793"/>
          </a:xfrm>
          <a:prstGeom prst="rect">
            <a:avLst/>
          </a:prstGeom>
          <a:noFill/>
        </p:spPr>
      </p:pic>
      <p:pic>
        <p:nvPicPr>
          <p:cNvPr id="77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508793" cy="508793"/>
          </a:xfrm>
          <a:prstGeom prst="rect">
            <a:avLst/>
          </a:prstGeom>
          <a:noFill/>
        </p:spPr>
      </p:pic>
      <p:pic>
        <p:nvPicPr>
          <p:cNvPr id="78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653136"/>
            <a:ext cx="508793" cy="508793"/>
          </a:xfrm>
          <a:prstGeom prst="rect">
            <a:avLst/>
          </a:prstGeom>
          <a:noFill/>
        </p:spPr>
      </p:pic>
      <p:pic>
        <p:nvPicPr>
          <p:cNvPr id="79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653136"/>
            <a:ext cx="508793" cy="508793"/>
          </a:xfrm>
          <a:prstGeom prst="rect">
            <a:avLst/>
          </a:prstGeom>
          <a:noFill/>
        </p:spPr>
      </p:pic>
      <p:pic>
        <p:nvPicPr>
          <p:cNvPr id="80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653136"/>
            <a:ext cx="508793" cy="508793"/>
          </a:xfrm>
          <a:prstGeom prst="rect">
            <a:avLst/>
          </a:prstGeom>
          <a:noFill/>
        </p:spPr>
      </p:pic>
      <p:pic>
        <p:nvPicPr>
          <p:cNvPr id="81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653136"/>
            <a:ext cx="508793" cy="508793"/>
          </a:xfrm>
          <a:prstGeom prst="rect">
            <a:avLst/>
          </a:prstGeom>
          <a:noFill/>
        </p:spPr>
      </p:pic>
      <p:pic>
        <p:nvPicPr>
          <p:cNvPr id="82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149080"/>
            <a:ext cx="508793" cy="508793"/>
          </a:xfrm>
          <a:prstGeom prst="rect">
            <a:avLst/>
          </a:prstGeom>
          <a:noFill/>
        </p:spPr>
      </p:pic>
      <p:pic>
        <p:nvPicPr>
          <p:cNvPr id="83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149080"/>
            <a:ext cx="508793" cy="508793"/>
          </a:xfrm>
          <a:prstGeom prst="rect">
            <a:avLst/>
          </a:prstGeom>
          <a:noFill/>
        </p:spPr>
      </p:pic>
      <p:pic>
        <p:nvPicPr>
          <p:cNvPr id="84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157192"/>
            <a:ext cx="508793" cy="508793"/>
          </a:xfrm>
          <a:prstGeom prst="rect">
            <a:avLst/>
          </a:prstGeom>
          <a:noFill/>
        </p:spPr>
      </p:pic>
      <p:pic>
        <p:nvPicPr>
          <p:cNvPr id="85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653136"/>
            <a:ext cx="508793" cy="508793"/>
          </a:xfrm>
          <a:prstGeom prst="rect">
            <a:avLst/>
          </a:prstGeom>
          <a:noFill/>
        </p:spPr>
      </p:pic>
      <p:pic>
        <p:nvPicPr>
          <p:cNvPr id="86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165304"/>
            <a:ext cx="508793" cy="508793"/>
          </a:xfrm>
          <a:prstGeom prst="rect">
            <a:avLst/>
          </a:prstGeom>
          <a:noFill/>
        </p:spPr>
      </p:pic>
      <p:pic>
        <p:nvPicPr>
          <p:cNvPr id="87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661248"/>
            <a:ext cx="508793" cy="508793"/>
          </a:xfrm>
          <a:prstGeom prst="rect">
            <a:avLst/>
          </a:prstGeom>
          <a:noFill/>
        </p:spPr>
      </p:pic>
      <p:pic>
        <p:nvPicPr>
          <p:cNvPr id="88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661248"/>
            <a:ext cx="508793" cy="508793"/>
          </a:xfrm>
          <a:prstGeom prst="rect">
            <a:avLst/>
          </a:prstGeom>
          <a:noFill/>
        </p:spPr>
      </p:pic>
      <p:pic>
        <p:nvPicPr>
          <p:cNvPr id="89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157192"/>
            <a:ext cx="508793" cy="508793"/>
          </a:xfrm>
          <a:prstGeom prst="rect">
            <a:avLst/>
          </a:prstGeom>
          <a:noFill/>
        </p:spPr>
      </p:pic>
      <p:pic>
        <p:nvPicPr>
          <p:cNvPr id="90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157192"/>
            <a:ext cx="508793" cy="508793"/>
          </a:xfrm>
          <a:prstGeom prst="rect">
            <a:avLst/>
          </a:prstGeom>
          <a:noFill/>
        </p:spPr>
      </p:pic>
      <p:pic>
        <p:nvPicPr>
          <p:cNvPr id="91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157192"/>
            <a:ext cx="508793" cy="508793"/>
          </a:xfrm>
          <a:prstGeom prst="rect">
            <a:avLst/>
          </a:prstGeom>
          <a:noFill/>
        </p:spPr>
      </p:pic>
      <p:pic>
        <p:nvPicPr>
          <p:cNvPr id="92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6165304"/>
            <a:ext cx="508793" cy="508793"/>
          </a:xfrm>
          <a:prstGeom prst="rect">
            <a:avLst/>
          </a:prstGeom>
          <a:noFill/>
        </p:spPr>
      </p:pic>
      <p:pic>
        <p:nvPicPr>
          <p:cNvPr id="93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165304"/>
            <a:ext cx="508793" cy="508793"/>
          </a:xfrm>
          <a:prstGeom prst="rect">
            <a:avLst/>
          </a:prstGeom>
          <a:noFill/>
        </p:spPr>
      </p:pic>
      <p:pic>
        <p:nvPicPr>
          <p:cNvPr id="94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6165304"/>
            <a:ext cx="508793" cy="508793"/>
          </a:xfrm>
          <a:prstGeom prst="rect">
            <a:avLst/>
          </a:prstGeom>
          <a:noFill/>
        </p:spPr>
      </p:pic>
      <p:pic>
        <p:nvPicPr>
          <p:cNvPr id="95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165304"/>
            <a:ext cx="508793" cy="508793"/>
          </a:xfrm>
          <a:prstGeom prst="rect">
            <a:avLst/>
          </a:prstGeom>
          <a:noFill/>
        </p:spPr>
      </p:pic>
      <p:pic>
        <p:nvPicPr>
          <p:cNvPr id="96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6165304"/>
            <a:ext cx="508793" cy="508793"/>
          </a:xfrm>
          <a:prstGeom prst="rect">
            <a:avLst/>
          </a:prstGeom>
          <a:noFill/>
        </p:spPr>
      </p:pic>
      <p:pic>
        <p:nvPicPr>
          <p:cNvPr id="97" name="Picture 2" descr="C:\Documents and Settings\WeeksC\Local Settings\Temporary Internet Files\Content.IE5\EZHS991U\MC9004370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25144"/>
            <a:ext cx="508793" cy="508793"/>
          </a:xfrm>
          <a:prstGeom prst="rect">
            <a:avLst/>
          </a:prstGeom>
          <a:noFill/>
        </p:spPr>
      </p:pic>
      <p:sp>
        <p:nvSpPr>
          <p:cNvPr id="98" name="TextBox 97"/>
          <p:cNvSpPr txBox="1"/>
          <p:nvPr/>
        </p:nvSpPr>
        <p:spPr>
          <a:xfrm>
            <a:off x="323528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 years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23528" y="47158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 years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23528" y="52292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years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23528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 years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23528" y="62373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 years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08304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2 people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23528" y="42117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years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717032"/>
            <a:ext cx="266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725144"/>
            <a:ext cx="266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4504729" y="1654349"/>
            <a:ext cx="229951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51F2669-EE2D-4274-811E-127E089E2113}"/>
              </a:ext>
            </a:extLst>
          </p:cNvPr>
          <p:cNvCxnSpPr/>
          <p:nvPr/>
        </p:nvCxnSpPr>
        <p:spPr>
          <a:xfrm>
            <a:off x="1331640" y="3645024"/>
            <a:ext cx="0" cy="2961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61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how many matches were 0 goals scored?</a:t>
            </a:r>
          </a:p>
        </p:txBody>
      </p:sp>
      <p:pic>
        <p:nvPicPr>
          <p:cNvPr id="16386" name="Picture 2" descr="http://nrich.maths.org/content/id/8820/pic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2324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309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yellow </a:t>
            </a:r>
            <a:r>
              <a:rPr lang="en-GB" sz="2400" dirty="0" err="1">
                <a:latin typeface="Comic Sans MS" panose="030F0702030302020204" pitchFamily="66" charset="0"/>
              </a:rPr>
              <a:t>smarties</a:t>
            </a:r>
            <a:r>
              <a:rPr lang="en-GB" sz="2400" dirty="0">
                <a:latin typeface="Comic Sans MS" panose="030F0702030302020204" pitchFamily="66" charset="0"/>
              </a:rPr>
              <a:t> were in the pack?</a:t>
            </a:r>
          </a:p>
        </p:txBody>
      </p:sp>
      <p:pic>
        <p:nvPicPr>
          <p:cNvPr id="26626" name="Picture 2" descr="http://www.11plusforparents.co.uk/Maths/images/data/table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59"/>
          <a:stretch/>
        </p:blipFill>
        <p:spPr bwMode="auto">
          <a:xfrm>
            <a:off x="1979712" y="1412776"/>
            <a:ext cx="5112568" cy="536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6917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0527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cars were sold in 2003?</a:t>
            </a:r>
          </a:p>
        </p:txBody>
      </p:sp>
      <p:pic>
        <p:nvPicPr>
          <p:cNvPr id="40962" name="Picture 2" descr="http://www.meritnation.com/img/shared/discuss_editlive/Screenshot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62" y="1484785"/>
            <a:ext cx="7012506" cy="520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4930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9208" y="112474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visitors were there in March?</a:t>
            </a:r>
          </a:p>
        </p:txBody>
      </p:sp>
      <p:pic>
        <p:nvPicPr>
          <p:cNvPr id="29698" name="Picture 2" descr="http://www.mytestbook.com/images/Grade4/math/278_2748_wk30pi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5560"/>
            <a:ext cx="5184576" cy="481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404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1960" y="1340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votes were there for dogs?</a:t>
            </a:r>
          </a:p>
        </p:txBody>
      </p:sp>
      <p:pic>
        <p:nvPicPr>
          <p:cNvPr id="51202" name="Picture 2" descr="http://www.eduplace.com/math/mw/background/2/03/graphics/ts_2_3_wi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683827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8623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0527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cars were sold in 2005?</a:t>
            </a:r>
          </a:p>
        </p:txBody>
      </p:sp>
      <p:pic>
        <p:nvPicPr>
          <p:cNvPr id="40962" name="Picture 2" descr="http://www.meritnation.com/img/shared/discuss_editlive/Screenshot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62" y="1484785"/>
            <a:ext cx="7012506" cy="520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1755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greetings cards were sold by Phil?</a:t>
            </a:r>
          </a:p>
        </p:txBody>
      </p:sp>
      <p:pic>
        <p:nvPicPr>
          <p:cNvPr id="45058" name="Picture 2" descr="http://www.future-edge.com/blackboard/MathM3E122/images/cardss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64555"/>
            <a:ext cx="5544616" cy="529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950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026" y="14173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how many matches were 4 goals scored?</a:t>
            </a:r>
          </a:p>
        </p:txBody>
      </p:sp>
      <p:pic>
        <p:nvPicPr>
          <p:cNvPr id="16386" name="Picture 2" descr="http://nrich.maths.org/content/id/8820/pic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2324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635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cars were sold in 2007?</a:t>
            </a:r>
          </a:p>
        </p:txBody>
      </p:sp>
      <p:pic>
        <p:nvPicPr>
          <p:cNvPr id="40962" name="Picture 2" descr="http://www.meritnation.com/img/shared/discuss_editlive/Screenshot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62" y="1484785"/>
            <a:ext cx="7012506" cy="520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9870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9208" y="12340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visitors were there in April?</a:t>
            </a:r>
          </a:p>
        </p:txBody>
      </p:sp>
      <p:pic>
        <p:nvPicPr>
          <p:cNvPr id="29698" name="Picture 2" descr="http://www.mytestbook.com/images/Grade4/math/278_2748_wk30pi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5560"/>
            <a:ext cx="5184576" cy="481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26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988840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omic Sans MS" panose="030F0702030302020204" pitchFamily="66" charset="0"/>
              </a:rPr>
              <a:t>Pictogram Bingo!</a:t>
            </a:r>
          </a:p>
        </p:txBody>
      </p:sp>
    </p:spTree>
    <p:extLst>
      <p:ext uri="{BB962C8B-B14F-4D97-AF65-F5344CB8AC3E}">
        <p14:creationId xmlns:p14="http://schemas.microsoft.com/office/powerpoint/2010/main" val="30741028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0527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oranges were sold?</a:t>
            </a:r>
          </a:p>
        </p:txBody>
      </p:sp>
      <p:pic>
        <p:nvPicPr>
          <p:cNvPr id="6146" name="Picture 2" descr="http://www.active-maths.co.uk/whiteboard/2data/pictogram_e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696744" cy="46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6119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20831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students play hockey?</a:t>
            </a:r>
          </a:p>
        </p:txBody>
      </p:sp>
      <p:pic>
        <p:nvPicPr>
          <p:cNvPr id="10242" name="Picture 2" descr="http://www.studyzone.org/testprep/math4/e/readpi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9811"/>
            <a:ext cx="5904656" cy="444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9567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1960" y="13407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votes were there for cats?</a:t>
            </a:r>
          </a:p>
        </p:txBody>
      </p:sp>
      <p:pic>
        <p:nvPicPr>
          <p:cNvPr id="51202" name="Picture 2" descr="http://www.eduplace.com/math/mw/background/2/03/graphics/ts_2_3_wi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683827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6472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196" y="105273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red </a:t>
            </a:r>
            <a:r>
              <a:rPr lang="en-GB" sz="2400" dirty="0" err="1">
                <a:latin typeface="Comic Sans MS" panose="030F0702030302020204" pitchFamily="66" charset="0"/>
              </a:rPr>
              <a:t>smarties</a:t>
            </a:r>
            <a:r>
              <a:rPr lang="en-GB" sz="2400" dirty="0">
                <a:latin typeface="Comic Sans MS" panose="030F0702030302020204" pitchFamily="66" charset="0"/>
              </a:rPr>
              <a:t> were in the pack?</a:t>
            </a:r>
          </a:p>
        </p:txBody>
      </p:sp>
      <p:pic>
        <p:nvPicPr>
          <p:cNvPr id="26626" name="Picture 2" descr="http://www.11plusforparents.co.uk/Maths/images/data/table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59"/>
          <a:stretch/>
        </p:blipFill>
        <p:spPr bwMode="auto">
          <a:xfrm>
            <a:off x="1979712" y="1412776"/>
            <a:ext cx="5112568" cy="536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743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greetings cards were sold by Rafael?</a:t>
            </a:r>
          </a:p>
        </p:txBody>
      </p:sp>
      <p:pic>
        <p:nvPicPr>
          <p:cNvPr id="45058" name="Picture 2" descr="http://www.future-edge.com/blackboard/MathM3E122/images/cardss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64555"/>
            <a:ext cx="5544616" cy="529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911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026" y="13407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how many matches were 1 goals scored?</a:t>
            </a:r>
          </a:p>
        </p:txBody>
      </p:sp>
      <p:pic>
        <p:nvPicPr>
          <p:cNvPr id="16386" name="Picture 2" descr="http://nrich.maths.org/content/id/8820/pic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2324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1343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20831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students play basketball?</a:t>
            </a:r>
          </a:p>
        </p:txBody>
      </p:sp>
      <p:pic>
        <p:nvPicPr>
          <p:cNvPr id="10242" name="Picture 2" descr="http://www.studyzone.org/testprep/math4/e/readpi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9811"/>
            <a:ext cx="5904656" cy="444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2379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20131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pears were sold?</a:t>
            </a:r>
          </a:p>
        </p:txBody>
      </p:sp>
      <p:pic>
        <p:nvPicPr>
          <p:cNvPr id="6146" name="Picture 2" descr="http://www.active-maths.co.uk/whiteboard/2data/pictogram_e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696744" cy="46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228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1960" y="1412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votes were there for hamsters?</a:t>
            </a:r>
          </a:p>
        </p:txBody>
      </p:sp>
      <p:pic>
        <p:nvPicPr>
          <p:cNvPr id="51202" name="Picture 2" descr="http://www.eduplace.com/math/mw/background/2/03/graphics/ts_2_3_wi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683827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7254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12474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greetings cards were sold by Ken?</a:t>
            </a:r>
          </a:p>
        </p:txBody>
      </p:sp>
      <p:pic>
        <p:nvPicPr>
          <p:cNvPr id="45058" name="Picture 2" descr="http://www.future-edge.com/blackboard/MathM3E122/images/cardss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92" y="1549278"/>
            <a:ext cx="5544616" cy="529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05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1176" y="105729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hours of sunshine were there in </a:t>
            </a:r>
            <a:r>
              <a:rPr lang="en-GB" sz="2400" dirty="0" err="1">
                <a:latin typeface="Comic Sans MS" panose="030F0702030302020204" pitchFamily="66" charset="0"/>
              </a:rPr>
              <a:t>Betatown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" name="Picture 2" descr="http://home.clara.net/dkeith/excel/excel-2-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798"/>
            <a:ext cx="6624736" cy="48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3688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7456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9208" y="105729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people prefer cats?</a:t>
            </a:r>
          </a:p>
        </p:txBody>
      </p:sp>
      <p:pic>
        <p:nvPicPr>
          <p:cNvPr id="2050" name="Picture 2" descr="http://www.bbc.co.uk/schools/gcsebitesize/maths/images/ma030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798"/>
            <a:ext cx="7632848" cy="506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93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20131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How many cherries were sold?</a:t>
            </a:r>
          </a:p>
        </p:txBody>
      </p:sp>
      <p:pic>
        <p:nvPicPr>
          <p:cNvPr id="6146" name="Picture 2" descr="http://www.active-maths.co.uk/whiteboard/2data/pictogram_e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696744" cy="46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54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9208" y="105729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people prefer dogs?</a:t>
            </a:r>
          </a:p>
        </p:txBody>
      </p:sp>
      <p:pic>
        <p:nvPicPr>
          <p:cNvPr id="2050" name="Picture 2" descr="http://www.bbc.co.uk/schools/gcsebitesize/maths/images/ma030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798"/>
            <a:ext cx="7632848" cy="506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43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675</Words>
  <Application>Microsoft Office PowerPoint</Application>
  <PresentationFormat>On-screen Show (4:3)</PresentationFormat>
  <Paragraphs>128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Calibri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hours of sunshine were there in Betatown?</vt:lpstr>
      <vt:lpstr>How many people prefer cats?</vt:lpstr>
      <vt:lpstr>How many cherries were sold?</vt:lpstr>
      <vt:lpstr>How many people prefer dogs?</vt:lpstr>
      <vt:lpstr>How many apples were sold in February?</vt:lpstr>
      <vt:lpstr>How many students play soccer?</vt:lpstr>
      <vt:lpstr>How many apples were sold?</vt:lpstr>
      <vt:lpstr>How many greetings cards were sold by Joselyn?</vt:lpstr>
      <vt:lpstr>How many hours of sunshine were there in Gammaby?</vt:lpstr>
      <vt:lpstr>How many cars were sold in 2006?</vt:lpstr>
      <vt:lpstr>In how many matches were 2 goals scored?</vt:lpstr>
      <vt:lpstr>How many bananas were sold?</vt:lpstr>
      <vt:lpstr>How many pupils prefer pizza?</vt:lpstr>
      <vt:lpstr>How many students play football?</vt:lpstr>
      <vt:lpstr>In how many matches were 3 goals scored?</vt:lpstr>
      <vt:lpstr>How many pupils prefer breakfast?</vt:lpstr>
      <vt:lpstr>How many green smarties were in the pack?</vt:lpstr>
      <vt:lpstr>How many hours of sunshine were there in Alphaville?</vt:lpstr>
      <vt:lpstr>How many students play baseball?</vt:lpstr>
      <vt:lpstr>How many greetings cards were sold by Felicia?</vt:lpstr>
      <vt:lpstr>How many purple smarties were in the pack?</vt:lpstr>
      <vt:lpstr>How many strawberries were sold?</vt:lpstr>
      <vt:lpstr>How many visitors were there in January?</vt:lpstr>
      <vt:lpstr>How many blue smarties were in the pack?</vt:lpstr>
      <vt:lpstr>How many hours of sunshine were there in Fineborough?</vt:lpstr>
      <vt:lpstr>How many apples were sold in March?</vt:lpstr>
      <vt:lpstr>How many visitors were there in February?</vt:lpstr>
      <vt:lpstr>How many people prefer horses?</vt:lpstr>
      <vt:lpstr>How many apples were sold in April?</vt:lpstr>
      <vt:lpstr>How many brown smarties were in the pack?</vt:lpstr>
      <vt:lpstr>How many visitors were there in May?</vt:lpstr>
      <vt:lpstr>How many apples were sold in January?</vt:lpstr>
      <vt:lpstr>How many pupils prefer chicken nuggets?</vt:lpstr>
      <vt:lpstr>How many cars were sold in 2004?</vt:lpstr>
      <vt:lpstr>In how many matches were 0 goals scored?</vt:lpstr>
      <vt:lpstr>How many yellow smarties were in the pack?</vt:lpstr>
      <vt:lpstr>How many cars were sold in 2003?</vt:lpstr>
      <vt:lpstr>How many visitors were there in March?</vt:lpstr>
      <vt:lpstr>How many votes were there for dogs?</vt:lpstr>
      <vt:lpstr>How many cars were sold in 2005?</vt:lpstr>
      <vt:lpstr>How many greetings cards were sold by Phil?</vt:lpstr>
      <vt:lpstr>In how many matches were 4 goals scored?</vt:lpstr>
      <vt:lpstr>How many cars were sold in 2007?</vt:lpstr>
      <vt:lpstr>How many visitors were there in April?</vt:lpstr>
      <vt:lpstr>How many oranges were sold?</vt:lpstr>
      <vt:lpstr>How many students play hockey?</vt:lpstr>
      <vt:lpstr>How many votes were there for cats?</vt:lpstr>
      <vt:lpstr>How many red smarties were in the pack?</vt:lpstr>
      <vt:lpstr>How many greetings cards were sold by Rafael?</vt:lpstr>
      <vt:lpstr>In how many matches were 1 goals scored?</vt:lpstr>
      <vt:lpstr>How many students play basketball?</vt:lpstr>
      <vt:lpstr>How many pears were sold?</vt:lpstr>
      <vt:lpstr>How many votes were there for hamsters?</vt:lpstr>
      <vt:lpstr>How many greetings cards were sold by Ken?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24</cp:revision>
  <dcterms:created xsi:type="dcterms:W3CDTF">2015-07-01T12:05:39Z</dcterms:created>
  <dcterms:modified xsi:type="dcterms:W3CDTF">2020-06-05T09:17:27Z</dcterms:modified>
</cp:coreProperties>
</file>