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93" d="100"/>
          <a:sy n="93" d="100"/>
        </p:scale>
        <p:origin x="417"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236E9C-11FE-4283-A887-5BF9B73EDB33}" type="datetimeFigureOut">
              <a:rPr lang="en-GB" smtClean="0"/>
              <a:t>06/11/2020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A752A7-1761-4340-8C7A-89226C3C9AF1}" type="slidenum">
              <a:rPr lang="en-GB" smtClean="0"/>
              <a:t>‹#›</a:t>
            </a:fld>
            <a:endParaRPr lang="en-GB"/>
          </a:p>
        </p:txBody>
      </p:sp>
    </p:spTree>
    <p:extLst>
      <p:ext uri="{BB962C8B-B14F-4D97-AF65-F5344CB8AC3E}">
        <p14:creationId xmlns:p14="http://schemas.microsoft.com/office/powerpoint/2010/main" val="1846033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236E9C-11FE-4283-A887-5BF9B73EDB33}" type="datetimeFigureOut">
              <a:rPr lang="en-GB" smtClean="0"/>
              <a:t>06/11/2020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A752A7-1761-4340-8C7A-89226C3C9AF1}" type="slidenum">
              <a:rPr lang="en-GB" smtClean="0"/>
              <a:t>‹#›</a:t>
            </a:fld>
            <a:endParaRPr lang="en-GB"/>
          </a:p>
        </p:txBody>
      </p:sp>
    </p:spTree>
    <p:extLst>
      <p:ext uri="{BB962C8B-B14F-4D97-AF65-F5344CB8AC3E}">
        <p14:creationId xmlns:p14="http://schemas.microsoft.com/office/powerpoint/2010/main" val="2053685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236E9C-11FE-4283-A887-5BF9B73EDB33}" type="datetimeFigureOut">
              <a:rPr lang="en-GB" smtClean="0"/>
              <a:t>06/11/2020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A752A7-1761-4340-8C7A-89226C3C9AF1}" type="slidenum">
              <a:rPr lang="en-GB" smtClean="0"/>
              <a:t>‹#›</a:t>
            </a:fld>
            <a:endParaRPr lang="en-GB"/>
          </a:p>
        </p:txBody>
      </p:sp>
    </p:spTree>
    <p:extLst>
      <p:ext uri="{BB962C8B-B14F-4D97-AF65-F5344CB8AC3E}">
        <p14:creationId xmlns:p14="http://schemas.microsoft.com/office/powerpoint/2010/main" val="2034871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236E9C-11FE-4283-A887-5BF9B73EDB33}" type="datetimeFigureOut">
              <a:rPr lang="en-GB" smtClean="0"/>
              <a:t>06/11/2020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A752A7-1761-4340-8C7A-89226C3C9AF1}" type="slidenum">
              <a:rPr lang="en-GB" smtClean="0"/>
              <a:t>‹#›</a:t>
            </a:fld>
            <a:endParaRPr lang="en-GB"/>
          </a:p>
        </p:txBody>
      </p:sp>
    </p:spTree>
    <p:extLst>
      <p:ext uri="{BB962C8B-B14F-4D97-AF65-F5344CB8AC3E}">
        <p14:creationId xmlns:p14="http://schemas.microsoft.com/office/powerpoint/2010/main" val="2902904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236E9C-11FE-4283-A887-5BF9B73EDB33}" type="datetimeFigureOut">
              <a:rPr lang="en-GB" smtClean="0"/>
              <a:t>06/11/2020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A752A7-1761-4340-8C7A-89226C3C9AF1}" type="slidenum">
              <a:rPr lang="en-GB" smtClean="0"/>
              <a:t>‹#›</a:t>
            </a:fld>
            <a:endParaRPr lang="en-GB"/>
          </a:p>
        </p:txBody>
      </p:sp>
    </p:spTree>
    <p:extLst>
      <p:ext uri="{BB962C8B-B14F-4D97-AF65-F5344CB8AC3E}">
        <p14:creationId xmlns:p14="http://schemas.microsoft.com/office/powerpoint/2010/main" val="579934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236E9C-11FE-4283-A887-5BF9B73EDB33}" type="datetimeFigureOut">
              <a:rPr lang="en-GB" smtClean="0"/>
              <a:t>06/11/2020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A752A7-1761-4340-8C7A-89226C3C9AF1}" type="slidenum">
              <a:rPr lang="en-GB" smtClean="0"/>
              <a:t>‹#›</a:t>
            </a:fld>
            <a:endParaRPr lang="en-GB"/>
          </a:p>
        </p:txBody>
      </p:sp>
    </p:spTree>
    <p:extLst>
      <p:ext uri="{BB962C8B-B14F-4D97-AF65-F5344CB8AC3E}">
        <p14:creationId xmlns:p14="http://schemas.microsoft.com/office/powerpoint/2010/main" val="2501764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236E9C-11FE-4283-A887-5BF9B73EDB33}" type="datetimeFigureOut">
              <a:rPr lang="en-GB" smtClean="0"/>
              <a:t>06/11/2020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A752A7-1761-4340-8C7A-89226C3C9AF1}" type="slidenum">
              <a:rPr lang="en-GB" smtClean="0"/>
              <a:t>‹#›</a:t>
            </a:fld>
            <a:endParaRPr lang="en-GB"/>
          </a:p>
        </p:txBody>
      </p:sp>
    </p:spTree>
    <p:extLst>
      <p:ext uri="{BB962C8B-B14F-4D97-AF65-F5344CB8AC3E}">
        <p14:creationId xmlns:p14="http://schemas.microsoft.com/office/powerpoint/2010/main" val="1883789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236E9C-11FE-4283-A887-5BF9B73EDB33}" type="datetimeFigureOut">
              <a:rPr lang="en-GB" smtClean="0"/>
              <a:t>06/11/2020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A752A7-1761-4340-8C7A-89226C3C9AF1}" type="slidenum">
              <a:rPr lang="en-GB" smtClean="0"/>
              <a:t>‹#›</a:t>
            </a:fld>
            <a:endParaRPr lang="en-GB"/>
          </a:p>
        </p:txBody>
      </p:sp>
    </p:spTree>
    <p:extLst>
      <p:ext uri="{BB962C8B-B14F-4D97-AF65-F5344CB8AC3E}">
        <p14:creationId xmlns:p14="http://schemas.microsoft.com/office/powerpoint/2010/main" val="2739059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36E9C-11FE-4283-A887-5BF9B73EDB33}" type="datetimeFigureOut">
              <a:rPr lang="en-GB" smtClean="0"/>
              <a:t>06/11/2020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A752A7-1761-4340-8C7A-89226C3C9AF1}" type="slidenum">
              <a:rPr lang="en-GB" smtClean="0"/>
              <a:t>‹#›</a:t>
            </a:fld>
            <a:endParaRPr lang="en-GB"/>
          </a:p>
        </p:txBody>
      </p:sp>
    </p:spTree>
    <p:extLst>
      <p:ext uri="{BB962C8B-B14F-4D97-AF65-F5344CB8AC3E}">
        <p14:creationId xmlns:p14="http://schemas.microsoft.com/office/powerpoint/2010/main" val="728734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236E9C-11FE-4283-A887-5BF9B73EDB33}" type="datetimeFigureOut">
              <a:rPr lang="en-GB" smtClean="0"/>
              <a:t>06/11/2020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A752A7-1761-4340-8C7A-89226C3C9AF1}" type="slidenum">
              <a:rPr lang="en-GB" smtClean="0"/>
              <a:t>‹#›</a:t>
            </a:fld>
            <a:endParaRPr lang="en-GB"/>
          </a:p>
        </p:txBody>
      </p:sp>
    </p:spTree>
    <p:extLst>
      <p:ext uri="{BB962C8B-B14F-4D97-AF65-F5344CB8AC3E}">
        <p14:creationId xmlns:p14="http://schemas.microsoft.com/office/powerpoint/2010/main" val="703868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236E9C-11FE-4283-A887-5BF9B73EDB33}" type="datetimeFigureOut">
              <a:rPr lang="en-GB" smtClean="0"/>
              <a:t>06/11/2020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A752A7-1761-4340-8C7A-89226C3C9AF1}" type="slidenum">
              <a:rPr lang="en-GB" smtClean="0"/>
              <a:t>‹#›</a:t>
            </a:fld>
            <a:endParaRPr lang="en-GB"/>
          </a:p>
        </p:txBody>
      </p:sp>
    </p:spTree>
    <p:extLst>
      <p:ext uri="{BB962C8B-B14F-4D97-AF65-F5344CB8AC3E}">
        <p14:creationId xmlns:p14="http://schemas.microsoft.com/office/powerpoint/2010/main" val="3429356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36E9C-11FE-4283-A887-5BF9B73EDB33}" type="datetimeFigureOut">
              <a:rPr lang="en-GB" smtClean="0"/>
              <a:t>06/11/2020</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A752A7-1761-4340-8C7A-89226C3C9AF1}" type="slidenum">
              <a:rPr lang="en-GB" smtClean="0"/>
              <a:t>‹#›</a:t>
            </a:fld>
            <a:endParaRPr lang="en-GB"/>
          </a:p>
        </p:txBody>
      </p:sp>
    </p:spTree>
    <p:extLst>
      <p:ext uri="{BB962C8B-B14F-4D97-AF65-F5344CB8AC3E}">
        <p14:creationId xmlns:p14="http://schemas.microsoft.com/office/powerpoint/2010/main" val="3446068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EFFA7B-51F4-41AA-8F36-44A7C1C774FF}"/>
              </a:ext>
            </a:extLst>
          </p:cNvPr>
          <p:cNvSpPr txBox="1"/>
          <p:nvPr/>
        </p:nvSpPr>
        <p:spPr>
          <a:xfrm>
            <a:off x="0" y="0"/>
            <a:ext cx="9906000" cy="307777"/>
          </a:xfrm>
          <a:prstGeom prst="rect">
            <a:avLst/>
          </a:prstGeom>
          <a:noFill/>
        </p:spPr>
        <p:txBody>
          <a:bodyPr wrap="square" rtlCol="0">
            <a:spAutoFit/>
          </a:bodyPr>
          <a:lstStyle/>
          <a:p>
            <a:pPr algn="ctr"/>
            <a:r>
              <a:rPr lang="en-GB" sz="1400" u="sng" dirty="0" err="1">
                <a:latin typeface="Arial" panose="020B0604020202020204" pitchFamily="34" charset="0"/>
                <a:cs typeface="Arial" panose="020B0604020202020204" pitchFamily="34" charset="0"/>
              </a:rPr>
              <a:t>Bathtime</a:t>
            </a:r>
            <a:r>
              <a:rPr lang="en-GB" sz="1400" u="sng" dirty="0">
                <a:latin typeface="Arial" panose="020B0604020202020204" pitchFamily="34" charset="0"/>
                <a:cs typeface="Arial" panose="020B0604020202020204" pitchFamily="34" charset="0"/>
              </a:rPr>
              <a:t> Matching Task</a:t>
            </a:r>
          </a:p>
        </p:txBody>
      </p:sp>
      <p:graphicFrame>
        <p:nvGraphicFramePr>
          <p:cNvPr id="5" name="Table 5">
            <a:extLst>
              <a:ext uri="{FF2B5EF4-FFF2-40B4-BE49-F238E27FC236}">
                <a16:creationId xmlns:a16="http://schemas.microsoft.com/office/drawing/2014/main" id="{2549B3AC-2ECC-41D6-8319-EA169ABF01DD}"/>
              </a:ext>
            </a:extLst>
          </p:cNvPr>
          <p:cNvGraphicFramePr>
            <a:graphicFrameLocks noGrp="1"/>
          </p:cNvGraphicFramePr>
          <p:nvPr>
            <p:extLst>
              <p:ext uri="{D42A27DB-BD31-4B8C-83A1-F6EECF244321}">
                <p14:modId xmlns:p14="http://schemas.microsoft.com/office/powerpoint/2010/main" val="2594478217"/>
              </p:ext>
            </p:extLst>
          </p:nvPr>
        </p:nvGraphicFramePr>
        <p:xfrm>
          <a:off x="0" y="534256"/>
          <a:ext cx="9906000" cy="6323745"/>
        </p:xfrm>
        <a:graphic>
          <a:graphicData uri="http://schemas.openxmlformats.org/drawingml/2006/table">
            <a:tbl>
              <a:tblPr firstRow="1" bandRow="1">
                <a:tableStyleId>{5C22544A-7EE6-4342-B048-85BDC9FD1C3A}</a:tableStyleId>
              </a:tblPr>
              <a:tblGrid>
                <a:gridCol w="1701548">
                  <a:extLst>
                    <a:ext uri="{9D8B030D-6E8A-4147-A177-3AD203B41FA5}">
                      <a16:colId xmlns:a16="http://schemas.microsoft.com/office/drawing/2014/main" val="4005726860"/>
                    </a:ext>
                  </a:extLst>
                </a:gridCol>
                <a:gridCol w="1701548">
                  <a:extLst>
                    <a:ext uri="{9D8B030D-6E8A-4147-A177-3AD203B41FA5}">
                      <a16:colId xmlns:a16="http://schemas.microsoft.com/office/drawing/2014/main" val="3534791489"/>
                    </a:ext>
                  </a:extLst>
                </a:gridCol>
                <a:gridCol w="3251452">
                  <a:extLst>
                    <a:ext uri="{9D8B030D-6E8A-4147-A177-3AD203B41FA5}">
                      <a16:colId xmlns:a16="http://schemas.microsoft.com/office/drawing/2014/main" val="1615016046"/>
                    </a:ext>
                  </a:extLst>
                </a:gridCol>
                <a:gridCol w="3251452">
                  <a:extLst>
                    <a:ext uri="{9D8B030D-6E8A-4147-A177-3AD203B41FA5}">
                      <a16:colId xmlns:a16="http://schemas.microsoft.com/office/drawing/2014/main" val="4170111596"/>
                    </a:ext>
                  </a:extLst>
                </a:gridCol>
              </a:tblGrid>
              <a:tr h="1264749">
                <a:tc>
                  <a:txBody>
                    <a:bodyPr/>
                    <a:lstStyle/>
                    <a:p>
                      <a:endParaRPr lang="en-GB" sz="1200" b="0" dirty="0">
                        <a:solidFill>
                          <a:schemeClr val="tx1"/>
                        </a:solidFill>
                        <a:latin typeface="Arial" panose="020B0604020202020204" pitchFamily="34" charset="0"/>
                        <a:cs typeface="Arial" panose="020B0604020202020204" pitchFamily="34"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b="0">
                        <a:solidFill>
                          <a:schemeClr val="tx1"/>
                        </a:solidFill>
                        <a:latin typeface="Arial" panose="020B0604020202020204" pitchFamily="34" charset="0"/>
                        <a:cs typeface="Arial" panose="020B0604020202020204" pitchFamily="34"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0" dirty="0">
                          <a:solidFill>
                            <a:schemeClr val="tx1"/>
                          </a:solidFill>
                          <a:effectLst/>
                          <a:latin typeface="Arial" panose="020B0604020202020204" pitchFamily="34" charset="0"/>
                          <a:cs typeface="Arial" panose="020B0604020202020204" pitchFamily="34" charset="0"/>
                        </a:rPr>
                        <a:t>Maria had a long soak and stayed in the bath for 15 minutes.</a:t>
                      </a:r>
                      <a:endPar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0" dirty="0">
                          <a:solidFill>
                            <a:schemeClr val="tx1"/>
                          </a:solidFill>
                          <a:effectLst/>
                          <a:latin typeface="Arial" panose="020B0604020202020204" pitchFamily="34" charset="0"/>
                          <a:cs typeface="Arial" panose="020B0604020202020204" pitchFamily="34" charset="0"/>
                        </a:rPr>
                        <a:t>Monica does not like baths so only stayed in it for 2 minutes.</a:t>
                      </a:r>
                      <a:endPar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4822229"/>
                  </a:ext>
                </a:extLst>
              </a:tr>
              <a:tr h="1264749">
                <a:tc>
                  <a:txBody>
                    <a:bodyPr/>
                    <a:lstStyle/>
                    <a:p>
                      <a:endParaRPr lang="en-GB" sz="1200" b="0" dirty="0">
                        <a:solidFill>
                          <a:schemeClr val="tx1"/>
                        </a:solidFill>
                        <a:latin typeface="Arial" panose="020B0604020202020204" pitchFamily="34" charset="0"/>
                        <a:cs typeface="Arial" panose="020B0604020202020204" pitchFamily="34"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b="0" dirty="0">
                        <a:solidFill>
                          <a:schemeClr val="tx1"/>
                        </a:solidFill>
                        <a:latin typeface="Arial" panose="020B0604020202020204" pitchFamily="34" charset="0"/>
                        <a:cs typeface="Arial" panose="020B0604020202020204" pitchFamily="34"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0" dirty="0">
                          <a:solidFill>
                            <a:schemeClr val="tx1"/>
                          </a:solidFill>
                          <a:effectLst/>
                          <a:latin typeface="Arial" panose="020B0604020202020204" pitchFamily="34" charset="0"/>
                          <a:cs typeface="Arial" panose="020B0604020202020204" pitchFamily="34" charset="0"/>
                        </a:rPr>
                        <a:t>Paula was in the bath for 2 minutes before turning the tap back on. She then got out to get the shampoo from the cupboard.</a:t>
                      </a:r>
                      <a:endPar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0" dirty="0">
                          <a:solidFill>
                            <a:schemeClr val="tx1"/>
                          </a:solidFill>
                          <a:effectLst/>
                          <a:latin typeface="Arial" panose="020B0604020202020204" pitchFamily="34" charset="0"/>
                          <a:cs typeface="Arial" panose="020B0604020202020204" pitchFamily="34" charset="0"/>
                        </a:rPr>
                        <a:t>Jane’s bath tap was running slowly so her bath did not get very full before she got into it. Due to this she only stayed in for 3 minutes before getting out then taking the plug out.</a:t>
                      </a:r>
                      <a:endPar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1277599"/>
                  </a:ext>
                </a:extLst>
              </a:tr>
              <a:tr h="1264749">
                <a:tc>
                  <a:txBody>
                    <a:bodyPr/>
                    <a:lstStyle/>
                    <a:p>
                      <a:endParaRPr lang="en-GB" sz="1200" b="0">
                        <a:solidFill>
                          <a:schemeClr val="tx1"/>
                        </a:solidFill>
                        <a:latin typeface="Arial" panose="020B0604020202020204" pitchFamily="34" charset="0"/>
                        <a:cs typeface="Arial" panose="020B0604020202020204" pitchFamily="34"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b="0" dirty="0">
                        <a:solidFill>
                          <a:schemeClr val="tx1"/>
                        </a:solidFill>
                        <a:latin typeface="Arial" panose="020B0604020202020204" pitchFamily="34" charset="0"/>
                        <a:cs typeface="Arial" panose="020B0604020202020204" pitchFamily="34"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0" dirty="0">
                          <a:solidFill>
                            <a:schemeClr val="tx1"/>
                          </a:solidFill>
                          <a:effectLst/>
                          <a:latin typeface="Arial" panose="020B0604020202020204" pitchFamily="34" charset="0"/>
                          <a:cs typeface="Arial" panose="020B0604020202020204" pitchFamily="34" charset="0"/>
                        </a:rPr>
                        <a:t>Howard accidently knocked the plug out of the bath when he got in, so he had to put the tap back on for 5 minutes.</a:t>
                      </a:r>
                      <a:endPar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0" dirty="0">
                          <a:solidFill>
                            <a:schemeClr val="tx1"/>
                          </a:solidFill>
                          <a:effectLst/>
                          <a:latin typeface="Arial" panose="020B0604020202020204" pitchFamily="34" charset="0"/>
                          <a:cs typeface="Arial" panose="020B0604020202020204" pitchFamily="34" charset="0"/>
                        </a:rPr>
                        <a:t>Amelia forgot about her bath and it was over-flowing for 8 minutes before she managed to take out the plug.</a:t>
                      </a:r>
                      <a:endPar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0494206"/>
                  </a:ext>
                </a:extLst>
              </a:tr>
              <a:tr h="1264749">
                <a:tc>
                  <a:txBody>
                    <a:bodyPr/>
                    <a:lstStyle/>
                    <a:p>
                      <a:endParaRPr lang="en-GB" sz="1200" b="0">
                        <a:solidFill>
                          <a:schemeClr val="tx1"/>
                        </a:solidFill>
                        <a:latin typeface="Arial" panose="020B0604020202020204" pitchFamily="34" charset="0"/>
                        <a:cs typeface="Arial" panose="020B0604020202020204" pitchFamily="34"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b="0" dirty="0">
                        <a:solidFill>
                          <a:schemeClr val="tx1"/>
                        </a:solidFill>
                        <a:latin typeface="Arial" panose="020B0604020202020204" pitchFamily="34" charset="0"/>
                        <a:cs typeface="Arial" panose="020B0604020202020204" pitchFamily="34"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0" dirty="0">
                          <a:solidFill>
                            <a:schemeClr val="tx1"/>
                          </a:solidFill>
                          <a:effectLst/>
                          <a:latin typeface="Arial" panose="020B0604020202020204" pitchFamily="34" charset="0"/>
                          <a:cs typeface="Arial" panose="020B0604020202020204" pitchFamily="34" charset="0"/>
                        </a:rPr>
                        <a:t>Peter ran the tap for 3 minutes. Then he left the bath to cool for 2 minutes before getting in. He emptied the bath after being in it for 10 minutes.</a:t>
                      </a:r>
                      <a:endPar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0" dirty="0">
                          <a:solidFill>
                            <a:schemeClr val="tx1"/>
                          </a:solidFill>
                          <a:effectLst/>
                          <a:latin typeface="Arial" panose="020B0604020202020204" pitchFamily="34" charset="0"/>
                          <a:cs typeface="Arial" panose="020B0604020202020204" pitchFamily="34" charset="0"/>
                        </a:rPr>
                        <a:t>Nia started to run a bath but then changed her mind and took the plug out.</a:t>
                      </a:r>
                      <a:endPar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9827936"/>
                  </a:ext>
                </a:extLst>
              </a:tr>
              <a:tr h="1264749">
                <a:tc>
                  <a:txBody>
                    <a:bodyPr/>
                    <a:lstStyle/>
                    <a:p>
                      <a:endParaRPr lang="en-GB" sz="1200" b="0">
                        <a:solidFill>
                          <a:schemeClr val="tx1"/>
                        </a:solidFill>
                        <a:latin typeface="Arial" panose="020B0604020202020204" pitchFamily="34" charset="0"/>
                        <a:cs typeface="Arial" panose="020B0604020202020204" pitchFamily="34"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b="0" dirty="0">
                        <a:solidFill>
                          <a:schemeClr val="tx1"/>
                        </a:solidFill>
                        <a:latin typeface="Arial" panose="020B0604020202020204" pitchFamily="34" charset="0"/>
                        <a:cs typeface="Arial" panose="020B0604020202020204" pitchFamily="34"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0" dirty="0">
                          <a:solidFill>
                            <a:schemeClr val="tx1"/>
                          </a:solidFill>
                          <a:effectLst/>
                          <a:latin typeface="Arial" panose="020B0604020202020204" pitchFamily="34" charset="0"/>
                          <a:cs typeface="Arial" panose="020B0604020202020204" pitchFamily="34" charset="0"/>
                        </a:rPr>
                        <a:t>Carlos got into the bath while it was still running. He splashed some water out onto the floor while washing his hair. He was in the bath for 10 minutes in total.</a:t>
                      </a:r>
                      <a:endPar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0" dirty="0">
                          <a:solidFill>
                            <a:schemeClr val="tx1"/>
                          </a:solidFill>
                          <a:effectLst/>
                          <a:latin typeface="Arial" panose="020B0604020202020204" pitchFamily="34" charset="0"/>
                          <a:cs typeface="Arial" panose="020B0604020202020204" pitchFamily="34" charset="0"/>
                        </a:rPr>
                        <a:t>Harry stopped the tap after 2 minutes because he had to run to the shop. When he got back he ran the tap for 3 minutes before getting in.</a:t>
                      </a:r>
                      <a:endPar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1790273"/>
                  </a:ext>
                </a:extLst>
              </a:tr>
            </a:tbl>
          </a:graphicData>
        </a:graphic>
      </p:graphicFrame>
      <p:pic>
        <p:nvPicPr>
          <p:cNvPr id="27" name="Picture 1">
            <a:extLst>
              <a:ext uri="{FF2B5EF4-FFF2-40B4-BE49-F238E27FC236}">
                <a16:creationId xmlns:a16="http://schemas.microsoft.com/office/drawing/2014/main" id="{D9D00062-92A5-44D6-8445-FE6DE57EC70D}"/>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l="4158" b="13924"/>
          <a:stretch>
            <a:fillRect/>
          </a:stretch>
        </p:blipFill>
        <p:spPr bwMode="auto">
          <a:xfrm>
            <a:off x="191152" y="5709336"/>
            <a:ext cx="1278178" cy="102744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a:extLst>
              <a:ext uri="{FF2B5EF4-FFF2-40B4-BE49-F238E27FC236}">
                <a16:creationId xmlns:a16="http://schemas.microsoft.com/office/drawing/2014/main" id="{4201C2BD-31C1-4B96-B37E-906F3BAEC0C8}"/>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b="15749"/>
          <a:stretch>
            <a:fillRect/>
          </a:stretch>
        </p:blipFill>
        <p:spPr bwMode="auto">
          <a:xfrm>
            <a:off x="1874336" y="5709336"/>
            <a:ext cx="1313607" cy="102744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a:extLst>
              <a:ext uri="{FF2B5EF4-FFF2-40B4-BE49-F238E27FC236}">
                <a16:creationId xmlns:a16="http://schemas.microsoft.com/office/drawing/2014/main" id="{295324E2-7FA4-4086-A90A-3A16C74502D9}"/>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b="12189"/>
          <a:stretch>
            <a:fillRect/>
          </a:stretch>
        </p:blipFill>
        <p:spPr bwMode="auto">
          <a:xfrm>
            <a:off x="1883875" y="4466310"/>
            <a:ext cx="1299981" cy="101654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a:extLst>
              <a:ext uri="{FF2B5EF4-FFF2-40B4-BE49-F238E27FC236}">
                <a16:creationId xmlns:a16="http://schemas.microsoft.com/office/drawing/2014/main" id="{70479CF0-B250-4D85-97EA-58BFDBCDD5BF}"/>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b="4782"/>
          <a:stretch>
            <a:fillRect/>
          </a:stretch>
        </p:blipFill>
        <p:spPr bwMode="auto">
          <a:xfrm>
            <a:off x="167987" y="4448595"/>
            <a:ext cx="1270002" cy="102472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5">
            <a:extLst>
              <a:ext uri="{FF2B5EF4-FFF2-40B4-BE49-F238E27FC236}">
                <a16:creationId xmlns:a16="http://schemas.microsoft.com/office/drawing/2014/main" id="{FE9990CB-D858-488D-AAA9-D602BFE4093C}"/>
              </a:ext>
            </a:extLst>
          </p:cNvPr>
          <p:cNvPicPr>
            <a:picLocks noChangeAspect="1" noChangeArrowheads="1"/>
          </p:cNvPicPr>
          <p:nvPr/>
        </p:nvPicPr>
        <p:blipFill>
          <a:blip r:embed="rId6">
            <a:grayscl/>
            <a:extLst>
              <a:ext uri="{28A0092B-C50C-407E-A947-70E740481C1C}">
                <a14:useLocalDpi xmlns:a14="http://schemas.microsoft.com/office/drawing/2010/main" val="0"/>
              </a:ext>
            </a:extLst>
          </a:blip>
          <a:srcRect b="7024"/>
          <a:stretch>
            <a:fillRect/>
          </a:stretch>
        </p:blipFill>
        <p:spPr bwMode="auto">
          <a:xfrm>
            <a:off x="177525" y="3170140"/>
            <a:ext cx="1305432" cy="105197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39">
            <a:extLst>
              <a:ext uri="{FF2B5EF4-FFF2-40B4-BE49-F238E27FC236}">
                <a16:creationId xmlns:a16="http://schemas.microsoft.com/office/drawing/2014/main" id="{9645910A-7D19-4F3C-898D-9F79F442331E}"/>
              </a:ext>
            </a:extLst>
          </p:cNvPr>
          <p:cNvPicPr>
            <a:picLocks noChangeAspect="1" noChangeArrowheads="1"/>
          </p:cNvPicPr>
          <p:nvPr/>
        </p:nvPicPr>
        <p:blipFill>
          <a:blip r:embed="rId7">
            <a:grayscl/>
            <a:extLst>
              <a:ext uri="{28A0092B-C50C-407E-A947-70E740481C1C}">
                <a14:useLocalDpi xmlns:a14="http://schemas.microsoft.com/office/drawing/2010/main" val="0"/>
              </a:ext>
            </a:extLst>
          </a:blip>
          <a:srcRect l="26624" t="17709" r="32899" b="26624"/>
          <a:stretch>
            <a:fillRect/>
          </a:stretch>
        </p:blipFill>
        <p:spPr bwMode="auto">
          <a:xfrm>
            <a:off x="167987" y="1949864"/>
            <a:ext cx="1324509" cy="102472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31">
            <a:extLst>
              <a:ext uri="{FF2B5EF4-FFF2-40B4-BE49-F238E27FC236}">
                <a16:creationId xmlns:a16="http://schemas.microsoft.com/office/drawing/2014/main" id="{987ADF05-4AE0-4179-AA12-3EA5C63F52D4}"/>
              </a:ext>
            </a:extLst>
          </p:cNvPr>
          <p:cNvPicPr>
            <a:picLocks noChangeAspect="1" noChangeArrowheads="1"/>
          </p:cNvPicPr>
          <p:nvPr/>
        </p:nvPicPr>
        <p:blipFill>
          <a:blip r:embed="rId8">
            <a:grayscl/>
            <a:extLst>
              <a:ext uri="{28A0092B-C50C-407E-A947-70E740481C1C}">
                <a14:useLocalDpi xmlns:a14="http://schemas.microsoft.com/office/drawing/2010/main" val="0"/>
              </a:ext>
            </a:extLst>
          </a:blip>
          <a:srcRect l="28789" t="18481" r="33333" b="27888"/>
          <a:stretch>
            <a:fillRect/>
          </a:stretch>
        </p:blipFill>
        <p:spPr bwMode="auto">
          <a:xfrm>
            <a:off x="1883875" y="3206932"/>
            <a:ext cx="1229122" cy="97839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48">
            <a:extLst>
              <a:ext uri="{FF2B5EF4-FFF2-40B4-BE49-F238E27FC236}">
                <a16:creationId xmlns:a16="http://schemas.microsoft.com/office/drawing/2014/main" id="{67995AA6-52C6-4F3B-80BC-838A82B49A97}"/>
              </a:ext>
            </a:extLst>
          </p:cNvPr>
          <p:cNvPicPr>
            <a:picLocks noChangeAspect="1" noChangeArrowheads="1"/>
          </p:cNvPicPr>
          <p:nvPr/>
        </p:nvPicPr>
        <p:blipFill>
          <a:blip r:embed="rId9">
            <a:grayscl/>
            <a:extLst>
              <a:ext uri="{28A0092B-C50C-407E-A947-70E740481C1C}">
                <a14:useLocalDpi xmlns:a14="http://schemas.microsoft.com/office/drawing/2010/main" val="0"/>
              </a:ext>
            </a:extLst>
          </a:blip>
          <a:srcRect l="28085" t="18559" r="33401" b="27638"/>
          <a:stretch>
            <a:fillRect/>
          </a:stretch>
        </p:blipFill>
        <p:spPr bwMode="auto">
          <a:xfrm>
            <a:off x="1781571" y="1941688"/>
            <a:ext cx="1319058" cy="103289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62">
            <a:extLst>
              <a:ext uri="{FF2B5EF4-FFF2-40B4-BE49-F238E27FC236}">
                <a16:creationId xmlns:a16="http://schemas.microsoft.com/office/drawing/2014/main" id="{E67AC58C-36DA-4FAF-BFF6-1453B956EB2E}"/>
              </a:ext>
            </a:extLst>
          </p:cNvPr>
          <p:cNvPicPr>
            <a:picLocks noChangeAspect="1" noChangeArrowheads="1"/>
          </p:cNvPicPr>
          <p:nvPr/>
        </p:nvPicPr>
        <p:blipFill>
          <a:blip r:embed="rId10">
            <a:grayscl/>
            <a:extLst>
              <a:ext uri="{28A0092B-C50C-407E-A947-70E740481C1C}">
                <a14:useLocalDpi xmlns:a14="http://schemas.microsoft.com/office/drawing/2010/main" val="0"/>
              </a:ext>
            </a:extLst>
          </a:blip>
          <a:srcRect l="28020" t="18095" r="33116" b="27431"/>
          <a:stretch>
            <a:fillRect/>
          </a:stretch>
        </p:blipFill>
        <p:spPr bwMode="auto">
          <a:xfrm>
            <a:off x="1883875" y="693211"/>
            <a:ext cx="1294531" cy="102199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54">
            <a:extLst>
              <a:ext uri="{FF2B5EF4-FFF2-40B4-BE49-F238E27FC236}">
                <a16:creationId xmlns:a16="http://schemas.microsoft.com/office/drawing/2014/main" id="{32744755-9888-424B-8A7B-530AB8069F13}"/>
              </a:ext>
            </a:extLst>
          </p:cNvPr>
          <p:cNvPicPr>
            <a:picLocks noChangeAspect="1" noChangeArrowheads="1"/>
          </p:cNvPicPr>
          <p:nvPr/>
        </p:nvPicPr>
        <p:blipFill>
          <a:blip r:embed="rId11">
            <a:grayscl/>
            <a:extLst>
              <a:ext uri="{28A0092B-C50C-407E-A947-70E740481C1C}">
                <a14:useLocalDpi xmlns:a14="http://schemas.microsoft.com/office/drawing/2010/main" val="0"/>
              </a:ext>
            </a:extLst>
          </a:blip>
          <a:srcRect l="28299" t="18182" r="32764" b="27908"/>
          <a:stretch>
            <a:fillRect/>
          </a:stretch>
        </p:blipFill>
        <p:spPr bwMode="auto">
          <a:xfrm>
            <a:off x="211593" y="693211"/>
            <a:ext cx="1237298" cy="96204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descr="A picture containing drawing&#10;&#10;Description automatically generated">
            <a:extLst>
              <a:ext uri="{FF2B5EF4-FFF2-40B4-BE49-F238E27FC236}">
                <a16:creationId xmlns:a16="http://schemas.microsoft.com/office/drawing/2014/main" id="{080E284F-7AC1-4345-89C3-290F96B24026}"/>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60193" y="41096"/>
            <a:ext cx="514985" cy="342900"/>
          </a:xfrm>
          <a:prstGeom prst="rect">
            <a:avLst/>
          </a:prstGeom>
          <a:noFill/>
        </p:spPr>
      </p:pic>
    </p:spTree>
    <p:extLst>
      <p:ext uri="{BB962C8B-B14F-4D97-AF65-F5344CB8AC3E}">
        <p14:creationId xmlns:p14="http://schemas.microsoft.com/office/powerpoint/2010/main" val="29378326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TotalTime>
  <Words>262</Words>
  <Application>Microsoft Office PowerPoint</Application>
  <PresentationFormat>A4 Paper (210x297 mm)</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Moosajee</dc:creator>
  <cp:lastModifiedBy>Danielle Moosajee</cp:lastModifiedBy>
  <cp:revision>1</cp:revision>
  <dcterms:created xsi:type="dcterms:W3CDTF">2020-11-06T21:46:04Z</dcterms:created>
  <dcterms:modified xsi:type="dcterms:W3CDTF">2020-11-06T21:51:41Z</dcterms:modified>
</cp:coreProperties>
</file>