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50" r:id="rId5"/>
  </p:sldMasterIdLst>
  <p:notesMasterIdLst>
    <p:notesMasterId r:id="rId28"/>
  </p:notesMasterIdLst>
  <p:sldIdLst>
    <p:sldId id="273" r:id="rId6"/>
    <p:sldId id="274" r:id="rId7"/>
    <p:sldId id="275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84" r:id="rId16"/>
    <p:sldId id="285" r:id="rId17"/>
    <p:sldId id="286" r:id="rId18"/>
    <p:sldId id="288" r:id="rId19"/>
    <p:sldId id="297" r:id="rId20"/>
    <p:sldId id="298" r:id="rId21"/>
    <p:sldId id="299" r:id="rId22"/>
    <p:sldId id="300" r:id="rId23"/>
    <p:sldId id="301" r:id="rId24"/>
    <p:sldId id="302" r:id="rId25"/>
    <p:sldId id="303" r:id="rId26"/>
    <p:sldId id="287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42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C76684-6E5B-4CD2-87EF-B666D218D880}" v="64" dt="2024-09-20T13:14:19.6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420" y="2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microsoft.com/office/2015/10/relationships/revisionInfo" Target="revisionInfo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viewProps" Target="viewProps.xml"/><Relationship Id="rId8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le Moosajee" userId="bc3dd2a9c4f0d304" providerId="LiveId" clId="{0CC76684-6E5B-4CD2-87EF-B666D218D880}"/>
    <pc:docChg chg="modSld">
      <pc:chgData name="Danielle Moosajee" userId="bc3dd2a9c4f0d304" providerId="LiveId" clId="{0CC76684-6E5B-4CD2-87EF-B666D218D880}" dt="2024-09-20T13:14:19.607" v="135"/>
      <pc:docMkLst>
        <pc:docMk/>
      </pc:docMkLst>
      <pc:sldChg chg="modSp mod">
        <pc:chgData name="Danielle Moosajee" userId="bc3dd2a9c4f0d304" providerId="LiveId" clId="{0CC76684-6E5B-4CD2-87EF-B666D218D880}" dt="2024-09-20T13:02:05.267" v="2" actId="20577"/>
        <pc:sldMkLst>
          <pc:docMk/>
          <pc:sldMk cId="3673950688" sldId="285"/>
        </pc:sldMkLst>
        <pc:spChg chg="mod">
          <ac:chgData name="Danielle Moosajee" userId="bc3dd2a9c4f0d304" providerId="LiveId" clId="{0CC76684-6E5B-4CD2-87EF-B666D218D880}" dt="2024-09-20T13:02:05.267" v="2" actId="20577"/>
          <ac:spMkLst>
            <pc:docMk/>
            <pc:sldMk cId="3673950688" sldId="285"/>
            <ac:spMk id="6" creationId="{00000000-0000-0000-0000-000000000000}"/>
          </ac:spMkLst>
        </pc:spChg>
      </pc:sldChg>
      <pc:sldChg chg="addSp modSp mod modAnim">
        <pc:chgData name="Danielle Moosajee" userId="bc3dd2a9c4f0d304" providerId="LiveId" clId="{0CC76684-6E5B-4CD2-87EF-B666D218D880}" dt="2024-09-20T13:12:35.442" v="39"/>
        <pc:sldMkLst>
          <pc:docMk/>
          <pc:sldMk cId="3204279256" sldId="297"/>
        </pc:sldMkLst>
        <pc:spChg chg="add mod">
          <ac:chgData name="Danielle Moosajee" userId="bc3dd2a9c4f0d304" providerId="LiveId" clId="{0CC76684-6E5B-4CD2-87EF-B666D218D880}" dt="2024-09-20T13:11:58.292" v="23" actId="20577"/>
          <ac:spMkLst>
            <pc:docMk/>
            <pc:sldMk cId="3204279256" sldId="297"/>
            <ac:spMk id="2" creationId="{E96D3317-0AFA-9728-BF2A-AB53285F2166}"/>
          </ac:spMkLst>
        </pc:spChg>
        <pc:spChg chg="mod">
          <ac:chgData name="Danielle Moosajee" userId="bc3dd2a9c4f0d304" providerId="LiveId" clId="{0CC76684-6E5B-4CD2-87EF-B666D218D880}" dt="2024-09-20T13:12:04.701" v="28" actId="20577"/>
          <ac:spMkLst>
            <pc:docMk/>
            <pc:sldMk cId="3204279256" sldId="297"/>
            <ac:spMk id="3" creationId="{B8073018-00C3-470C-9E53-EFC92A725673}"/>
          </ac:spMkLst>
        </pc:spChg>
      </pc:sldChg>
      <pc:sldChg chg="addSp modSp mod modAnim">
        <pc:chgData name="Danielle Moosajee" userId="bc3dd2a9c4f0d304" providerId="LiveId" clId="{0CC76684-6E5B-4CD2-87EF-B666D218D880}" dt="2024-09-20T13:12:44.508" v="41"/>
        <pc:sldMkLst>
          <pc:docMk/>
          <pc:sldMk cId="3728201372" sldId="298"/>
        </pc:sldMkLst>
        <pc:spChg chg="add mod">
          <ac:chgData name="Danielle Moosajee" userId="bc3dd2a9c4f0d304" providerId="LiveId" clId="{0CC76684-6E5B-4CD2-87EF-B666D218D880}" dt="2024-09-20T13:12:41.938" v="40"/>
          <ac:spMkLst>
            <pc:docMk/>
            <pc:sldMk cId="3728201372" sldId="298"/>
            <ac:spMk id="2" creationId="{2C123238-4C64-F86E-7CC0-CB7C6A6A90F9}"/>
          </ac:spMkLst>
        </pc:spChg>
        <pc:spChg chg="mod">
          <ac:chgData name="Danielle Moosajee" userId="bc3dd2a9c4f0d304" providerId="LiveId" clId="{0CC76684-6E5B-4CD2-87EF-B666D218D880}" dt="2024-09-20T13:12:13.135" v="33" actId="20577"/>
          <ac:spMkLst>
            <pc:docMk/>
            <pc:sldMk cId="3728201372" sldId="298"/>
            <ac:spMk id="3" creationId="{B8073018-00C3-470C-9E53-EFC92A725673}"/>
          </ac:spMkLst>
        </pc:spChg>
      </pc:sldChg>
      <pc:sldChg chg="addSp modSp mod">
        <pc:chgData name="Danielle Moosajee" userId="bc3dd2a9c4f0d304" providerId="LiveId" clId="{0CC76684-6E5B-4CD2-87EF-B666D218D880}" dt="2024-09-20T13:12:48.698" v="42"/>
        <pc:sldMkLst>
          <pc:docMk/>
          <pc:sldMk cId="1168854485" sldId="299"/>
        </pc:sldMkLst>
        <pc:spChg chg="add mod">
          <ac:chgData name="Danielle Moosajee" userId="bc3dd2a9c4f0d304" providerId="LiveId" clId="{0CC76684-6E5B-4CD2-87EF-B666D218D880}" dt="2024-09-20T13:12:48.698" v="42"/>
          <ac:spMkLst>
            <pc:docMk/>
            <pc:sldMk cId="1168854485" sldId="299"/>
            <ac:spMk id="2" creationId="{E3C60372-2F31-5A45-1CD1-44502B938519}"/>
          </ac:spMkLst>
        </pc:spChg>
        <pc:spChg chg="mod">
          <ac:chgData name="Danielle Moosajee" userId="bc3dd2a9c4f0d304" providerId="LiveId" clId="{0CC76684-6E5B-4CD2-87EF-B666D218D880}" dt="2024-09-20T13:12:18.473" v="38" actId="20577"/>
          <ac:spMkLst>
            <pc:docMk/>
            <pc:sldMk cId="1168854485" sldId="299"/>
            <ac:spMk id="3" creationId="{B8073018-00C3-470C-9E53-EFC92A725673}"/>
          </ac:spMkLst>
        </pc:spChg>
      </pc:sldChg>
      <pc:sldChg chg="addSp modSp mod">
        <pc:chgData name="Danielle Moosajee" userId="bc3dd2a9c4f0d304" providerId="LiveId" clId="{0CC76684-6E5B-4CD2-87EF-B666D218D880}" dt="2024-09-20T13:12:53.765" v="48" actId="20577"/>
        <pc:sldMkLst>
          <pc:docMk/>
          <pc:sldMk cId="3360606472" sldId="300"/>
        </pc:sldMkLst>
        <pc:spChg chg="add mod">
          <ac:chgData name="Danielle Moosajee" userId="bc3dd2a9c4f0d304" providerId="LiveId" clId="{0CC76684-6E5B-4CD2-87EF-B666D218D880}" dt="2024-09-20T13:12:50.532" v="43"/>
          <ac:spMkLst>
            <pc:docMk/>
            <pc:sldMk cId="3360606472" sldId="300"/>
            <ac:spMk id="2" creationId="{DC89F48F-C1CC-6A33-E758-75E3F99929C1}"/>
          </ac:spMkLst>
        </pc:spChg>
        <pc:spChg chg="mod">
          <ac:chgData name="Danielle Moosajee" userId="bc3dd2a9c4f0d304" providerId="LiveId" clId="{0CC76684-6E5B-4CD2-87EF-B666D218D880}" dt="2024-09-20T13:12:53.765" v="48" actId="20577"/>
          <ac:spMkLst>
            <pc:docMk/>
            <pc:sldMk cId="3360606472" sldId="300"/>
            <ac:spMk id="3" creationId="{B8073018-00C3-470C-9E53-EFC92A725673}"/>
          </ac:spMkLst>
        </pc:spChg>
      </pc:sldChg>
      <pc:sldChg chg="addSp modSp mod">
        <pc:chgData name="Danielle Moosajee" userId="bc3dd2a9c4f0d304" providerId="LiveId" clId="{0CC76684-6E5B-4CD2-87EF-B666D218D880}" dt="2024-09-20T13:13:00.728" v="54"/>
        <pc:sldMkLst>
          <pc:docMk/>
          <pc:sldMk cId="2303193868" sldId="301"/>
        </pc:sldMkLst>
        <pc:spChg chg="add mod">
          <ac:chgData name="Danielle Moosajee" userId="bc3dd2a9c4f0d304" providerId="LiveId" clId="{0CC76684-6E5B-4CD2-87EF-B666D218D880}" dt="2024-09-20T13:13:00.728" v="54"/>
          <ac:spMkLst>
            <pc:docMk/>
            <pc:sldMk cId="2303193868" sldId="301"/>
            <ac:spMk id="2" creationId="{40EBA205-454A-388E-3E31-2EFD3BE3DE97}"/>
          </ac:spMkLst>
        </pc:spChg>
        <pc:spChg chg="mod">
          <ac:chgData name="Danielle Moosajee" userId="bc3dd2a9c4f0d304" providerId="LiveId" clId="{0CC76684-6E5B-4CD2-87EF-B666D218D880}" dt="2024-09-20T13:12:59.095" v="53" actId="20577"/>
          <ac:spMkLst>
            <pc:docMk/>
            <pc:sldMk cId="2303193868" sldId="301"/>
            <ac:spMk id="3" creationId="{B8073018-00C3-470C-9E53-EFC92A725673}"/>
          </ac:spMkLst>
        </pc:spChg>
      </pc:sldChg>
      <pc:sldChg chg="addSp modSp mod">
        <pc:chgData name="Danielle Moosajee" userId="bc3dd2a9c4f0d304" providerId="LiveId" clId="{0CC76684-6E5B-4CD2-87EF-B666D218D880}" dt="2024-09-20T13:13:09.006" v="60"/>
        <pc:sldMkLst>
          <pc:docMk/>
          <pc:sldMk cId="1135349865" sldId="302"/>
        </pc:sldMkLst>
        <pc:spChg chg="mod">
          <ac:chgData name="Danielle Moosajee" userId="bc3dd2a9c4f0d304" providerId="LiveId" clId="{0CC76684-6E5B-4CD2-87EF-B666D218D880}" dt="2024-09-20T13:13:06.949" v="59" actId="20577"/>
          <ac:spMkLst>
            <pc:docMk/>
            <pc:sldMk cId="1135349865" sldId="302"/>
            <ac:spMk id="3" creationId="{B8073018-00C3-470C-9E53-EFC92A725673}"/>
          </ac:spMkLst>
        </pc:spChg>
        <pc:spChg chg="add mod">
          <ac:chgData name="Danielle Moosajee" userId="bc3dd2a9c4f0d304" providerId="LiveId" clId="{0CC76684-6E5B-4CD2-87EF-B666D218D880}" dt="2024-09-20T13:13:09.006" v="60"/>
          <ac:spMkLst>
            <pc:docMk/>
            <pc:sldMk cId="1135349865" sldId="302"/>
            <ac:spMk id="6" creationId="{C7E94CA5-0668-B0FD-560A-57F46B1F3E0A}"/>
          </ac:spMkLst>
        </pc:spChg>
      </pc:sldChg>
      <pc:sldChg chg="addSp modSp mod modAnim">
        <pc:chgData name="Danielle Moosajee" userId="bc3dd2a9c4f0d304" providerId="LiveId" clId="{0CC76684-6E5B-4CD2-87EF-B666D218D880}" dt="2024-09-20T13:14:19.607" v="135"/>
        <pc:sldMkLst>
          <pc:docMk/>
          <pc:sldMk cId="2640230564" sldId="303"/>
        </pc:sldMkLst>
        <pc:spChg chg="add mod">
          <ac:chgData name="Danielle Moosajee" userId="bc3dd2a9c4f0d304" providerId="LiveId" clId="{0CC76684-6E5B-4CD2-87EF-B666D218D880}" dt="2024-09-20T13:14:09.089" v="133" actId="6549"/>
          <ac:spMkLst>
            <pc:docMk/>
            <pc:sldMk cId="2640230564" sldId="303"/>
            <ac:spMk id="2" creationId="{93767819-2A68-A097-728D-39AA42F92FA9}"/>
          </ac:spMkLst>
        </pc:spChg>
        <pc:spChg chg="mod">
          <ac:chgData name="Danielle Moosajee" userId="bc3dd2a9c4f0d304" providerId="LiveId" clId="{0CC76684-6E5B-4CD2-87EF-B666D218D880}" dt="2024-09-20T13:13:43.789" v="118" actId="20577"/>
          <ac:spMkLst>
            <pc:docMk/>
            <pc:sldMk cId="2640230564" sldId="303"/>
            <ac:spMk id="3" creationId="{B8073018-00C3-470C-9E53-EFC92A725673}"/>
          </ac:spMkLst>
        </pc:spChg>
        <pc:spChg chg="mod">
          <ac:chgData name="Danielle Moosajee" userId="bc3dd2a9c4f0d304" providerId="LiveId" clId="{0CC76684-6E5B-4CD2-87EF-B666D218D880}" dt="2024-09-20T13:13:49.328" v="120" actId="1036"/>
          <ac:spMkLst>
            <pc:docMk/>
            <pc:sldMk cId="2640230564" sldId="303"/>
            <ac:spMk id="11" creationId="{C6241DF8-1DF0-4203-95A7-494DC134A1E4}"/>
          </ac:spMkLst>
        </pc:spChg>
        <pc:spChg chg="mod">
          <ac:chgData name="Danielle Moosajee" userId="bc3dd2a9c4f0d304" providerId="LiveId" clId="{0CC76684-6E5B-4CD2-87EF-B666D218D880}" dt="2024-09-20T13:13:49.328" v="120" actId="1036"/>
          <ac:spMkLst>
            <pc:docMk/>
            <pc:sldMk cId="2640230564" sldId="303"/>
            <ac:spMk id="12" creationId="{A2B79AE7-520C-4556-8EDB-56B9593E80DD}"/>
          </ac:spMkLst>
        </pc:spChg>
        <pc:spChg chg="mod">
          <ac:chgData name="Danielle Moosajee" userId="bc3dd2a9c4f0d304" providerId="LiveId" clId="{0CC76684-6E5B-4CD2-87EF-B666D218D880}" dt="2024-09-20T13:13:49.328" v="120" actId="1036"/>
          <ac:spMkLst>
            <pc:docMk/>
            <pc:sldMk cId="2640230564" sldId="303"/>
            <ac:spMk id="14" creationId="{F8D1914B-9D87-4137-8FAA-110B5C108DFC}"/>
          </ac:spMkLst>
        </pc:spChg>
        <pc:spChg chg="mod">
          <ac:chgData name="Danielle Moosajee" userId="bc3dd2a9c4f0d304" providerId="LiveId" clId="{0CC76684-6E5B-4CD2-87EF-B666D218D880}" dt="2024-09-20T13:13:49.328" v="120" actId="1036"/>
          <ac:spMkLst>
            <pc:docMk/>
            <pc:sldMk cId="2640230564" sldId="303"/>
            <ac:spMk id="16" creationId="{D269F1D5-C5AF-40BA-9655-C245B5CD9489}"/>
          </ac:spMkLst>
        </pc:spChg>
        <pc:spChg chg="mod">
          <ac:chgData name="Danielle Moosajee" userId="bc3dd2a9c4f0d304" providerId="LiveId" clId="{0CC76684-6E5B-4CD2-87EF-B666D218D880}" dt="2024-09-20T13:13:49.328" v="120" actId="1036"/>
          <ac:spMkLst>
            <pc:docMk/>
            <pc:sldMk cId="2640230564" sldId="303"/>
            <ac:spMk id="17" creationId="{9FDF60CF-B5D3-45B8-A83C-386563E835D9}"/>
          </ac:spMkLst>
        </pc:spChg>
        <pc:spChg chg="mod">
          <ac:chgData name="Danielle Moosajee" userId="bc3dd2a9c4f0d304" providerId="LiveId" clId="{0CC76684-6E5B-4CD2-87EF-B666D218D880}" dt="2024-09-20T13:13:49.328" v="120" actId="1036"/>
          <ac:spMkLst>
            <pc:docMk/>
            <pc:sldMk cId="2640230564" sldId="303"/>
            <ac:spMk id="18" creationId="{34E4F89C-4E5F-49DA-BC50-66E0EA40A957}"/>
          </ac:spMkLst>
        </pc:spChg>
        <pc:spChg chg="mod">
          <ac:chgData name="Danielle Moosajee" userId="bc3dd2a9c4f0d304" providerId="LiveId" clId="{0CC76684-6E5B-4CD2-87EF-B666D218D880}" dt="2024-09-20T13:13:49.328" v="120" actId="1036"/>
          <ac:spMkLst>
            <pc:docMk/>
            <pc:sldMk cId="2640230564" sldId="303"/>
            <ac:spMk id="21" creationId="{32D12093-DDF3-4F9B-85F4-F220B8CBB5A0}"/>
          </ac:spMkLst>
        </pc:spChg>
        <pc:spChg chg="mod">
          <ac:chgData name="Danielle Moosajee" userId="bc3dd2a9c4f0d304" providerId="LiveId" clId="{0CC76684-6E5B-4CD2-87EF-B666D218D880}" dt="2024-09-20T13:13:49.328" v="120" actId="1036"/>
          <ac:spMkLst>
            <pc:docMk/>
            <pc:sldMk cId="2640230564" sldId="303"/>
            <ac:spMk id="22" creationId="{B73C5C08-7D4B-4910-A48B-D2B647BA3986}"/>
          </ac:spMkLst>
        </pc:spChg>
        <pc:spChg chg="mod">
          <ac:chgData name="Danielle Moosajee" userId="bc3dd2a9c4f0d304" providerId="LiveId" clId="{0CC76684-6E5B-4CD2-87EF-B666D218D880}" dt="2024-09-20T13:13:49.328" v="120" actId="1036"/>
          <ac:spMkLst>
            <pc:docMk/>
            <pc:sldMk cId="2640230564" sldId="303"/>
            <ac:spMk id="25" creationId="{584055E7-A34B-4039-B0DF-F06AAD968BE8}"/>
          </ac:spMkLst>
        </pc:spChg>
        <pc:spChg chg="mod">
          <ac:chgData name="Danielle Moosajee" userId="bc3dd2a9c4f0d304" providerId="LiveId" clId="{0CC76684-6E5B-4CD2-87EF-B666D218D880}" dt="2024-09-20T13:13:49.328" v="120" actId="1036"/>
          <ac:spMkLst>
            <pc:docMk/>
            <pc:sldMk cId="2640230564" sldId="303"/>
            <ac:spMk id="26" creationId="{0E68884A-3BC8-432B-AAC4-C2BA7D2816F1}"/>
          </ac:spMkLst>
        </pc:spChg>
        <pc:spChg chg="mod">
          <ac:chgData name="Danielle Moosajee" userId="bc3dd2a9c4f0d304" providerId="LiveId" clId="{0CC76684-6E5B-4CD2-87EF-B666D218D880}" dt="2024-09-20T13:13:49.328" v="120" actId="1036"/>
          <ac:spMkLst>
            <pc:docMk/>
            <pc:sldMk cId="2640230564" sldId="303"/>
            <ac:spMk id="27" creationId="{91BD3C12-58F4-42B4-8283-369548DE927C}"/>
          </ac:spMkLst>
        </pc:spChg>
        <pc:spChg chg="mod">
          <ac:chgData name="Danielle Moosajee" userId="bc3dd2a9c4f0d304" providerId="LiveId" clId="{0CC76684-6E5B-4CD2-87EF-B666D218D880}" dt="2024-09-20T13:13:49.328" v="120" actId="1036"/>
          <ac:spMkLst>
            <pc:docMk/>
            <pc:sldMk cId="2640230564" sldId="303"/>
            <ac:spMk id="28" creationId="{11C73905-B2AA-489D-B98B-812AB54EDECD}"/>
          </ac:spMkLst>
        </pc:spChg>
        <pc:spChg chg="mod">
          <ac:chgData name="Danielle Moosajee" userId="bc3dd2a9c4f0d304" providerId="LiveId" clId="{0CC76684-6E5B-4CD2-87EF-B666D218D880}" dt="2024-09-20T13:13:21.009" v="68" actId="1035"/>
          <ac:spMkLst>
            <pc:docMk/>
            <pc:sldMk cId="2640230564" sldId="303"/>
            <ac:spMk id="29" creationId="{8BC20BD1-D7D5-4A60-83E6-93563F0D991C}"/>
          </ac:spMkLst>
        </pc:spChg>
        <pc:grpChg chg="mod">
          <ac:chgData name="Danielle Moosajee" userId="bc3dd2a9c4f0d304" providerId="LiveId" clId="{0CC76684-6E5B-4CD2-87EF-B666D218D880}" dt="2024-09-20T13:13:49.328" v="120" actId="1036"/>
          <ac:grpSpMkLst>
            <pc:docMk/>
            <pc:sldMk cId="2640230564" sldId="303"/>
            <ac:grpSpMk id="10" creationId="{0B581B5A-A2FF-46B0-B1DA-1DC9E874CA42}"/>
          </ac:grpSpMkLst>
        </pc:grpChg>
        <pc:graphicFrameChg chg="mod">
          <ac:chgData name="Danielle Moosajee" userId="bc3dd2a9c4f0d304" providerId="LiveId" clId="{0CC76684-6E5B-4CD2-87EF-B666D218D880}" dt="2024-09-20T13:13:49.328" v="120" actId="1036"/>
          <ac:graphicFrameMkLst>
            <pc:docMk/>
            <pc:sldMk cId="2640230564" sldId="303"/>
            <ac:graphicFrameMk id="4" creationId="{41AD490E-3BA0-4B65-9667-F4E4255CBF87}"/>
          </ac:graphicFrameMkLst>
        </pc:graphicFrameChg>
        <pc:graphicFrameChg chg="mod">
          <ac:chgData name="Danielle Moosajee" userId="bc3dd2a9c4f0d304" providerId="LiveId" clId="{0CC76684-6E5B-4CD2-87EF-B666D218D880}" dt="2024-09-20T13:13:49.328" v="120" actId="1036"/>
          <ac:graphicFrameMkLst>
            <pc:docMk/>
            <pc:sldMk cId="2640230564" sldId="303"/>
            <ac:graphicFrameMk id="24" creationId="{08200AC4-1283-4466-A150-9684DB0DD255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6F85B-3A73-419E-8473-96D639676AD5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22B3F-CFD1-4D08-88A2-9C0473CAC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633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209B082B-3D9D-4BAA-963E-228DDCDC8CCA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462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5363873D-505E-426F-924B-D2E897C18180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4662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5363873D-505E-426F-924B-D2E897C18180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4049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5363873D-505E-426F-924B-D2E897C18180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07733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5363873D-505E-426F-924B-D2E897C18180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1574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5363873D-505E-426F-924B-D2E897C18180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1518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5363873D-505E-426F-924B-D2E897C18180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0234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5363873D-505E-426F-924B-D2E897C18180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2067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5363873D-505E-426F-924B-D2E897C18180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424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2161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23528" y="1988840"/>
            <a:ext cx="42484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Probing questions to check understanding:</a:t>
            </a:r>
          </a:p>
          <a:p>
            <a:endParaRPr lang="en-GB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bloom_taxonomy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788024" y="2115056"/>
            <a:ext cx="402482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20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0601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2051720" y="2150894"/>
            <a:ext cx="691276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  <a:t>confident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do you feel with this topic?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Write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amber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GB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in your book!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Complete the corresponding activity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</a:t>
            </a:r>
          </a:p>
          <a:p>
            <a:pPr algn="ctr" eaLnBrk="1" hangingPunct="1"/>
            <a:endParaRPr lang="en-GB" b="1" dirty="0"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3364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 userDrawn="1"/>
        </p:nvGrpSpPr>
        <p:grpSpPr>
          <a:xfrm>
            <a:off x="2751927" y="1376432"/>
            <a:ext cx="5430768" cy="4032451"/>
            <a:chOff x="4469824" y="1124744"/>
            <a:chExt cx="6236041" cy="4032451"/>
          </a:xfrm>
        </p:grpSpPr>
        <p:sp>
          <p:nvSpPr>
            <p:cNvPr id="2" name="Isosceles Triangle 1"/>
            <p:cNvSpPr/>
            <p:nvPr userDrawn="1"/>
          </p:nvSpPr>
          <p:spPr bwMode="auto">
            <a:xfrm>
              <a:off x="4469824" y="1124744"/>
              <a:ext cx="6236041" cy="4032448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GB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endParaRPr>
            </a:p>
          </p:txBody>
        </p:sp>
        <p:cxnSp>
          <p:nvCxnSpPr>
            <p:cNvPr id="3" name="Straight Connector 2"/>
            <p:cNvCxnSpPr/>
            <p:nvPr userDrawn="1"/>
          </p:nvCxnSpPr>
          <p:spPr bwMode="auto">
            <a:xfrm>
              <a:off x="5423219" y="3933056"/>
              <a:ext cx="43199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4" name="Straight Connector 3"/>
            <p:cNvCxnSpPr/>
            <p:nvPr userDrawn="1"/>
          </p:nvCxnSpPr>
          <p:spPr bwMode="auto">
            <a:xfrm>
              <a:off x="6479199" y="2564904"/>
              <a:ext cx="220795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5" name="Straight Connector 4"/>
            <p:cNvCxnSpPr/>
            <p:nvPr userDrawn="1"/>
          </p:nvCxnSpPr>
          <p:spPr bwMode="auto">
            <a:xfrm>
              <a:off x="7535179" y="2564907"/>
              <a:ext cx="0" cy="1368152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6" name="Straight Connector 5"/>
            <p:cNvCxnSpPr/>
            <p:nvPr userDrawn="1"/>
          </p:nvCxnSpPr>
          <p:spPr bwMode="auto">
            <a:xfrm>
              <a:off x="6671196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7" name="Straight Connector 6"/>
            <p:cNvCxnSpPr/>
            <p:nvPr userDrawn="1"/>
          </p:nvCxnSpPr>
          <p:spPr bwMode="auto">
            <a:xfrm>
              <a:off x="8399163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8" name="TextBox 7"/>
            <p:cNvSpPr txBox="1"/>
            <p:nvPr userDrawn="1"/>
          </p:nvSpPr>
          <p:spPr>
            <a:xfrm>
              <a:off x="5615217" y="4365104"/>
              <a:ext cx="4127921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3 things you knew already</a:t>
              </a:r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6479199" y="2889280"/>
              <a:ext cx="2111960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2 things you learnt today</a:t>
              </a:r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6394406" y="1594877"/>
              <a:ext cx="2292751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1 question about today’s topic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2042195" y="1183393"/>
            <a:ext cx="6922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u="sng" dirty="0">
                <a:latin typeface="Arial" panose="020B0604020202020204" pitchFamily="34" charset="0"/>
                <a:cs typeface="Arial" panose="020B0604020202020204" pitchFamily="34" charset="0"/>
              </a:rPr>
              <a:t>Plenary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2052882" y="2191504"/>
            <a:ext cx="69116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2 stars (</a:t>
            </a:r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)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and a wish (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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)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I am brilliant at...</a:t>
            </a: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I am good at...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  <a:sym typeface="Wingdings"/>
            </a:endParaRPr>
          </a:p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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Something I need to work on is...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5539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2828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5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2" y="1095460"/>
            <a:ext cx="8775386" cy="5645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Friday, 20 September 2024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2061310" y="368509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Stem and Leaf Diagrams</a:t>
            </a:r>
          </a:p>
        </p:txBody>
      </p:sp>
    </p:spTree>
    <p:extLst>
      <p:ext uri="{BB962C8B-B14F-4D97-AF65-F5344CB8AC3E}">
        <p14:creationId xmlns:p14="http://schemas.microsoft.com/office/powerpoint/2010/main" val="3484405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5949281"/>
            <a:ext cx="6893587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51720" y="1095460"/>
            <a:ext cx="6903178" cy="4637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3" y="1095460"/>
            <a:ext cx="1714499" cy="5717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Friday, 20 September 2024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 userDrawn="1"/>
        </p:nvSpPr>
        <p:spPr>
          <a:xfrm>
            <a:off x="2046411" y="5965829"/>
            <a:ext cx="69180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Keywords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baseline="0" dirty="0">
                <a:solidFill>
                  <a:schemeClr val="tx1"/>
                </a:solidFill>
                <a:latin typeface="Arial" panose="020B0604020202020204" pitchFamily="34" charset="0"/>
                <a:ea typeface="Microsoft YaHei" pitchFamily="34" charset="-122"/>
                <a:cs typeface="Arial" panose="020B0604020202020204" pitchFamily="34" charset="0"/>
              </a:rPr>
              <a:t>Stem, leaf, key, tens, units, range, median, greater than, less than, order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179512" y="1165852"/>
            <a:ext cx="1714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Lesson Objectives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79513" y="1844824"/>
            <a:ext cx="171449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Developing students will be able to draw a</a:t>
            </a:r>
            <a:r>
              <a:rPr lang="en-GB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stem and leaf diagram.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Secure students will be able to interpret a stem and leaf diagram.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Excelling students will be able to</a:t>
            </a:r>
            <a:r>
              <a:rPr lang="en-GB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draw and interpret a back-to-back stem and leaf diagram.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8B1F2CA-B620-4405-B25E-94CA19D0499E}"/>
              </a:ext>
            </a:extLst>
          </p:cNvPr>
          <p:cNvSpPr txBox="1"/>
          <p:nvPr userDrawn="1"/>
        </p:nvSpPr>
        <p:spPr>
          <a:xfrm>
            <a:off x="2061310" y="368509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Stem and Leaf Diagrams</a:t>
            </a:r>
          </a:p>
        </p:txBody>
      </p:sp>
    </p:spTree>
    <p:extLst>
      <p:ext uri="{BB962C8B-B14F-4D97-AF65-F5344CB8AC3E}">
        <p14:creationId xmlns:p14="http://schemas.microsoft.com/office/powerpoint/2010/main" val="2492940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  <p:sldLayoutId id="2147483663" r:id="rId3"/>
    <p:sldLayoutId id="2147483664" r:id="rId4"/>
    <p:sldLayoutId id="2147483666" r:id="rId5"/>
    <p:sldLayoutId id="2147483668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13" Type="http://schemas.openxmlformats.org/officeDocument/2006/relationships/image" Target="../media/image43.png"/><Relationship Id="rId18" Type="http://schemas.openxmlformats.org/officeDocument/2006/relationships/image" Target="../media/image48.png"/><Relationship Id="rId26" Type="http://schemas.openxmlformats.org/officeDocument/2006/relationships/image" Target="../media/image56.png"/><Relationship Id="rId3" Type="http://schemas.openxmlformats.org/officeDocument/2006/relationships/image" Target="../media/image33.png"/><Relationship Id="rId21" Type="http://schemas.openxmlformats.org/officeDocument/2006/relationships/image" Target="../media/image51.png"/><Relationship Id="rId7" Type="http://schemas.openxmlformats.org/officeDocument/2006/relationships/image" Target="../media/image37.png"/><Relationship Id="rId12" Type="http://schemas.openxmlformats.org/officeDocument/2006/relationships/image" Target="../media/image42.png"/><Relationship Id="rId17" Type="http://schemas.openxmlformats.org/officeDocument/2006/relationships/image" Target="../media/image47.png"/><Relationship Id="rId25" Type="http://schemas.openxmlformats.org/officeDocument/2006/relationships/image" Target="../media/image55.png"/><Relationship Id="rId2" Type="http://schemas.openxmlformats.org/officeDocument/2006/relationships/notesSlide" Target="../notesSlides/notesSlide9.xml"/><Relationship Id="rId16" Type="http://schemas.openxmlformats.org/officeDocument/2006/relationships/image" Target="../media/image46.png"/><Relationship Id="rId20" Type="http://schemas.openxmlformats.org/officeDocument/2006/relationships/image" Target="../media/image50.png"/><Relationship Id="rId29" Type="http://schemas.openxmlformats.org/officeDocument/2006/relationships/image" Target="../media/image5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6.png"/><Relationship Id="rId11" Type="http://schemas.openxmlformats.org/officeDocument/2006/relationships/image" Target="../media/image41.png"/><Relationship Id="rId24" Type="http://schemas.openxmlformats.org/officeDocument/2006/relationships/image" Target="../media/image54.png"/><Relationship Id="rId5" Type="http://schemas.openxmlformats.org/officeDocument/2006/relationships/image" Target="../media/image35.png"/><Relationship Id="rId15" Type="http://schemas.openxmlformats.org/officeDocument/2006/relationships/image" Target="../media/image45.png"/><Relationship Id="rId23" Type="http://schemas.openxmlformats.org/officeDocument/2006/relationships/image" Target="../media/image53.png"/><Relationship Id="rId28" Type="http://schemas.openxmlformats.org/officeDocument/2006/relationships/image" Target="../media/image58.png"/><Relationship Id="rId10" Type="http://schemas.openxmlformats.org/officeDocument/2006/relationships/image" Target="../media/image40.png"/><Relationship Id="rId19" Type="http://schemas.openxmlformats.org/officeDocument/2006/relationships/image" Target="../media/image49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Relationship Id="rId14" Type="http://schemas.openxmlformats.org/officeDocument/2006/relationships/image" Target="../media/image44.png"/><Relationship Id="rId22" Type="http://schemas.openxmlformats.org/officeDocument/2006/relationships/image" Target="../media/image52.png"/><Relationship Id="rId27" Type="http://schemas.openxmlformats.org/officeDocument/2006/relationships/image" Target="../media/image57.png"/><Relationship Id="rId30" Type="http://schemas.openxmlformats.org/officeDocument/2006/relationships/image" Target="../media/image6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13" Type="http://schemas.openxmlformats.org/officeDocument/2006/relationships/image" Target="../media/image72.png"/><Relationship Id="rId3" Type="http://schemas.openxmlformats.org/officeDocument/2006/relationships/image" Target="../media/image62.png"/><Relationship Id="rId7" Type="http://schemas.openxmlformats.org/officeDocument/2006/relationships/image" Target="../media/image66.png"/><Relationship Id="rId12" Type="http://schemas.openxmlformats.org/officeDocument/2006/relationships/image" Target="../media/image71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5.png"/><Relationship Id="rId11" Type="http://schemas.openxmlformats.org/officeDocument/2006/relationships/image" Target="../media/image70.png"/><Relationship Id="rId5" Type="http://schemas.openxmlformats.org/officeDocument/2006/relationships/image" Target="../media/image64.png"/><Relationship Id="rId15" Type="http://schemas.openxmlformats.org/officeDocument/2006/relationships/image" Target="../media/image74.png"/><Relationship Id="rId10" Type="http://schemas.openxmlformats.org/officeDocument/2006/relationships/image" Target="../media/image69.png"/><Relationship Id="rId4" Type="http://schemas.openxmlformats.org/officeDocument/2006/relationships/image" Target="../media/image63.png"/><Relationship Id="rId9" Type="http://schemas.openxmlformats.org/officeDocument/2006/relationships/image" Target="../media/image68.png"/><Relationship Id="rId14" Type="http://schemas.openxmlformats.org/officeDocument/2006/relationships/image" Target="../media/image73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png"/><Relationship Id="rId13" Type="http://schemas.openxmlformats.org/officeDocument/2006/relationships/image" Target="../media/image86.png"/><Relationship Id="rId3" Type="http://schemas.openxmlformats.org/officeDocument/2006/relationships/image" Target="../media/image76.png"/><Relationship Id="rId7" Type="http://schemas.openxmlformats.org/officeDocument/2006/relationships/image" Target="../media/image80.png"/><Relationship Id="rId12" Type="http://schemas.openxmlformats.org/officeDocument/2006/relationships/image" Target="../media/image85.png"/><Relationship Id="rId2" Type="http://schemas.openxmlformats.org/officeDocument/2006/relationships/image" Target="../media/image7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9.png"/><Relationship Id="rId11" Type="http://schemas.openxmlformats.org/officeDocument/2006/relationships/image" Target="../media/image84.png"/><Relationship Id="rId5" Type="http://schemas.openxmlformats.org/officeDocument/2006/relationships/image" Target="../media/image78.png"/><Relationship Id="rId15" Type="http://schemas.openxmlformats.org/officeDocument/2006/relationships/image" Target="../media/image88.png"/><Relationship Id="rId10" Type="http://schemas.openxmlformats.org/officeDocument/2006/relationships/image" Target="../media/image83.png"/><Relationship Id="rId4" Type="http://schemas.openxmlformats.org/officeDocument/2006/relationships/image" Target="../media/image77.png"/><Relationship Id="rId9" Type="http://schemas.openxmlformats.org/officeDocument/2006/relationships/image" Target="../media/image82.png"/><Relationship Id="rId14" Type="http://schemas.openxmlformats.org/officeDocument/2006/relationships/image" Target="../media/image8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26" Type="http://schemas.openxmlformats.org/officeDocument/2006/relationships/image" Target="../media/image28.png"/><Relationship Id="rId3" Type="http://schemas.openxmlformats.org/officeDocument/2006/relationships/image" Target="../media/image5.png"/><Relationship Id="rId21" Type="http://schemas.openxmlformats.org/officeDocument/2006/relationships/image" Target="../media/image23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5" Type="http://schemas.openxmlformats.org/officeDocument/2006/relationships/image" Target="../media/image27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8.png"/><Relationship Id="rId20" Type="http://schemas.openxmlformats.org/officeDocument/2006/relationships/image" Target="../media/image22.png"/><Relationship Id="rId29" Type="http://schemas.openxmlformats.org/officeDocument/2006/relationships/image" Target="../media/image3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24" Type="http://schemas.openxmlformats.org/officeDocument/2006/relationships/image" Target="../media/image26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23" Type="http://schemas.openxmlformats.org/officeDocument/2006/relationships/image" Target="../media/image25.png"/><Relationship Id="rId28" Type="http://schemas.openxmlformats.org/officeDocument/2006/relationships/image" Target="../media/image30.png"/><Relationship Id="rId10" Type="http://schemas.openxmlformats.org/officeDocument/2006/relationships/image" Target="../media/image12.png"/><Relationship Id="rId19" Type="http://schemas.openxmlformats.org/officeDocument/2006/relationships/image" Target="../media/image21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24.png"/><Relationship Id="rId27" Type="http://schemas.openxmlformats.org/officeDocument/2006/relationships/image" Target="../media/image29.png"/><Relationship Id="rId30" Type="http://schemas.openxmlformats.org/officeDocument/2006/relationships/image" Target="../media/image3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2123728" y="1124744"/>
            <a:ext cx="6768752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/>
            <a:r>
              <a:rPr lang="en-GB" altLang="en-US" sz="2400" b="1" u="sng" dirty="0">
                <a:cs typeface="Arial" panose="020B0604020202020204" pitchFamily="34" charset="0"/>
              </a:rPr>
              <a:t>Starter</a:t>
            </a:r>
          </a:p>
          <a:p>
            <a:pPr eaLnBrk="1" hangingPunct="1"/>
            <a:endParaRPr lang="en-GB" altLang="en-US" sz="2000" dirty="0">
              <a:cs typeface="Arial" panose="020B0604020202020204" pitchFamily="34" charset="0"/>
            </a:endParaRPr>
          </a:p>
          <a:p>
            <a:pPr eaLnBrk="1" hangingPunct="1"/>
            <a:r>
              <a:rPr lang="en-GB" altLang="en-US" sz="2000" dirty="0">
                <a:cs typeface="Arial" panose="020B0604020202020204" pitchFamily="34" charset="0"/>
              </a:rPr>
              <a:t>Find the </a:t>
            </a:r>
            <a:r>
              <a:rPr lang="en-GB" altLang="en-US" sz="2000" u="sng" dirty="0">
                <a:cs typeface="Arial" panose="020B0604020202020204" pitchFamily="34" charset="0"/>
              </a:rPr>
              <a:t>medians</a:t>
            </a:r>
            <a:r>
              <a:rPr lang="en-GB" altLang="en-US" sz="2000" dirty="0">
                <a:cs typeface="Arial" panose="020B0604020202020204" pitchFamily="34" charset="0"/>
              </a:rPr>
              <a:t> of the following sets of data:</a:t>
            </a:r>
          </a:p>
          <a:p>
            <a:pPr eaLnBrk="1" hangingPunct="1"/>
            <a:r>
              <a:rPr lang="en-GB" altLang="en-US" sz="2000" dirty="0">
                <a:cs typeface="Arial" panose="020B0604020202020204" pitchFamily="34" charset="0"/>
              </a:rPr>
              <a:t>1)   	3, 5, 6</a:t>
            </a:r>
          </a:p>
          <a:p>
            <a:pPr eaLnBrk="1" hangingPunct="1"/>
            <a:r>
              <a:rPr lang="en-GB" altLang="en-US" sz="2000" dirty="0">
                <a:cs typeface="Arial" panose="020B0604020202020204" pitchFamily="34" charset="0"/>
              </a:rPr>
              <a:t>2)    	2, 4, 1, 9, 10</a:t>
            </a:r>
          </a:p>
          <a:p>
            <a:pPr eaLnBrk="1" hangingPunct="1"/>
            <a:r>
              <a:rPr lang="en-GB" altLang="en-US" sz="2000" dirty="0">
                <a:cs typeface="Arial" panose="020B0604020202020204" pitchFamily="34" charset="0"/>
              </a:rPr>
              <a:t>3)    	9, 5, 12, 15, 21, 35, 2</a:t>
            </a:r>
          </a:p>
          <a:p>
            <a:pPr eaLnBrk="1" hangingPunct="1"/>
            <a:endParaRPr lang="en-GB" altLang="en-US" sz="2000" dirty="0">
              <a:cs typeface="Arial" panose="020B0604020202020204" pitchFamily="34" charset="0"/>
            </a:endParaRPr>
          </a:p>
          <a:p>
            <a:pPr eaLnBrk="1" hangingPunct="1"/>
            <a:r>
              <a:rPr lang="en-GB" altLang="en-US" sz="2000" dirty="0">
                <a:cs typeface="Arial" panose="020B0604020202020204" pitchFamily="34" charset="0"/>
              </a:rPr>
              <a:t>Find the </a:t>
            </a:r>
            <a:r>
              <a:rPr lang="en-GB" altLang="en-US" sz="2000" u="sng" dirty="0">
                <a:cs typeface="Arial" panose="020B0604020202020204" pitchFamily="34" charset="0"/>
              </a:rPr>
              <a:t>ranges</a:t>
            </a:r>
            <a:r>
              <a:rPr lang="en-GB" altLang="en-US" sz="2000" dirty="0">
                <a:cs typeface="Arial" panose="020B0604020202020204" pitchFamily="34" charset="0"/>
              </a:rPr>
              <a:t> of the following sets of data:</a:t>
            </a:r>
          </a:p>
          <a:p>
            <a:pPr eaLnBrk="1" hangingPunct="1"/>
            <a:r>
              <a:rPr lang="en-GB" altLang="en-US" sz="2000" dirty="0">
                <a:cs typeface="Arial" panose="020B0604020202020204" pitchFamily="34" charset="0"/>
              </a:rPr>
              <a:t>4)	50, 60, 70, 90</a:t>
            </a:r>
          </a:p>
          <a:p>
            <a:pPr eaLnBrk="1" hangingPunct="1"/>
            <a:r>
              <a:rPr lang="en-GB" altLang="en-US" sz="2000" dirty="0">
                <a:cs typeface="Arial" panose="020B0604020202020204" pitchFamily="34" charset="0"/>
              </a:rPr>
              <a:t>5)	22, 35, 20, 18, 27</a:t>
            </a:r>
          </a:p>
          <a:p>
            <a:pPr eaLnBrk="1" hangingPunct="1"/>
            <a:r>
              <a:rPr lang="en-GB" altLang="en-US" sz="2000" dirty="0">
                <a:cs typeface="Arial" panose="020B0604020202020204" pitchFamily="34" charset="0"/>
              </a:rPr>
              <a:t>6)	2, 1, 5, 9, 11, 3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149826" y="2060848"/>
            <a:ext cx="54694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r>
              <a:rPr lang="en-GB" altLang="en-US" sz="2000" b="1">
                <a:solidFill>
                  <a:srgbClr val="FF0000"/>
                </a:solidFill>
                <a:cs typeface="Arial" panose="020B0604020202020204" pitchFamily="34" charset="0"/>
              </a:rPr>
              <a:t>= 5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151413" y="2410098"/>
            <a:ext cx="54694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r>
              <a:rPr lang="en-GB" altLang="en-US" sz="2000" b="1">
                <a:solidFill>
                  <a:srgbClr val="FF0000"/>
                </a:solidFill>
                <a:cs typeface="Arial" panose="020B0604020202020204" pitchFamily="34" charset="0"/>
              </a:rPr>
              <a:t>= 4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145063" y="2768873"/>
            <a:ext cx="6896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r>
              <a:rPr lang="en-GB" altLang="en-US" sz="2000" b="1">
                <a:solidFill>
                  <a:srgbClr val="FF0000"/>
                </a:solidFill>
                <a:cs typeface="Arial" panose="020B0604020202020204" pitchFamily="34" charset="0"/>
              </a:rPr>
              <a:t>= 12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149826" y="3634061"/>
            <a:ext cx="6896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r>
              <a:rPr lang="en-GB" altLang="en-US" sz="2000" b="1">
                <a:solidFill>
                  <a:srgbClr val="FF0000"/>
                </a:solidFill>
                <a:cs typeface="Arial" panose="020B0604020202020204" pitchFamily="34" charset="0"/>
              </a:rPr>
              <a:t>= 40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151413" y="3922986"/>
            <a:ext cx="6896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r>
              <a:rPr lang="en-GB" altLang="en-US" sz="2000" b="1">
                <a:solidFill>
                  <a:srgbClr val="FF0000"/>
                </a:solidFill>
                <a:cs typeface="Arial" panose="020B0604020202020204" pitchFamily="34" charset="0"/>
              </a:rPr>
              <a:t>= 17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156176" y="4245248"/>
            <a:ext cx="6896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r>
              <a:rPr lang="en-GB" altLang="en-US" sz="2000" b="1">
                <a:solidFill>
                  <a:srgbClr val="FF0000"/>
                </a:solidFill>
                <a:cs typeface="Arial" panose="020B0604020202020204" pitchFamily="34" charset="0"/>
              </a:rPr>
              <a:t>= 10</a:t>
            </a:r>
          </a:p>
        </p:txBody>
      </p:sp>
    </p:spTree>
    <p:extLst>
      <p:ext uri="{BB962C8B-B14F-4D97-AF65-F5344CB8AC3E}">
        <p14:creationId xmlns:p14="http://schemas.microsoft.com/office/powerpoint/2010/main" val="3658088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AFA8763-67C2-4793-9CAE-9ACC9905CFFF}"/>
              </a:ext>
            </a:extLst>
          </p:cNvPr>
          <p:cNvSpPr/>
          <p:nvPr/>
        </p:nvSpPr>
        <p:spPr>
          <a:xfrm>
            <a:off x="251527" y="1124744"/>
            <a:ext cx="864095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Here are the marks gained by 30 students in an examination: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63   58   61   52   59   65   69   75   70   54   57   63   76   81   64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68   59   40   65   74   80   44   47   53   70   81   68   49   57   61</a:t>
            </a:r>
          </a:p>
          <a:p>
            <a:pPr marL="342900" indent="-342900">
              <a:buAutoNum type="alphaLcParenR"/>
            </a:pPr>
            <a:r>
              <a:rPr lang="en-GB" strike="sngStrike" dirty="0">
                <a:latin typeface="Arial" panose="020B0604020202020204" pitchFamily="34" charset="0"/>
                <a:cs typeface="Arial" panose="020B0604020202020204" pitchFamily="34" charset="0"/>
              </a:rPr>
              <a:t>Show this data in an ordered stem and leaf diagram.</a:t>
            </a:r>
          </a:p>
          <a:p>
            <a:pPr marL="342900" indent="-342900">
              <a:buAutoNum type="alphaLcParenR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Hence, calculate the median and the range.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55F0C33-AC05-4179-984F-EC0548B10789}"/>
              </a:ext>
            </a:extLst>
          </p:cNvPr>
          <p:cNvGrpSpPr/>
          <p:nvPr/>
        </p:nvGrpSpPr>
        <p:grpSpPr>
          <a:xfrm>
            <a:off x="683568" y="2876568"/>
            <a:ext cx="576064" cy="2343655"/>
            <a:chOff x="683568" y="2876568"/>
            <a:chExt cx="576064" cy="2343655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9BBC26F-FD34-4717-8640-7988A6C13F7C}"/>
                </a:ext>
              </a:extLst>
            </p:cNvPr>
            <p:cNvSpPr txBox="1"/>
            <p:nvPr/>
          </p:nvSpPr>
          <p:spPr>
            <a:xfrm>
              <a:off x="683568" y="2876568"/>
              <a:ext cx="576064" cy="2343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</a:p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</a:p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ECB6574F-84D9-4564-A611-2FE980449D11}"/>
                </a:ext>
              </a:extLst>
            </p:cNvPr>
            <p:cNvCxnSpPr>
              <a:cxnSpLocks/>
            </p:cNvCxnSpPr>
            <p:nvPr/>
          </p:nvCxnSpPr>
          <p:spPr>
            <a:xfrm>
              <a:off x="1115616" y="2996952"/>
              <a:ext cx="0" cy="216024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C0072383-B0E8-45A1-AB2E-469E5394FBF5}"/>
              </a:ext>
            </a:extLst>
          </p:cNvPr>
          <p:cNvSpPr txBox="1"/>
          <p:nvPr/>
        </p:nvSpPr>
        <p:spPr>
          <a:xfrm>
            <a:off x="1151619" y="3892986"/>
            <a:ext cx="38561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1   1   3   3   4   5   5   8   8   9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A76974D-4D78-4302-83BD-F6319E1027E4}"/>
              </a:ext>
            </a:extLst>
          </p:cNvPr>
          <p:cNvSpPr txBox="1"/>
          <p:nvPr/>
        </p:nvSpPr>
        <p:spPr>
          <a:xfrm>
            <a:off x="1151619" y="3429000"/>
            <a:ext cx="38561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2   3   4   7   7   8   9   9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9F2A607-07C2-44CF-A27D-ACBA92860B2C}"/>
              </a:ext>
            </a:extLst>
          </p:cNvPr>
          <p:cNvSpPr txBox="1"/>
          <p:nvPr/>
        </p:nvSpPr>
        <p:spPr>
          <a:xfrm>
            <a:off x="1153889" y="4356549"/>
            <a:ext cx="38561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0   0   4   5   6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92A6A00-512B-4114-8002-4AE8B813AF52}"/>
              </a:ext>
            </a:extLst>
          </p:cNvPr>
          <p:cNvSpPr txBox="1"/>
          <p:nvPr/>
        </p:nvSpPr>
        <p:spPr>
          <a:xfrm>
            <a:off x="1151619" y="4816491"/>
            <a:ext cx="38561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0   1   1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CB98B7A-870E-4488-86BF-135A6C1D87DD}"/>
              </a:ext>
            </a:extLst>
          </p:cNvPr>
          <p:cNvSpPr txBox="1"/>
          <p:nvPr/>
        </p:nvSpPr>
        <p:spPr>
          <a:xfrm>
            <a:off x="1151619" y="2945659"/>
            <a:ext cx="38561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0   4   7   9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052CC7-D2E0-48B1-B304-931911AE9730}"/>
              </a:ext>
            </a:extLst>
          </p:cNvPr>
          <p:cNvSpPr txBox="1"/>
          <p:nvPr/>
        </p:nvSpPr>
        <p:spPr>
          <a:xfrm>
            <a:off x="683568" y="5410090"/>
            <a:ext cx="172819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Key: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4|0 = 40 marks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3A7DE87-908A-4615-9C2B-A4449A5CD1B6}"/>
              </a:ext>
            </a:extLst>
          </p:cNvPr>
          <p:cNvSpPr txBox="1"/>
          <p:nvPr/>
        </p:nvSpPr>
        <p:spPr>
          <a:xfrm>
            <a:off x="5220072" y="2996952"/>
            <a:ext cx="19442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Largest value =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Smallest value =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Range =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9511806-A242-4EA5-9CF5-5FE46CED3271}"/>
              </a:ext>
            </a:extLst>
          </p:cNvPr>
          <p:cNvSpPr txBox="1"/>
          <p:nvPr/>
        </p:nvSpPr>
        <p:spPr>
          <a:xfrm>
            <a:off x="6976388" y="2996952"/>
            <a:ext cx="795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81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086F406-06F9-4C84-8CDB-868C6246AA88}"/>
              </a:ext>
            </a:extLst>
          </p:cNvPr>
          <p:cNvSpPr txBox="1"/>
          <p:nvPr/>
        </p:nvSpPr>
        <p:spPr>
          <a:xfrm>
            <a:off x="7092280" y="3550950"/>
            <a:ext cx="795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0C4B0AC-19E7-4E50-A684-D4F93F939312}"/>
              </a:ext>
            </a:extLst>
          </p:cNvPr>
          <p:cNvSpPr txBox="1"/>
          <p:nvPr/>
        </p:nvSpPr>
        <p:spPr>
          <a:xfrm>
            <a:off x="6296452" y="4108430"/>
            <a:ext cx="1155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81 – 40 =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416AEBF-ACBF-46FE-8FD1-19F6CECA9D8C}"/>
              </a:ext>
            </a:extLst>
          </p:cNvPr>
          <p:cNvSpPr txBox="1"/>
          <p:nvPr/>
        </p:nvSpPr>
        <p:spPr>
          <a:xfrm>
            <a:off x="7430315" y="4114654"/>
            <a:ext cx="795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41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2A62D62-513C-4F06-BB27-4ECEF5BF2C48}"/>
              </a:ext>
            </a:extLst>
          </p:cNvPr>
          <p:cNvSpPr txBox="1"/>
          <p:nvPr/>
        </p:nvSpPr>
        <p:spPr>
          <a:xfrm>
            <a:off x="5220072" y="503176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Median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2D03FB3B-02ED-49A6-B9E7-9BF4C8E86DDE}"/>
                  </a:ext>
                </a:extLst>
              </p:cNvPr>
              <p:cNvSpPr txBox="1"/>
              <p:nvPr/>
            </p:nvSpPr>
            <p:spPr>
              <a:xfrm>
                <a:off x="1784158" y="4763051"/>
                <a:ext cx="391108" cy="537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2D03FB3B-02ED-49A6-B9E7-9BF4C8E86D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4158" y="4763051"/>
                <a:ext cx="391108" cy="53741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F069631-FC93-411B-8B23-A23C70CDBF73}"/>
                  </a:ext>
                </a:extLst>
              </p:cNvPr>
              <p:cNvSpPr txBox="1"/>
              <p:nvPr/>
            </p:nvSpPr>
            <p:spPr>
              <a:xfrm>
                <a:off x="1100080" y="2859644"/>
                <a:ext cx="391108" cy="537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F069631-FC93-411B-8B23-A23C70CDBF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0080" y="2859644"/>
                <a:ext cx="391108" cy="53741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7B2A4F2-5E33-4204-A204-D00B0CA3E1E4}"/>
                  </a:ext>
                </a:extLst>
              </p:cNvPr>
              <p:cNvSpPr txBox="1"/>
              <p:nvPr/>
            </p:nvSpPr>
            <p:spPr>
              <a:xfrm>
                <a:off x="1453105" y="4747837"/>
                <a:ext cx="391108" cy="537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7B2A4F2-5E33-4204-A204-D00B0CA3E1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3105" y="4747837"/>
                <a:ext cx="391108" cy="53741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666DF231-696C-4C2A-8907-14647B59717B}"/>
                  </a:ext>
                </a:extLst>
              </p:cNvPr>
              <p:cNvSpPr txBox="1"/>
              <p:nvPr/>
            </p:nvSpPr>
            <p:spPr>
              <a:xfrm>
                <a:off x="1453105" y="2859644"/>
                <a:ext cx="391108" cy="537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666DF231-696C-4C2A-8907-14647B5971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3105" y="2859644"/>
                <a:ext cx="391108" cy="53741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AD1D1752-3ACC-4EF5-B966-D91F72DFED6D}"/>
                  </a:ext>
                </a:extLst>
              </p:cNvPr>
              <p:cNvSpPr txBox="1"/>
              <p:nvPr/>
            </p:nvSpPr>
            <p:spPr>
              <a:xfrm>
                <a:off x="1792675" y="2869357"/>
                <a:ext cx="391108" cy="537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AD1D1752-3ACC-4EF5-B966-D91F72DFED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2675" y="2869357"/>
                <a:ext cx="391108" cy="53741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B634C757-C6C8-4CC2-B1A5-A71D3ED2379E}"/>
                  </a:ext>
                </a:extLst>
              </p:cNvPr>
              <p:cNvSpPr txBox="1"/>
              <p:nvPr/>
            </p:nvSpPr>
            <p:spPr>
              <a:xfrm>
                <a:off x="1115616" y="4732623"/>
                <a:ext cx="391108" cy="537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B634C757-C6C8-4CC2-B1A5-A71D3ED237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4732623"/>
                <a:ext cx="391108" cy="53741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8D20303E-AB29-4D08-8A42-AF95276DF331}"/>
                  </a:ext>
                </a:extLst>
              </p:cNvPr>
              <p:cNvSpPr txBox="1"/>
              <p:nvPr/>
            </p:nvSpPr>
            <p:spPr>
              <a:xfrm>
                <a:off x="2485767" y="4293096"/>
                <a:ext cx="391108" cy="537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8D20303E-AB29-4D08-8A42-AF95276DF3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5767" y="4293096"/>
                <a:ext cx="391108" cy="53741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AA40CD73-8F74-4F99-A06A-048EB906563C}"/>
                  </a:ext>
                </a:extLst>
              </p:cNvPr>
              <p:cNvSpPr txBox="1"/>
              <p:nvPr/>
            </p:nvSpPr>
            <p:spPr>
              <a:xfrm>
                <a:off x="2156064" y="2865461"/>
                <a:ext cx="391108" cy="537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AA40CD73-8F74-4F99-A06A-048EB90656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6064" y="2865461"/>
                <a:ext cx="391108" cy="53741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C09088B1-C9DB-4C25-9946-A250393DB403}"/>
                  </a:ext>
                </a:extLst>
              </p:cNvPr>
              <p:cNvSpPr txBox="1"/>
              <p:nvPr/>
            </p:nvSpPr>
            <p:spPr>
              <a:xfrm>
                <a:off x="1100080" y="3338453"/>
                <a:ext cx="391108" cy="537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C09088B1-C9DB-4C25-9946-A250393DB4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0080" y="3338453"/>
                <a:ext cx="391108" cy="53741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03A17C65-E1B6-4E03-853A-8A81879BD9A3}"/>
                  </a:ext>
                </a:extLst>
              </p:cNvPr>
              <p:cNvSpPr txBox="1"/>
              <p:nvPr/>
            </p:nvSpPr>
            <p:spPr>
              <a:xfrm>
                <a:off x="2156064" y="4289474"/>
                <a:ext cx="391108" cy="537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03A17C65-E1B6-4E03-853A-8A81879BD9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6064" y="4289474"/>
                <a:ext cx="391108" cy="53741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56EADDFE-B701-42F2-9A17-885AF65C1248}"/>
                  </a:ext>
                </a:extLst>
              </p:cNvPr>
              <p:cNvSpPr txBox="1"/>
              <p:nvPr/>
            </p:nvSpPr>
            <p:spPr>
              <a:xfrm>
                <a:off x="1791100" y="4283484"/>
                <a:ext cx="391108" cy="537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56EADDFE-B701-42F2-9A17-885AF65C12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1100" y="4283484"/>
                <a:ext cx="391108" cy="53741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1BA17B1C-57A8-4E49-9093-07CA9B21165F}"/>
                  </a:ext>
                </a:extLst>
              </p:cNvPr>
              <p:cNvSpPr txBox="1"/>
              <p:nvPr/>
            </p:nvSpPr>
            <p:spPr>
              <a:xfrm>
                <a:off x="1440819" y="3366616"/>
                <a:ext cx="391108" cy="537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1BA17B1C-57A8-4E49-9093-07CA9B2116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0819" y="3366616"/>
                <a:ext cx="391108" cy="53741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4B79C9F-48D7-477E-8613-E8202B2C9D2A}"/>
                  </a:ext>
                </a:extLst>
              </p:cNvPr>
              <p:cNvSpPr txBox="1"/>
              <p:nvPr/>
            </p:nvSpPr>
            <p:spPr>
              <a:xfrm>
                <a:off x="1798442" y="3354619"/>
                <a:ext cx="391108" cy="537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4B79C9F-48D7-477E-8613-E8202B2C9D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8442" y="3354619"/>
                <a:ext cx="391108" cy="537418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28E1FB23-E785-432E-B7E5-0622F0A26EB1}"/>
                  </a:ext>
                </a:extLst>
              </p:cNvPr>
              <p:cNvSpPr txBox="1"/>
              <p:nvPr/>
            </p:nvSpPr>
            <p:spPr>
              <a:xfrm>
                <a:off x="1438732" y="4279338"/>
                <a:ext cx="391108" cy="537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28E1FB23-E785-432E-B7E5-0622F0A26E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8732" y="4279338"/>
                <a:ext cx="391108" cy="537418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34DC9AA-EA1B-4F72-B8D2-484B3467AA7A}"/>
                  </a:ext>
                </a:extLst>
              </p:cNvPr>
              <p:cNvSpPr txBox="1"/>
              <p:nvPr/>
            </p:nvSpPr>
            <p:spPr>
              <a:xfrm>
                <a:off x="1100080" y="4285056"/>
                <a:ext cx="391108" cy="537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34DC9AA-EA1B-4F72-B8D2-484B3467AA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0080" y="4285056"/>
                <a:ext cx="391108" cy="537418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A276E3E4-76E5-41C0-9BD5-7D16CDBBD751}"/>
                  </a:ext>
                </a:extLst>
              </p:cNvPr>
              <p:cNvSpPr txBox="1"/>
              <p:nvPr/>
            </p:nvSpPr>
            <p:spPr>
              <a:xfrm>
                <a:off x="2151026" y="3349176"/>
                <a:ext cx="391108" cy="537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A276E3E4-76E5-41C0-9BD5-7D16CDBBD7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1026" y="3349176"/>
                <a:ext cx="391108" cy="537418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FFCCE26B-5073-4EFE-B41F-42C09A2238F7}"/>
                  </a:ext>
                </a:extLst>
              </p:cNvPr>
              <p:cNvSpPr txBox="1"/>
              <p:nvPr/>
            </p:nvSpPr>
            <p:spPr>
              <a:xfrm>
                <a:off x="4250097" y="3812739"/>
                <a:ext cx="391108" cy="537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FFCCE26B-5073-4EFE-B41F-42C09A2238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0097" y="3812739"/>
                <a:ext cx="391108" cy="537418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33B0B6C8-3A77-4BB1-8E39-BCD6D9075C8E}"/>
                  </a:ext>
                </a:extLst>
              </p:cNvPr>
              <p:cNvSpPr txBox="1"/>
              <p:nvPr/>
            </p:nvSpPr>
            <p:spPr>
              <a:xfrm>
                <a:off x="2517625" y="3333010"/>
                <a:ext cx="391108" cy="537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33B0B6C8-3A77-4BB1-8E39-BCD6D9075C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7625" y="3333010"/>
                <a:ext cx="391108" cy="537418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9689DE0B-96E8-4A08-BA55-32F239C5F999}"/>
                  </a:ext>
                </a:extLst>
              </p:cNvPr>
              <p:cNvSpPr txBox="1"/>
              <p:nvPr/>
            </p:nvSpPr>
            <p:spPr>
              <a:xfrm>
                <a:off x="3909358" y="3824121"/>
                <a:ext cx="391108" cy="537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9689DE0B-96E8-4A08-BA55-32F239C5F9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9358" y="3824121"/>
                <a:ext cx="391108" cy="537418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5A10A62B-BB28-4624-8DF2-B7C82A4F1C76}"/>
                  </a:ext>
                </a:extLst>
              </p:cNvPr>
              <p:cNvSpPr txBox="1"/>
              <p:nvPr/>
            </p:nvSpPr>
            <p:spPr>
              <a:xfrm>
                <a:off x="2848042" y="3368327"/>
                <a:ext cx="391108" cy="537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5A10A62B-BB28-4624-8DF2-B7C82A4F1C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8042" y="3368327"/>
                <a:ext cx="391108" cy="537418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52D4DE2C-99FC-490E-A920-9BDE4DAA0F6A}"/>
                  </a:ext>
                </a:extLst>
              </p:cNvPr>
              <p:cNvSpPr txBox="1"/>
              <p:nvPr/>
            </p:nvSpPr>
            <p:spPr>
              <a:xfrm>
                <a:off x="3533787" y="3842639"/>
                <a:ext cx="391108" cy="537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52D4DE2C-99FC-490E-A920-9BDE4DAA0F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3787" y="3842639"/>
                <a:ext cx="391108" cy="537418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464F65AF-5C25-4912-97AA-5DB41F547F7C}"/>
                  </a:ext>
                </a:extLst>
              </p:cNvPr>
              <p:cNvSpPr txBox="1"/>
              <p:nvPr/>
            </p:nvSpPr>
            <p:spPr>
              <a:xfrm>
                <a:off x="3200553" y="3338453"/>
                <a:ext cx="391108" cy="537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464F65AF-5C25-4912-97AA-5DB41F547F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553" y="3338453"/>
                <a:ext cx="391108" cy="537418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3323ED91-8638-47F1-B1B8-CB372AE3A802}"/>
                  </a:ext>
                </a:extLst>
              </p:cNvPr>
              <p:cNvSpPr txBox="1"/>
              <p:nvPr/>
            </p:nvSpPr>
            <p:spPr>
              <a:xfrm>
                <a:off x="3206197" y="3822609"/>
                <a:ext cx="391108" cy="537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3323ED91-8638-47F1-B1B8-CB372AE3A8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6197" y="3822609"/>
                <a:ext cx="391108" cy="537418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65F80B33-929A-420E-B738-41E7591BD003}"/>
                  </a:ext>
                </a:extLst>
              </p:cNvPr>
              <p:cNvSpPr txBox="1"/>
              <p:nvPr/>
            </p:nvSpPr>
            <p:spPr>
              <a:xfrm>
                <a:off x="3549538" y="3349176"/>
                <a:ext cx="391108" cy="537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65F80B33-929A-420E-B738-41E7591BD0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538" y="3349176"/>
                <a:ext cx="391108" cy="537418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BE6FFB0D-FE3E-4AE8-9EAD-DBA59164C71A}"/>
                  </a:ext>
                </a:extLst>
              </p:cNvPr>
              <p:cNvSpPr txBox="1"/>
              <p:nvPr/>
            </p:nvSpPr>
            <p:spPr>
              <a:xfrm>
                <a:off x="2826873" y="3826982"/>
                <a:ext cx="391108" cy="537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BE6FFB0D-FE3E-4AE8-9EAD-DBA59164C7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6873" y="3826982"/>
                <a:ext cx="391108" cy="537418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30C73799-C134-4E5C-A57B-9269ECAE7C74}"/>
                  </a:ext>
                </a:extLst>
              </p:cNvPr>
              <p:cNvSpPr txBox="1"/>
              <p:nvPr/>
            </p:nvSpPr>
            <p:spPr>
              <a:xfrm>
                <a:off x="1121702" y="3833195"/>
                <a:ext cx="391108" cy="537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30C73799-C134-4E5C-A57B-9269ECAE7C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1702" y="3833195"/>
                <a:ext cx="391108" cy="537418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C4F61FEF-1BC7-4452-A03D-4318612F40E1}"/>
                  </a:ext>
                </a:extLst>
              </p:cNvPr>
              <p:cNvSpPr txBox="1"/>
              <p:nvPr/>
            </p:nvSpPr>
            <p:spPr>
              <a:xfrm>
                <a:off x="2493643" y="3827132"/>
                <a:ext cx="391108" cy="537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C4F61FEF-1BC7-4452-A03D-4318612F40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3643" y="3827132"/>
                <a:ext cx="391108" cy="537418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FC0F499B-C2EF-49E3-A26F-6A94A8B08896}"/>
                  </a:ext>
                </a:extLst>
              </p:cNvPr>
              <p:cNvSpPr txBox="1"/>
              <p:nvPr/>
            </p:nvSpPr>
            <p:spPr>
              <a:xfrm>
                <a:off x="1448163" y="3822609"/>
                <a:ext cx="391108" cy="537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FC0F499B-C2EF-49E3-A26F-6A94A8B088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8163" y="3822609"/>
                <a:ext cx="391108" cy="537418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BE342652-4095-4775-9D49-43B2755074EE}"/>
              </a:ext>
            </a:extLst>
          </p:cNvPr>
          <p:cNvSpPr/>
          <p:nvPr/>
        </p:nvSpPr>
        <p:spPr>
          <a:xfrm>
            <a:off x="683568" y="3933056"/>
            <a:ext cx="288028" cy="340701"/>
          </a:xfrm>
          <a:prstGeom prst="roundRect">
            <a:avLst/>
          </a:prstGeom>
          <a:noFill/>
          <a:ln>
            <a:solidFill>
              <a:srgbClr val="9842B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EA651517-057E-49B1-A303-76688987DBFF}"/>
              </a:ext>
            </a:extLst>
          </p:cNvPr>
          <p:cNvSpPr/>
          <p:nvPr/>
        </p:nvSpPr>
        <p:spPr>
          <a:xfrm>
            <a:off x="1835696" y="3936677"/>
            <a:ext cx="679124" cy="340701"/>
          </a:xfrm>
          <a:prstGeom prst="roundRect">
            <a:avLst/>
          </a:prstGeom>
          <a:noFill/>
          <a:ln>
            <a:solidFill>
              <a:srgbClr val="9842B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55EB5397-5FDE-47DB-8A57-87B5A36B3B12}"/>
              </a:ext>
            </a:extLst>
          </p:cNvPr>
          <p:cNvSpPr txBox="1"/>
          <p:nvPr/>
        </p:nvSpPr>
        <p:spPr>
          <a:xfrm>
            <a:off x="6368460" y="5028278"/>
            <a:ext cx="795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63</a:t>
            </a:r>
          </a:p>
        </p:txBody>
      </p:sp>
    </p:spTree>
    <p:extLst>
      <p:ext uri="{BB962C8B-B14F-4D97-AF65-F5344CB8AC3E}">
        <p14:creationId xmlns:p14="http://schemas.microsoft.com/office/powerpoint/2010/main" val="742943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 animBg="1"/>
      <p:bldP spid="56" grpId="0" animBg="1"/>
      <p:bldP spid="5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27161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4837616" y="1055688"/>
            <a:ext cx="14686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/>
            <a:r>
              <a:rPr lang="en-GB" altLang="en-US" sz="2400" b="1" u="sng">
                <a:cs typeface="Arial" panose="020B0604020202020204" pitchFamily="34" charset="0"/>
              </a:rPr>
              <a:t>Answers</a:t>
            </a:r>
          </a:p>
        </p:txBody>
      </p:sp>
      <p:grpSp>
        <p:nvGrpSpPr>
          <p:cNvPr id="21507" name="Group 3"/>
          <p:cNvGrpSpPr>
            <a:grpSpLocks/>
          </p:cNvGrpSpPr>
          <p:nvPr/>
        </p:nvGrpSpPr>
        <p:grpSpPr bwMode="auto">
          <a:xfrm>
            <a:off x="2515220" y="1517650"/>
            <a:ext cx="2768600" cy="1815882"/>
            <a:chOff x="2882900" y="1700808"/>
            <a:chExt cx="2769220" cy="1816698"/>
          </a:xfrm>
        </p:grpSpPr>
        <p:sp>
          <p:nvSpPr>
            <p:cNvPr id="6" name="TextBox 5"/>
            <p:cNvSpPr txBox="1"/>
            <p:nvPr/>
          </p:nvSpPr>
          <p:spPr bwMode="auto">
            <a:xfrm>
              <a:off x="2882900" y="1700808"/>
              <a:ext cx="2769220" cy="181669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0      5  7  8  8</a:t>
              </a:r>
            </a:p>
            <a:p>
              <a:pPr>
                <a:defRPr/>
              </a:pPr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1      0  0  0  0  2  5  5  5  6</a:t>
              </a:r>
            </a:p>
            <a:p>
              <a:pPr>
                <a:defRPr/>
              </a:pPr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2      0  0  0  4  5</a:t>
              </a:r>
            </a:p>
            <a:p>
              <a:pPr>
                <a:defRPr/>
              </a:pPr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3      3  5</a:t>
              </a:r>
            </a:p>
            <a:p>
              <a:pPr>
                <a:defRPr/>
              </a:pP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28600" indent="-228600">
                <a:buFontTx/>
                <a:buAutoNum type="alphaLcParenR"/>
                <a:defRPr/>
              </a:pPr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15</a:t>
              </a:r>
            </a:p>
            <a:p>
              <a:pPr marL="228600" indent="-228600">
                <a:buFontTx/>
                <a:buAutoNum type="alphaLcParenR"/>
                <a:defRPr/>
              </a:pPr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35 – 5 = 30</a:t>
              </a:r>
            </a:p>
            <a:p>
              <a:pPr marL="228600" indent="-228600">
                <a:buFontTx/>
                <a:buAutoNum type="alphaLcParenR"/>
                <a:defRPr/>
              </a:pPr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13 times</a:t>
              </a:r>
              <a:endParaRPr lang="en-GB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7" name="Straight Connector 6"/>
            <p:cNvCxnSpPr/>
            <p:nvPr/>
          </p:nvCxnSpPr>
          <p:spPr bwMode="auto">
            <a:xfrm>
              <a:off x="3229052" y="1700808"/>
              <a:ext cx="0" cy="8322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526" name="Rectangle 1"/>
            <p:cNvSpPr>
              <a:spLocks noChangeArrowheads="1"/>
            </p:cNvSpPr>
            <p:nvPr/>
          </p:nvSpPr>
          <p:spPr bwMode="auto">
            <a:xfrm>
              <a:off x="2882900" y="1700808"/>
              <a:ext cx="2625204" cy="180020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defTabSz="4492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 marL="742950" indent="-285750" defTabSz="4492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 marL="1143000" indent="-228600" defTabSz="4492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 marL="1600200" indent="-228600" defTabSz="4492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 marL="2057400" indent="-228600" defTabSz="4492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schemeClr val="bg1"/>
                </a:solidFill>
                <a:cs typeface="Arial" panose="020B0604020202020204" pitchFamily="34" charset="0"/>
              </a:endParaRPr>
            </a:p>
          </p:txBody>
        </p:sp>
      </p:grpSp>
      <p:grpSp>
        <p:nvGrpSpPr>
          <p:cNvPr id="21508" name="Group 8"/>
          <p:cNvGrpSpPr>
            <a:grpSpLocks/>
          </p:cNvGrpSpPr>
          <p:nvPr/>
        </p:nvGrpSpPr>
        <p:grpSpPr bwMode="auto">
          <a:xfrm>
            <a:off x="2515220" y="3429000"/>
            <a:ext cx="2768600" cy="2032000"/>
            <a:chOff x="2882900" y="1700807"/>
            <a:chExt cx="2769220" cy="2031326"/>
          </a:xfrm>
        </p:grpSpPr>
        <p:sp>
          <p:nvSpPr>
            <p:cNvPr id="10" name="TextBox 9"/>
            <p:cNvSpPr txBox="1"/>
            <p:nvPr/>
          </p:nvSpPr>
          <p:spPr bwMode="auto">
            <a:xfrm>
              <a:off x="2882900" y="1700807"/>
              <a:ext cx="2769220" cy="203132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0      1  2  4  6  6</a:t>
              </a:r>
            </a:p>
            <a:p>
              <a:pPr>
                <a:defRPr/>
              </a:pPr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1      1  3  3  5  5  5  8  9  9</a:t>
              </a:r>
            </a:p>
            <a:p>
              <a:pPr>
                <a:defRPr/>
              </a:pPr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2      2  2  4  5  5  8  8  9</a:t>
              </a:r>
            </a:p>
            <a:p>
              <a:pPr>
                <a:defRPr/>
              </a:pPr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3      0  5</a:t>
              </a:r>
            </a:p>
            <a:p>
              <a:pPr>
                <a:defRPr/>
              </a:pPr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4      6</a:t>
              </a:r>
            </a:p>
            <a:p>
              <a:pPr>
                <a:defRPr/>
              </a:pP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28600" indent="-228600">
                <a:buFontTx/>
                <a:buAutoNum type="alphaLcParenR"/>
                <a:defRPr/>
              </a:pPr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19</a:t>
              </a:r>
            </a:p>
            <a:p>
              <a:pPr marL="228600" indent="-228600">
                <a:buFontTx/>
                <a:buAutoNum type="alphaLcParenR"/>
                <a:defRPr/>
              </a:pPr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46 – 1 = 45</a:t>
              </a:r>
            </a:p>
            <a:p>
              <a:pPr marL="228600" indent="-228600">
                <a:buFontTx/>
                <a:buAutoNum type="alphaLcParenR"/>
                <a:defRPr/>
              </a:pPr>
              <a:r>
                <a:rPr lang="en-GB" sz="1400" dirty="0">
                  <a:latin typeface="Arial" panose="020B0604020202020204" pitchFamily="34" charset="0"/>
                  <a:cs typeface="Arial" panose="020B0604020202020204" pitchFamily="34" charset="0"/>
                </a:rPr>
                <a:t>2 sentences</a:t>
              </a:r>
            </a:p>
          </p:txBody>
        </p:sp>
        <p:cxnSp>
          <p:nvCxnSpPr>
            <p:cNvPr id="11" name="Straight Connector 10"/>
            <p:cNvCxnSpPr/>
            <p:nvPr/>
          </p:nvCxnSpPr>
          <p:spPr bwMode="auto">
            <a:xfrm>
              <a:off x="3229052" y="1700807"/>
              <a:ext cx="0" cy="115214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523" name="Rectangle 11"/>
            <p:cNvSpPr>
              <a:spLocks noChangeArrowheads="1"/>
            </p:cNvSpPr>
            <p:nvPr/>
          </p:nvSpPr>
          <p:spPr bwMode="auto">
            <a:xfrm>
              <a:off x="2882900" y="1700807"/>
              <a:ext cx="2625204" cy="2031325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defTabSz="4492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 marL="742950" indent="-285750" defTabSz="4492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 marL="1143000" indent="-228600" defTabSz="4492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 marL="1600200" indent="-228600" defTabSz="4492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 marL="2057400" indent="-228600" defTabSz="4492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schemeClr val="bg1"/>
                </a:solidFill>
                <a:cs typeface="Arial" panose="020B0604020202020204" pitchFamily="34" charset="0"/>
              </a:endParaRPr>
            </a:p>
          </p:txBody>
        </p:sp>
      </p:grpSp>
      <p:grpSp>
        <p:nvGrpSpPr>
          <p:cNvPr id="21509" name="Group 14"/>
          <p:cNvGrpSpPr>
            <a:grpSpLocks/>
          </p:cNvGrpSpPr>
          <p:nvPr/>
        </p:nvGrpSpPr>
        <p:grpSpPr bwMode="auto">
          <a:xfrm>
            <a:off x="5652120" y="1517650"/>
            <a:ext cx="2768600" cy="1816100"/>
            <a:chOff x="2882900" y="1700808"/>
            <a:chExt cx="2769220" cy="1815882"/>
          </a:xfrm>
        </p:grpSpPr>
        <p:sp>
          <p:nvSpPr>
            <p:cNvPr id="16" name="TextBox 15"/>
            <p:cNvSpPr txBox="1"/>
            <p:nvPr/>
          </p:nvSpPr>
          <p:spPr bwMode="auto">
            <a:xfrm>
              <a:off x="2882900" y="1700808"/>
              <a:ext cx="2769220" cy="181588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2      3  7  8</a:t>
              </a:r>
            </a:p>
            <a:p>
              <a:pPr>
                <a:defRPr/>
              </a:pPr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3      1  4  5  6</a:t>
              </a:r>
            </a:p>
            <a:p>
              <a:pPr>
                <a:defRPr/>
              </a:pPr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4      1  2  4  5  5</a:t>
              </a:r>
            </a:p>
            <a:p>
              <a:pPr>
                <a:defRPr/>
              </a:pPr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5      0  2  3</a:t>
              </a:r>
            </a:p>
            <a:p>
              <a:pPr>
                <a:defRPr/>
              </a:pP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28600" indent="-228600">
                <a:buFontTx/>
                <a:buAutoNum type="alphaLcParenR"/>
                <a:defRPr/>
              </a:pPr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41</a:t>
              </a:r>
            </a:p>
            <a:p>
              <a:pPr marL="228600" indent="-228600">
                <a:buFontTx/>
                <a:buAutoNum type="alphaLcParenR"/>
                <a:defRPr/>
              </a:pPr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53 – 23 = 30</a:t>
              </a:r>
            </a:p>
            <a:p>
              <a:pPr marL="228600" indent="-228600">
                <a:buFontTx/>
                <a:buAutoNum type="alphaLcParenR"/>
                <a:defRPr/>
              </a:pPr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12 teachers</a:t>
              </a:r>
              <a:endParaRPr lang="en-GB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 bwMode="auto">
            <a:xfrm>
              <a:off x="3229052" y="1700808"/>
              <a:ext cx="0" cy="8317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520" name="Rectangle 17"/>
            <p:cNvSpPr>
              <a:spLocks noChangeArrowheads="1"/>
            </p:cNvSpPr>
            <p:nvPr/>
          </p:nvSpPr>
          <p:spPr bwMode="auto">
            <a:xfrm>
              <a:off x="2882900" y="1700808"/>
              <a:ext cx="2625204" cy="180020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defTabSz="4492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 marL="742950" indent="-285750" defTabSz="4492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 marL="1143000" indent="-228600" defTabSz="4492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 marL="1600200" indent="-228600" defTabSz="4492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 marL="2057400" indent="-228600" defTabSz="4492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schemeClr val="bg1"/>
                </a:solidFill>
                <a:cs typeface="Arial" panose="020B0604020202020204" pitchFamily="34" charset="0"/>
              </a:endParaRPr>
            </a:p>
          </p:txBody>
        </p:sp>
      </p:grpSp>
      <p:grpSp>
        <p:nvGrpSpPr>
          <p:cNvPr id="21510" name="Group 18"/>
          <p:cNvGrpSpPr>
            <a:grpSpLocks/>
          </p:cNvGrpSpPr>
          <p:nvPr/>
        </p:nvGrpSpPr>
        <p:grpSpPr bwMode="auto">
          <a:xfrm>
            <a:off x="5652120" y="3429000"/>
            <a:ext cx="2768600" cy="1600200"/>
            <a:chOff x="2882900" y="1700807"/>
            <a:chExt cx="2769220" cy="1600439"/>
          </a:xfrm>
        </p:grpSpPr>
        <p:sp>
          <p:nvSpPr>
            <p:cNvPr id="20" name="TextBox 19"/>
            <p:cNvSpPr txBox="1"/>
            <p:nvPr/>
          </p:nvSpPr>
          <p:spPr bwMode="auto">
            <a:xfrm>
              <a:off x="2882900" y="1700807"/>
              <a:ext cx="2769220" cy="160043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1      8  8  9</a:t>
              </a:r>
            </a:p>
            <a:p>
              <a:pPr>
                <a:defRPr/>
              </a:pPr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2      1  1  2  2  4  4  8  9</a:t>
              </a:r>
            </a:p>
            <a:p>
              <a:pPr>
                <a:defRPr/>
              </a:pPr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3      0  1  2  3</a:t>
              </a:r>
            </a:p>
            <a:p>
              <a:pPr>
                <a:defRPr/>
              </a:pP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28600" indent="-228600">
                <a:buFontTx/>
                <a:buAutoNum type="alphaLcParenR"/>
                <a:defRPr/>
              </a:pPr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24</a:t>
              </a:r>
            </a:p>
            <a:p>
              <a:pPr marL="228600" indent="-228600">
                <a:buFontTx/>
                <a:buAutoNum type="alphaLcParenR"/>
                <a:defRPr/>
              </a:pPr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33 – 18 = 15</a:t>
              </a:r>
            </a:p>
            <a:p>
              <a:pPr marL="228600" indent="-228600">
                <a:buFontTx/>
                <a:buAutoNum type="alphaLcParenR"/>
                <a:defRPr/>
              </a:pPr>
              <a:r>
                <a:rPr lang="en-GB" sz="1400" dirty="0">
                  <a:latin typeface="Arial" panose="020B0604020202020204" pitchFamily="34" charset="0"/>
                  <a:cs typeface="Arial" panose="020B0604020202020204" pitchFamily="34" charset="0"/>
                </a:rPr>
                <a:t>6/15 or 2/5</a:t>
              </a:r>
            </a:p>
          </p:txBody>
        </p:sp>
        <p:cxnSp>
          <p:nvCxnSpPr>
            <p:cNvPr id="21" name="Straight Connector 20"/>
            <p:cNvCxnSpPr/>
            <p:nvPr/>
          </p:nvCxnSpPr>
          <p:spPr bwMode="auto">
            <a:xfrm>
              <a:off x="3229052" y="1700807"/>
              <a:ext cx="0" cy="68749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517" name="Rectangle 21"/>
            <p:cNvSpPr>
              <a:spLocks noChangeArrowheads="1"/>
            </p:cNvSpPr>
            <p:nvPr/>
          </p:nvSpPr>
          <p:spPr bwMode="auto">
            <a:xfrm>
              <a:off x="2882900" y="1700807"/>
              <a:ext cx="2625204" cy="1600439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defTabSz="4492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 marL="742950" indent="-285750" defTabSz="4492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 marL="1143000" indent="-228600" defTabSz="4492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 marL="1600200" indent="-228600" defTabSz="4492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 marL="2057400" indent="-228600" defTabSz="4492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eaLnBrk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>
                <a:solidFill>
                  <a:schemeClr val="bg1"/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21511" name="Rectangle 23"/>
          <p:cNvSpPr>
            <a:spLocks noChangeArrowheads="1"/>
          </p:cNvSpPr>
          <p:nvPr/>
        </p:nvSpPr>
        <p:spPr bwMode="auto">
          <a:xfrm>
            <a:off x="4113833" y="2239963"/>
            <a:ext cx="646331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r>
              <a:rPr lang="en-US" altLang="en-US">
                <a:cs typeface="Arial" panose="020B0604020202020204" pitchFamily="34" charset="0"/>
              </a:rPr>
              <a:t>KEY</a:t>
            </a:r>
            <a:endParaRPr lang="en-GB" altLang="en-US">
              <a:cs typeface="Arial" panose="020B0604020202020204" pitchFamily="34" charset="0"/>
            </a:endParaRPr>
          </a:p>
        </p:txBody>
      </p:sp>
      <p:sp>
        <p:nvSpPr>
          <p:cNvPr id="21512" name="Rectangle 26"/>
          <p:cNvSpPr>
            <a:spLocks noChangeArrowheads="1"/>
          </p:cNvSpPr>
          <p:nvPr/>
        </p:nvSpPr>
        <p:spPr bwMode="auto">
          <a:xfrm>
            <a:off x="7218983" y="4005263"/>
            <a:ext cx="646331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r>
              <a:rPr lang="en-US" altLang="en-US">
                <a:cs typeface="Arial" panose="020B0604020202020204" pitchFamily="34" charset="0"/>
              </a:rPr>
              <a:t>KEY</a:t>
            </a:r>
            <a:endParaRPr lang="en-GB" altLang="en-US">
              <a:cs typeface="Arial" panose="020B0604020202020204" pitchFamily="34" charset="0"/>
            </a:endParaRPr>
          </a:p>
        </p:txBody>
      </p:sp>
      <p:sp>
        <p:nvSpPr>
          <p:cNvPr id="21513" name="Rectangle 27"/>
          <p:cNvSpPr>
            <a:spLocks noChangeArrowheads="1"/>
          </p:cNvSpPr>
          <p:nvPr/>
        </p:nvSpPr>
        <p:spPr bwMode="auto">
          <a:xfrm>
            <a:off x="7257083" y="2244725"/>
            <a:ext cx="646331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r>
              <a:rPr lang="en-US" altLang="en-US">
                <a:cs typeface="Arial" panose="020B0604020202020204" pitchFamily="34" charset="0"/>
              </a:rPr>
              <a:t>KEY</a:t>
            </a:r>
            <a:endParaRPr lang="en-GB" altLang="en-US">
              <a:cs typeface="Arial" panose="020B0604020202020204" pitchFamily="34" charset="0"/>
            </a:endParaRPr>
          </a:p>
        </p:txBody>
      </p:sp>
      <p:sp>
        <p:nvSpPr>
          <p:cNvPr id="21514" name="Rectangle 28"/>
          <p:cNvSpPr>
            <a:spLocks noChangeArrowheads="1"/>
          </p:cNvSpPr>
          <p:nvPr/>
        </p:nvSpPr>
        <p:spPr bwMode="auto">
          <a:xfrm>
            <a:off x="4255120" y="4260850"/>
            <a:ext cx="646331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r>
              <a:rPr lang="en-US" altLang="en-US">
                <a:cs typeface="Arial" panose="020B0604020202020204" pitchFamily="34" charset="0"/>
              </a:rPr>
              <a:t>KEY</a:t>
            </a:r>
            <a:endParaRPr lang="en-GB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9506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2636912"/>
            <a:ext cx="4320480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True/sometimes/never: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 numbers in the stem are single-digit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There are more than 3 numbers in the stem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Leaves are in order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 median is a whole number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 range is positive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 key is pointless because the numbers are obvious</a:t>
            </a:r>
          </a:p>
        </p:txBody>
      </p:sp>
    </p:spTree>
    <p:extLst>
      <p:ext uri="{BB962C8B-B14F-4D97-AF65-F5344CB8AC3E}">
        <p14:creationId xmlns:p14="http://schemas.microsoft.com/office/powerpoint/2010/main" val="1460335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59CADBD-A339-4844-A168-5E3F9D4D7EE6}"/>
              </a:ext>
            </a:extLst>
          </p:cNvPr>
          <p:cNvSpPr txBox="1"/>
          <p:nvPr/>
        </p:nvSpPr>
        <p:spPr>
          <a:xfrm>
            <a:off x="2123728" y="1124744"/>
            <a:ext cx="676875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When comparing two sets of data, it can be useful to draw a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back-to-back stem and leaf diagram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Back-to-back stem and leaf diagrams share the same stem and have leaves going both left and right.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Numbers are ordered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away from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 stem.</a:t>
            </a:r>
          </a:p>
        </p:txBody>
      </p:sp>
    </p:spTree>
    <p:extLst>
      <p:ext uri="{BB962C8B-B14F-4D97-AF65-F5344CB8AC3E}">
        <p14:creationId xmlns:p14="http://schemas.microsoft.com/office/powerpoint/2010/main" val="3509644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8073018-00C3-470C-9E53-EFC92A725673}"/>
              </a:ext>
            </a:extLst>
          </p:cNvPr>
          <p:cNvSpPr txBox="1"/>
          <p:nvPr/>
        </p:nvSpPr>
        <p:spPr>
          <a:xfrm>
            <a:off x="251520" y="1124744"/>
            <a:ext cx="86409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Charlie wants to compare the heights (cm) of the boys and girls in her maths class. </a:t>
            </a:r>
          </a:p>
          <a:p>
            <a:pPr marL="342900" indent="-342900">
              <a:buAutoNum type="alphaLcParenR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Draw an ordered back-to-back stem and leaf diagram.</a:t>
            </a:r>
          </a:p>
          <a:p>
            <a:pPr marL="342900" indent="-342900">
              <a:buAutoNum type="alphaLcParenR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Calculate the medians and ranges.</a:t>
            </a:r>
          </a:p>
          <a:p>
            <a:pPr marL="342900" indent="-342900">
              <a:buAutoNum type="alphaLcParenR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Compare the heights of the boys and girls.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1AD490E-3BA0-4B65-9667-F4E4255CBF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5587178"/>
              </p:ext>
            </p:extLst>
          </p:nvPr>
        </p:nvGraphicFramePr>
        <p:xfrm>
          <a:off x="436246" y="2803502"/>
          <a:ext cx="8271507" cy="724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9262">
                  <a:extLst>
                    <a:ext uri="{9D8B030D-6E8A-4147-A177-3AD203B41FA5}">
                      <a16:colId xmlns:a16="http://schemas.microsoft.com/office/drawing/2014/main" val="2838437471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2748802883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2032485467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3470142420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2591353820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2473357242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978695357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807362317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3330000476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2145596608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914762475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290155473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2854525695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3600866769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3128057272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617214396"/>
                    </a:ext>
                  </a:extLst>
                </a:gridCol>
              </a:tblGrid>
              <a:tr h="362265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Boys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5261133"/>
                  </a:ext>
                </a:extLst>
              </a:tr>
              <a:tr h="362265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Girls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8695653"/>
                  </a:ext>
                </a:extLst>
              </a:tr>
            </a:tbl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id="{0B581B5A-A2FF-46B0-B1DA-1DC9E874CA42}"/>
              </a:ext>
            </a:extLst>
          </p:cNvPr>
          <p:cNvGrpSpPr/>
          <p:nvPr/>
        </p:nvGrpSpPr>
        <p:grpSpPr>
          <a:xfrm>
            <a:off x="2769532" y="4181689"/>
            <a:ext cx="576064" cy="2343655"/>
            <a:chOff x="3995936" y="3212976"/>
            <a:chExt cx="576064" cy="2343655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33881C9-B075-4EB0-BD46-C5E08A6DA72C}"/>
                </a:ext>
              </a:extLst>
            </p:cNvPr>
            <p:cNvSpPr txBox="1"/>
            <p:nvPr/>
          </p:nvSpPr>
          <p:spPr>
            <a:xfrm>
              <a:off x="3995936" y="3212976"/>
              <a:ext cx="576064" cy="2343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14</a:t>
              </a:r>
            </a:p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15</a:t>
              </a:r>
            </a:p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16</a:t>
              </a:r>
            </a:p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17</a:t>
              </a:r>
            </a:p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18</a:t>
              </a: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B5AD7E72-4AE8-454E-A8B8-AF4B909994E9}"/>
                </a:ext>
              </a:extLst>
            </p:cNvPr>
            <p:cNvCxnSpPr>
              <a:cxnSpLocks/>
            </p:cNvCxnSpPr>
            <p:nvPr/>
          </p:nvCxnSpPr>
          <p:spPr>
            <a:xfrm>
              <a:off x="4499992" y="3333360"/>
              <a:ext cx="0" cy="216024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F0361AB-F202-459A-A45C-FFDCD7AA19C5}"/>
                </a:ext>
              </a:extLst>
            </p:cNvPr>
            <p:cNvCxnSpPr>
              <a:cxnSpLocks/>
            </p:cNvCxnSpPr>
            <p:nvPr/>
          </p:nvCxnSpPr>
          <p:spPr>
            <a:xfrm>
              <a:off x="3995936" y="3333360"/>
              <a:ext cx="0" cy="216024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C6241DF8-1DF0-4203-95A7-494DC134A1E4}"/>
              </a:ext>
            </a:extLst>
          </p:cNvPr>
          <p:cNvSpPr txBox="1"/>
          <p:nvPr/>
        </p:nvSpPr>
        <p:spPr>
          <a:xfrm>
            <a:off x="3350904" y="5193134"/>
            <a:ext cx="1944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2   5   7   8   9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B79AE7-520C-4556-8EDB-56B9593E80DD}"/>
              </a:ext>
            </a:extLst>
          </p:cNvPr>
          <p:cNvSpPr txBox="1"/>
          <p:nvPr/>
        </p:nvSpPr>
        <p:spPr>
          <a:xfrm>
            <a:off x="3345597" y="4737743"/>
            <a:ext cx="1944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6   9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20F7A80-D413-49A1-ACAD-13D1E916CDBE}"/>
              </a:ext>
            </a:extLst>
          </p:cNvPr>
          <p:cNvSpPr txBox="1"/>
          <p:nvPr/>
        </p:nvSpPr>
        <p:spPr>
          <a:xfrm>
            <a:off x="3345596" y="5648526"/>
            <a:ext cx="1944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0   2   3   6   7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8D1914B-9D87-4137-8FAA-110B5C108DFC}"/>
              </a:ext>
            </a:extLst>
          </p:cNvPr>
          <p:cNvSpPr txBox="1"/>
          <p:nvPr/>
        </p:nvSpPr>
        <p:spPr>
          <a:xfrm>
            <a:off x="3355472" y="6097764"/>
            <a:ext cx="1944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1   4   5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269F1D5-C5AF-40BA-9655-C245B5CD9489}"/>
              </a:ext>
            </a:extLst>
          </p:cNvPr>
          <p:cNvSpPr txBox="1"/>
          <p:nvPr/>
        </p:nvSpPr>
        <p:spPr>
          <a:xfrm>
            <a:off x="3345596" y="3776318"/>
            <a:ext cx="1944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Boys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FDF60CF-B5D3-45B8-A83C-386563E835D9}"/>
              </a:ext>
            </a:extLst>
          </p:cNvPr>
          <p:cNvSpPr txBox="1"/>
          <p:nvPr/>
        </p:nvSpPr>
        <p:spPr>
          <a:xfrm>
            <a:off x="105234" y="5176408"/>
            <a:ext cx="25922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8   4   2   0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4E4F89C-4E5F-49DA-BC50-66E0EA40A957}"/>
              </a:ext>
            </a:extLst>
          </p:cNvPr>
          <p:cNvSpPr txBox="1"/>
          <p:nvPr/>
        </p:nvSpPr>
        <p:spPr>
          <a:xfrm>
            <a:off x="105237" y="4737743"/>
            <a:ext cx="25922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7   5   4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2AD0C44-070A-460E-976C-1429778333CC}"/>
              </a:ext>
            </a:extLst>
          </p:cNvPr>
          <p:cNvSpPr txBox="1"/>
          <p:nvPr/>
        </p:nvSpPr>
        <p:spPr>
          <a:xfrm>
            <a:off x="107504" y="5648526"/>
            <a:ext cx="25922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9   7   6   4   2   1   0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2D12093-DDF3-4F9B-85F4-F220B8CBB5A0}"/>
              </a:ext>
            </a:extLst>
          </p:cNvPr>
          <p:cNvSpPr txBox="1"/>
          <p:nvPr/>
        </p:nvSpPr>
        <p:spPr>
          <a:xfrm>
            <a:off x="105234" y="4280374"/>
            <a:ext cx="25922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73C5C08-7D4B-4910-A48B-D2B647BA3986}"/>
              </a:ext>
            </a:extLst>
          </p:cNvPr>
          <p:cNvSpPr txBox="1"/>
          <p:nvPr/>
        </p:nvSpPr>
        <p:spPr>
          <a:xfrm>
            <a:off x="105227" y="3776318"/>
            <a:ext cx="25922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Girls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96D3317-0AFA-9728-BF2A-AB53285F2166}"/>
              </a:ext>
            </a:extLst>
          </p:cNvPr>
          <p:cNvSpPr txBox="1"/>
          <p:nvPr/>
        </p:nvSpPr>
        <p:spPr>
          <a:xfrm>
            <a:off x="278313" y="3891588"/>
            <a:ext cx="1406425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Key: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15|6 = 156 cm</a:t>
            </a:r>
          </a:p>
        </p:txBody>
      </p:sp>
    </p:spTree>
    <p:extLst>
      <p:ext uri="{BB962C8B-B14F-4D97-AF65-F5344CB8AC3E}">
        <p14:creationId xmlns:p14="http://schemas.microsoft.com/office/powerpoint/2010/main" val="3204279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6" grpId="0"/>
      <p:bldP spid="17" grpId="0"/>
      <p:bldP spid="18" grpId="0"/>
      <p:bldP spid="19" grpId="0"/>
      <p:bldP spid="21" grpId="0"/>
      <p:bldP spid="22" grpId="0"/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8073018-00C3-470C-9E53-EFC92A725673}"/>
              </a:ext>
            </a:extLst>
          </p:cNvPr>
          <p:cNvSpPr txBox="1"/>
          <p:nvPr/>
        </p:nvSpPr>
        <p:spPr>
          <a:xfrm>
            <a:off x="251520" y="1124744"/>
            <a:ext cx="86409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Charlie wants to compare the heights (cm) of the boys and girls in her maths class. </a:t>
            </a:r>
          </a:p>
          <a:p>
            <a:pPr marL="342900" indent="-342900">
              <a:buAutoNum type="alphaLcParenR"/>
            </a:pPr>
            <a:r>
              <a:rPr lang="en-GB" strike="sngStrike" dirty="0">
                <a:latin typeface="Arial" panose="020B0604020202020204" pitchFamily="34" charset="0"/>
                <a:cs typeface="Arial" panose="020B0604020202020204" pitchFamily="34" charset="0"/>
              </a:rPr>
              <a:t>Draw an ordered back-to-back stem and leaf diagram.</a:t>
            </a:r>
          </a:p>
          <a:p>
            <a:pPr marL="342900" indent="-342900">
              <a:buAutoNum type="alphaLcParenR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Calculate the medians and ranges.</a:t>
            </a:r>
          </a:p>
          <a:p>
            <a:pPr marL="342900" indent="-342900">
              <a:buAutoNum type="alphaLcParenR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Compare the heights of the boys and girls.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1AD490E-3BA0-4B65-9667-F4E4255CBF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970211"/>
              </p:ext>
            </p:extLst>
          </p:nvPr>
        </p:nvGraphicFramePr>
        <p:xfrm>
          <a:off x="436246" y="2803502"/>
          <a:ext cx="8271507" cy="724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9262">
                  <a:extLst>
                    <a:ext uri="{9D8B030D-6E8A-4147-A177-3AD203B41FA5}">
                      <a16:colId xmlns:a16="http://schemas.microsoft.com/office/drawing/2014/main" val="2838437471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2748802883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2032485467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3470142420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2591353820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2473357242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978695357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807362317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3330000476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2145596608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914762475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290155473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2854525695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3600866769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3128057272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617214396"/>
                    </a:ext>
                  </a:extLst>
                </a:gridCol>
              </a:tblGrid>
              <a:tr h="362265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Boys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5261133"/>
                  </a:ext>
                </a:extLst>
              </a:tr>
              <a:tr h="362265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Girls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8695653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12CB95E0-7472-4340-8D94-0F1837AA6D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141710"/>
              </p:ext>
            </p:extLst>
          </p:nvPr>
        </p:nvGraphicFramePr>
        <p:xfrm>
          <a:off x="5436102" y="3848326"/>
          <a:ext cx="327165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0550">
                  <a:extLst>
                    <a:ext uri="{9D8B030D-6E8A-4147-A177-3AD203B41FA5}">
                      <a16:colId xmlns:a16="http://schemas.microsoft.com/office/drawing/2014/main" val="2116456802"/>
                    </a:ext>
                  </a:extLst>
                </a:gridCol>
                <a:gridCol w="1090550">
                  <a:extLst>
                    <a:ext uri="{9D8B030D-6E8A-4147-A177-3AD203B41FA5}">
                      <a16:colId xmlns:a16="http://schemas.microsoft.com/office/drawing/2014/main" val="3000265833"/>
                    </a:ext>
                  </a:extLst>
                </a:gridCol>
                <a:gridCol w="1090550">
                  <a:extLst>
                    <a:ext uri="{9D8B030D-6E8A-4147-A177-3AD203B41FA5}">
                      <a16:colId xmlns:a16="http://schemas.microsoft.com/office/drawing/2014/main" val="3946563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Girls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Boys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6723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7827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7868466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BFB4664C-61A3-4A28-A6D1-4E449C42D749}"/>
              </a:ext>
            </a:extLst>
          </p:cNvPr>
          <p:cNvSpPr txBox="1"/>
          <p:nvPr/>
        </p:nvSpPr>
        <p:spPr>
          <a:xfrm>
            <a:off x="6538757" y="4218947"/>
            <a:ext cx="1066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168 cm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3EDC30B7-9E59-49CA-83BF-D334A615578F}"/>
              </a:ext>
            </a:extLst>
          </p:cNvPr>
          <p:cNvGrpSpPr/>
          <p:nvPr/>
        </p:nvGrpSpPr>
        <p:grpSpPr>
          <a:xfrm>
            <a:off x="2769532" y="4181689"/>
            <a:ext cx="576064" cy="2343655"/>
            <a:chOff x="3995936" y="3212976"/>
            <a:chExt cx="576064" cy="2343655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17388835-DAF5-4E7B-8976-D61034234EED}"/>
                </a:ext>
              </a:extLst>
            </p:cNvPr>
            <p:cNvSpPr txBox="1"/>
            <p:nvPr/>
          </p:nvSpPr>
          <p:spPr>
            <a:xfrm>
              <a:off x="3995936" y="3212976"/>
              <a:ext cx="576064" cy="2343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14</a:t>
              </a:r>
            </a:p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15</a:t>
              </a:r>
            </a:p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16</a:t>
              </a:r>
            </a:p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17</a:t>
              </a:r>
            </a:p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18</a:t>
              </a:r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930E1CA-4BA7-46B9-A48A-DB2F01F3ED45}"/>
                </a:ext>
              </a:extLst>
            </p:cNvPr>
            <p:cNvCxnSpPr>
              <a:cxnSpLocks/>
            </p:cNvCxnSpPr>
            <p:nvPr/>
          </p:nvCxnSpPr>
          <p:spPr>
            <a:xfrm>
              <a:off x="4499992" y="3333360"/>
              <a:ext cx="0" cy="216024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6318D35E-53B9-4ADD-99AF-15B9D10FBBAE}"/>
                </a:ext>
              </a:extLst>
            </p:cNvPr>
            <p:cNvCxnSpPr>
              <a:cxnSpLocks/>
            </p:cNvCxnSpPr>
            <p:nvPr/>
          </p:nvCxnSpPr>
          <p:spPr>
            <a:xfrm>
              <a:off x="3995936" y="3333360"/>
              <a:ext cx="0" cy="216024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8017DE17-6683-40EB-AC0D-AF2A411EAEBE}"/>
              </a:ext>
            </a:extLst>
          </p:cNvPr>
          <p:cNvSpPr txBox="1"/>
          <p:nvPr/>
        </p:nvSpPr>
        <p:spPr>
          <a:xfrm>
            <a:off x="3350904" y="5193134"/>
            <a:ext cx="1944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2   5   7   8   9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EDF37D5-E993-4098-9953-83CDBFE17D95}"/>
              </a:ext>
            </a:extLst>
          </p:cNvPr>
          <p:cNvSpPr txBox="1"/>
          <p:nvPr/>
        </p:nvSpPr>
        <p:spPr>
          <a:xfrm>
            <a:off x="3345597" y="4737743"/>
            <a:ext cx="1944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6   9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8999251-EF03-45D0-B48E-F7090E8D854D}"/>
              </a:ext>
            </a:extLst>
          </p:cNvPr>
          <p:cNvSpPr txBox="1"/>
          <p:nvPr/>
        </p:nvSpPr>
        <p:spPr>
          <a:xfrm>
            <a:off x="3345596" y="5648526"/>
            <a:ext cx="1944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0   2   3   6   7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390AB77-8972-4439-8A7A-548FF2661E9A}"/>
              </a:ext>
            </a:extLst>
          </p:cNvPr>
          <p:cNvSpPr txBox="1"/>
          <p:nvPr/>
        </p:nvSpPr>
        <p:spPr>
          <a:xfrm>
            <a:off x="3355472" y="6097764"/>
            <a:ext cx="1944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1   4   5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DD1F001-F549-4FFB-B878-10A1597CEEBF}"/>
              </a:ext>
            </a:extLst>
          </p:cNvPr>
          <p:cNvSpPr txBox="1"/>
          <p:nvPr/>
        </p:nvSpPr>
        <p:spPr>
          <a:xfrm>
            <a:off x="3345596" y="3776318"/>
            <a:ext cx="1944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Boys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393AD07-581C-4616-9589-4A4306C1B901}"/>
              </a:ext>
            </a:extLst>
          </p:cNvPr>
          <p:cNvSpPr txBox="1"/>
          <p:nvPr/>
        </p:nvSpPr>
        <p:spPr>
          <a:xfrm>
            <a:off x="105234" y="5176408"/>
            <a:ext cx="25922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8   4   2   0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61E0D23-1B16-4EAE-B563-33A676AE9DAA}"/>
              </a:ext>
            </a:extLst>
          </p:cNvPr>
          <p:cNvSpPr txBox="1"/>
          <p:nvPr/>
        </p:nvSpPr>
        <p:spPr>
          <a:xfrm>
            <a:off x="105237" y="4737743"/>
            <a:ext cx="25922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7   5   4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9C7FD31-820D-4E2A-9408-63CA428A2337}"/>
              </a:ext>
            </a:extLst>
          </p:cNvPr>
          <p:cNvSpPr txBox="1"/>
          <p:nvPr/>
        </p:nvSpPr>
        <p:spPr>
          <a:xfrm>
            <a:off x="107504" y="5648526"/>
            <a:ext cx="25922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9   7   6   4   2   1   0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5B121BC-C0DB-4CA8-AD97-C0BCCE66FF94}"/>
              </a:ext>
            </a:extLst>
          </p:cNvPr>
          <p:cNvSpPr txBox="1"/>
          <p:nvPr/>
        </p:nvSpPr>
        <p:spPr>
          <a:xfrm>
            <a:off x="105234" y="4280374"/>
            <a:ext cx="25922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8608C08-7662-4852-AD6E-41B8B0D6EC73}"/>
              </a:ext>
            </a:extLst>
          </p:cNvPr>
          <p:cNvSpPr txBox="1"/>
          <p:nvPr/>
        </p:nvSpPr>
        <p:spPr>
          <a:xfrm>
            <a:off x="105227" y="3776318"/>
            <a:ext cx="25922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Girls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D76F9521-EA6F-4877-8CD8-1F96C27F9317}"/>
              </a:ext>
            </a:extLst>
          </p:cNvPr>
          <p:cNvSpPr/>
          <p:nvPr/>
        </p:nvSpPr>
        <p:spPr>
          <a:xfrm>
            <a:off x="1345594" y="5218625"/>
            <a:ext cx="288028" cy="340701"/>
          </a:xfrm>
          <a:prstGeom prst="roundRect">
            <a:avLst/>
          </a:prstGeom>
          <a:noFill/>
          <a:ln>
            <a:solidFill>
              <a:srgbClr val="9842B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FEED5B8A-8011-48D6-8198-FFA9075802E9}"/>
              </a:ext>
            </a:extLst>
          </p:cNvPr>
          <p:cNvSpPr/>
          <p:nvPr/>
        </p:nvSpPr>
        <p:spPr>
          <a:xfrm>
            <a:off x="2843811" y="5222246"/>
            <a:ext cx="373295" cy="340701"/>
          </a:xfrm>
          <a:prstGeom prst="roundRect">
            <a:avLst/>
          </a:prstGeom>
          <a:noFill/>
          <a:ln>
            <a:solidFill>
              <a:srgbClr val="9842B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C8DD172C-D9C1-4C7D-BC34-AE85A4998569}"/>
                  </a:ext>
                </a:extLst>
              </p:cNvPr>
              <p:cNvSpPr txBox="1"/>
              <p:nvPr/>
            </p:nvSpPr>
            <p:spPr>
              <a:xfrm>
                <a:off x="240692" y="5567560"/>
                <a:ext cx="391108" cy="537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C8DD172C-D9C1-4C7D-BC34-AE85A49985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692" y="5567560"/>
                <a:ext cx="391108" cy="53741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B0D9122D-9480-410B-898A-A8E49494A0B9}"/>
                  </a:ext>
                </a:extLst>
              </p:cNvPr>
              <p:cNvSpPr txBox="1"/>
              <p:nvPr/>
            </p:nvSpPr>
            <p:spPr>
              <a:xfrm>
                <a:off x="2321951" y="4189425"/>
                <a:ext cx="391108" cy="537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B0D9122D-9480-410B-898A-A8E49494A0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1951" y="4189425"/>
                <a:ext cx="391108" cy="53741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6EE4C714-77A4-4A1D-9FD3-EF5727BDE0A7}"/>
                  </a:ext>
                </a:extLst>
              </p:cNvPr>
              <p:cNvSpPr txBox="1"/>
              <p:nvPr/>
            </p:nvSpPr>
            <p:spPr>
              <a:xfrm>
                <a:off x="2306417" y="4671671"/>
                <a:ext cx="391108" cy="537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6EE4C714-77A4-4A1D-9FD3-EF5727BDE0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6417" y="4671671"/>
                <a:ext cx="391108" cy="53741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B17B3591-8BAD-4688-864D-E93A14AC371C}"/>
                  </a:ext>
                </a:extLst>
              </p:cNvPr>
              <p:cNvSpPr txBox="1"/>
              <p:nvPr/>
            </p:nvSpPr>
            <p:spPr>
              <a:xfrm>
                <a:off x="564728" y="5576518"/>
                <a:ext cx="391108" cy="537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B17B3591-8BAD-4688-864D-E93A14AC37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728" y="5576518"/>
                <a:ext cx="391108" cy="53741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7FCD9CCD-0A7A-49C3-BA28-DDC03972FD77}"/>
                  </a:ext>
                </a:extLst>
              </p:cNvPr>
              <p:cNvSpPr txBox="1"/>
              <p:nvPr/>
            </p:nvSpPr>
            <p:spPr>
              <a:xfrm>
                <a:off x="915885" y="5593244"/>
                <a:ext cx="391108" cy="537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7FCD9CCD-0A7A-49C3-BA28-DDC03972FD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5885" y="5593244"/>
                <a:ext cx="391108" cy="53741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15CC9E2E-D00D-4C15-B005-5A2BE9D3E1F2}"/>
                  </a:ext>
                </a:extLst>
              </p:cNvPr>
              <p:cNvSpPr txBox="1"/>
              <p:nvPr/>
            </p:nvSpPr>
            <p:spPr>
              <a:xfrm>
                <a:off x="1980114" y="4661671"/>
                <a:ext cx="391108" cy="537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15CC9E2E-D00D-4C15-B005-5A2BE9D3E1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0114" y="4661671"/>
                <a:ext cx="391108" cy="53741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014046AD-2BF4-4B63-B672-7146F0EC03FD}"/>
                  </a:ext>
                </a:extLst>
              </p:cNvPr>
              <p:cNvSpPr txBox="1"/>
              <p:nvPr/>
            </p:nvSpPr>
            <p:spPr>
              <a:xfrm>
                <a:off x="1609781" y="4650267"/>
                <a:ext cx="391108" cy="537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014046AD-2BF4-4B63-B672-7146F0EC03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9781" y="4650267"/>
                <a:ext cx="391108" cy="53741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A580810D-AF92-411C-A34B-0F5E196F04DE}"/>
                  </a:ext>
                </a:extLst>
              </p:cNvPr>
              <p:cNvSpPr txBox="1"/>
              <p:nvPr/>
            </p:nvSpPr>
            <p:spPr>
              <a:xfrm>
                <a:off x="1276022" y="5576518"/>
                <a:ext cx="391108" cy="537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A580810D-AF92-411C-A34B-0F5E196F04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6022" y="5576518"/>
                <a:ext cx="391108" cy="53741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4E65C71C-2149-4A0B-BD2F-6D3A40678896}"/>
                  </a:ext>
                </a:extLst>
              </p:cNvPr>
              <p:cNvSpPr txBox="1"/>
              <p:nvPr/>
            </p:nvSpPr>
            <p:spPr>
              <a:xfrm>
                <a:off x="2321951" y="5111108"/>
                <a:ext cx="391108" cy="537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4E65C71C-2149-4A0B-BD2F-6D3A406788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1951" y="5111108"/>
                <a:ext cx="391108" cy="53741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264FF598-A627-4B39-AADD-9C44FDCB8A1F}"/>
                  </a:ext>
                </a:extLst>
              </p:cNvPr>
              <p:cNvSpPr txBox="1"/>
              <p:nvPr/>
            </p:nvSpPr>
            <p:spPr>
              <a:xfrm>
                <a:off x="1615494" y="5567560"/>
                <a:ext cx="391108" cy="537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264FF598-A627-4B39-AADD-9C44FDCB8A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5494" y="5567560"/>
                <a:ext cx="391108" cy="53741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E2FA8264-998D-421A-808A-4CFBC09C11CC}"/>
                  </a:ext>
                </a:extLst>
              </p:cNvPr>
              <p:cNvSpPr txBox="1"/>
              <p:nvPr/>
            </p:nvSpPr>
            <p:spPr>
              <a:xfrm>
                <a:off x="1967440" y="5080345"/>
                <a:ext cx="391108" cy="537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E2FA8264-998D-421A-808A-4CFBC09C11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7440" y="5080345"/>
                <a:ext cx="391108" cy="53741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1D84FAD5-6769-448F-ACF7-26AECCAEB86B}"/>
                  </a:ext>
                </a:extLst>
              </p:cNvPr>
              <p:cNvSpPr txBox="1"/>
              <p:nvPr/>
            </p:nvSpPr>
            <p:spPr>
              <a:xfrm>
                <a:off x="1980114" y="5583354"/>
                <a:ext cx="391108" cy="537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1D84FAD5-6769-448F-ACF7-26AECCAEB8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0114" y="5583354"/>
                <a:ext cx="391108" cy="53741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DA9B9EF2-F026-4024-81DB-7566969C050E}"/>
                  </a:ext>
                </a:extLst>
              </p:cNvPr>
              <p:cNvSpPr txBox="1"/>
              <p:nvPr/>
            </p:nvSpPr>
            <p:spPr>
              <a:xfrm>
                <a:off x="1614719" y="5102150"/>
                <a:ext cx="391108" cy="537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DA9B9EF2-F026-4024-81DB-7566969C05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4719" y="5102150"/>
                <a:ext cx="391108" cy="53741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D80423C4-1D97-49D3-B21F-3A7175077269}"/>
                  </a:ext>
                </a:extLst>
              </p:cNvPr>
              <p:cNvSpPr txBox="1"/>
              <p:nvPr/>
            </p:nvSpPr>
            <p:spPr>
              <a:xfrm>
                <a:off x="2319625" y="5570028"/>
                <a:ext cx="391108" cy="537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D80423C4-1D97-49D3-B21F-3A71750772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9625" y="5570028"/>
                <a:ext cx="391108" cy="537418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2C123238-4C64-F86E-7CC0-CB7C6A6A90F9}"/>
              </a:ext>
            </a:extLst>
          </p:cNvPr>
          <p:cNvSpPr txBox="1"/>
          <p:nvPr/>
        </p:nvSpPr>
        <p:spPr>
          <a:xfrm>
            <a:off x="278313" y="3891588"/>
            <a:ext cx="1406425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Key: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15|6 = 156 cm</a:t>
            </a:r>
          </a:p>
        </p:txBody>
      </p:sp>
    </p:spTree>
    <p:extLst>
      <p:ext uri="{BB962C8B-B14F-4D97-AF65-F5344CB8AC3E}">
        <p14:creationId xmlns:p14="http://schemas.microsoft.com/office/powerpoint/2010/main" val="3728201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8" grpId="0" animBg="1"/>
      <p:bldP spid="39" grpId="0" animBg="1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8073018-00C3-470C-9E53-EFC92A725673}"/>
              </a:ext>
            </a:extLst>
          </p:cNvPr>
          <p:cNvSpPr txBox="1"/>
          <p:nvPr/>
        </p:nvSpPr>
        <p:spPr>
          <a:xfrm>
            <a:off x="251520" y="1124744"/>
            <a:ext cx="86409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Charlie wants to compare the heights (cm) of the boys and girls in her maths class. </a:t>
            </a:r>
          </a:p>
          <a:p>
            <a:pPr marL="342900" indent="-342900">
              <a:buAutoNum type="alphaLcParenR"/>
            </a:pPr>
            <a:r>
              <a:rPr lang="en-GB" strike="sngStrike" dirty="0">
                <a:latin typeface="Arial" panose="020B0604020202020204" pitchFamily="34" charset="0"/>
                <a:cs typeface="Arial" panose="020B0604020202020204" pitchFamily="34" charset="0"/>
              </a:rPr>
              <a:t>Draw an ordered back-to-back stem and leaf diagram.</a:t>
            </a:r>
          </a:p>
          <a:p>
            <a:pPr marL="342900" indent="-342900">
              <a:buAutoNum type="alphaLcParenR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Calculate the medians and ranges.</a:t>
            </a:r>
          </a:p>
          <a:p>
            <a:pPr marL="342900" indent="-342900">
              <a:buAutoNum type="alphaLcParenR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Compare the heights of the boys and girls.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1AD490E-3BA0-4B65-9667-F4E4255CBF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022175"/>
              </p:ext>
            </p:extLst>
          </p:nvPr>
        </p:nvGraphicFramePr>
        <p:xfrm>
          <a:off x="436246" y="2834326"/>
          <a:ext cx="8271507" cy="724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9262">
                  <a:extLst>
                    <a:ext uri="{9D8B030D-6E8A-4147-A177-3AD203B41FA5}">
                      <a16:colId xmlns:a16="http://schemas.microsoft.com/office/drawing/2014/main" val="2838437471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2748802883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2032485467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3470142420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2591353820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2473357242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978695357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807362317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3330000476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2145596608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914762475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290155473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2854525695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3600866769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3128057272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617214396"/>
                    </a:ext>
                  </a:extLst>
                </a:gridCol>
              </a:tblGrid>
              <a:tr h="362265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Boys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5261133"/>
                  </a:ext>
                </a:extLst>
              </a:tr>
              <a:tr h="362265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Girls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8695653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12CB95E0-7472-4340-8D94-0F1837AA6D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51079"/>
              </p:ext>
            </p:extLst>
          </p:nvPr>
        </p:nvGraphicFramePr>
        <p:xfrm>
          <a:off x="5436102" y="3879150"/>
          <a:ext cx="327165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0550">
                  <a:extLst>
                    <a:ext uri="{9D8B030D-6E8A-4147-A177-3AD203B41FA5}">
                      <a16:colId xmlns:a16="http://schemas.microsoft.com/office/drawing/2014/main" val="2116456802"/>
                    </a:ext>
                  </a:extLst>
                </a:gridCol>
                <a:gridCol w="1090550">
                  <a:extLst>
                    <a:ext uri="{9D8B030D-6E8A-4147-A177-3AD203B41FA5}">
                      <a16:colId xmlns:a16="http://schemas.microsoft.com/office/drawing/2014/main" val="3000265833"/>
                    </a:ext>
                  </a:extLst>
                </a:gridCol>
                <a:gridCol w="1090550">
                  <a:extLst>
                    <a:ext uri="{9D8B030D-6E8A-4147-A177-3AD203B41FA5}">
                      <a16:colId xmlns:a16="http://schemas.microsoft.com/office/drawing/2014/main" val="3946563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Girls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Boys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6723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7827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7868466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BFB4664C-61A3-4A28-A6D1-4E449C42D749}"/>
              </a:ext>
            </a:extLst>
          </p:cNvPr>
          <p:cNvSpPr txBox="1"/>
          <p:nvPr/>
        </p:nvSpPr>
        <p:spPr>
          <a:xfrm>
            <a:off x="6538757" y="4249771"/>
            <a:ext cx="1066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168 cm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3EDC30B7-9E59-49CA-83BF-D334A615578F}"/>
              </a:ext>
            </a:extLst>
          </p:cNvPr>
          <p:cNvGrpSpPr/>
          <p:nvPr/>
        </p:nvGrpSpPr>
        <p:grpSpPr>
          <a:xfrm>
            <a:off x="2769532" y="4212513"/>
            <a:ext cx="576064" cy="2343655"/>
            <a:chOff x="3995936" y="3212976"/>
            <a:chExt cx="576064" cy="2343655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17388835-DAF5-4E7B-8976-D61034234EED}"/>
                </a:ext>
              </a:extLst>
            </p:cNvPr>
            <p:cNvSpPr txBox="1"/>
            <p:nvPr/>
          </p:nvSpPr>
          <p:spPr>
            <a:xfrm>
              <a:off x="3995936" y="3212976"/>
              <a:ext cx="576064" cy="2343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14</a:t>
              </a:r>
            </a:p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15</a:t>
              </a:r>
            </a:p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16</a:t>
              </a:r>
            </a:p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17</a:t>
              </a:r>
            </a:p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18</a:t>
              </a:r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930E1CA-4BA7-46B9-A48A-DB2F01F3ED45}"/>
                </a:ext>
              </a:extLst>
            </p:cNvPr>
            <p:cNvCxnSpPr>
              <a:cxnSpLocks/>
            </p:cNvCxnSpPr>
            <p:nvPr/>
          </p:nvCxnSpPr>
          <p:spPr>
            <a:xfrm>
              <a:off x="4499992" y="3333360"/>
              <a:ext cx="0" cy="216024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6318D35E-53B9-4ADD-99AF-15B9D10FBBAE}"/>
                </a:ext>
              </a:extLst>
            </p:cNvPr>
            <p:cNvCxnSpPr>
              <a:cxnSpLocks/>
            </p:cNvCxnSpPr>
            <p:nvPr/>
          </p:nvCxnSpPr>
          <p:spPr>
            <a:xfrm>
              <a:off x="3995936" y="3333360"/>
              <a:ext cx="0" cy="216024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8017DE17-6683-40EB-AC0D-AF2A411EAEBE}"/>
              </a:ext>
            </a:extLst>
          </p:cNvPr>
          <p:cNvSpPr txBox="1"/>
          <p:nvPr/>
        </p:nvSpPr>
        <p:spPr>
          <a:xfrm>
            <a:off x="3350904" y="5223958"/>
            <a:ext cx="1944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2   5   7   8   9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EDF37D5-E993-4098-9953-83CDBFE17D95}"/>
              </a:ext>
            </a:extLst>
          </p:cNvPr>
          <p:cNvSpPr txBox="1"/>
          <p:nvPr/>
        </p:nvSpPr>
        <p:spPr>
          <a:xfrm>
            <a:off x="3345597" y="4768567"/>
            <a:ext cx="1944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6   9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8999251-EF03-45D0-B48E-F7090E8D854D}"/>
              </a:ext>
            </a:extLst>
          </p:cNvPr>
          <p:cNvSpPr txBox="1"/>
          <p:nvPr/>
        </p:nvSpPr>
        <p:spPr>
          <a:xfrm>
            <a:off x="3345596" y="5679350"/>
            <a:ext cx="1944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0   2   3   6   7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390AB77-8972-4439-8A7A-548FF2661E9A}"/>
              </a:ext>
            </a:extLst>
          </p:cNvPr>
          <p:cNvSpPr txBox="1"/>
          <p:nvPr/>
        </p:nvSpPr>
        <p:spPr>
          <a:xfrm>
            <a:off x="3355472" y="6128588"/>
            <a:ext cx="1944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1   4   5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DD1F001-F549-4FFB-B878-10A1597CEEBF}"/>
              </a:ext>
            </a:extLst>
          </p:cNvPr>
          <p:cNvSpPr txBox="1"/>
          <p:nvPr/>
        </p:nvSpPr>
        <p:spPr>
          <a:xfrm>
            <a:off x="3345596" y="3807142"/>
            <a:ext cx="1944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Boys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393AD07-581C-4616-9589-4A4306C1B901}"/>
              </a:ext>
            </a:extLst>
          </p:cNvPr>
          <p:cNvSpPr txBox="1"/>
          <p:nvPr/>
        </p:nvSpPr>
        <p:spPr>
          <a:xfrm>
            <a:off x="105234" y="5207232"/>
            <a:ext cx="25922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8   4   2   0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61E0D23-1B16-4EAE-B563-33A676AE9DAA}"/>
              </a:ext>
            </a:extLst>
          </p:cNvPr>
          <p:cNvSpPr txBox="1"/>
          <p:nvPr/>
        </p:nvSpPr>
        <p:spPr>
          <a:xfrm>
            <a:off x="105237" y="4768567"/>
            <a:ext cx="25922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7   5   4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9C7FD31-820D-4E2A-9408-63CA428A2337}"/>
              </a:ext>
            </a:extLst>
          </p:cNvPr>
          <p:cNvSpPr txBox="1"/>
          <p:nvPr/>
        </p:nvSpPr>
        <p:spPr>
          <a:xfrm>
            <a:off x="107504" y="5679350"/>
            <a:ext cx="25922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9   7   6   4   2   1   0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5B121BC-C0DB-4CA8-AD97-C0BCCE66FF94}"/>
              </a:ext>
            </a:extLst>
          </p:cNvPr>
          <p:cNvSpPr txBox="1"/>
          <p:nvPr/>
        </p:nvSpPr>
        <p:spPr>
          <a:xfrm>
            <a:off x="105234" y="4311198"/>
            <a:ext cx="25922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8608C08-7662-4852-AD6E-41B8B0D6EC73}"/>
              </a:ext>
            </a:extLst>
          </p:cNvPr>
          <p:cNvSpPr txBox="1"/>
          <p:nvPr/>
        </p:nvSpPr>
        <p:spPr>
          <a:xfrm>
            <a:off x="105227" y="3807142"/>
            <a:ext cx="25922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Girls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D76F9521-EA6F-4877-8CD8-1F96C27F9317}"/>
              </a:ext>
            </a:extLst>
          </p:cNvPr>
          <p:cNvSpPr/>
          <p:nvPr/>
        </p:nvSpPr>
        <p:spPr>
          <a:xfrm>
            <a:off x="3347868" y="5695068"/>
            <a:ext cx="288028" cy="340701"/>
          </a:xfrm>
          <a:prstGeom prst="roundRect">
            <a:avLst/>
          </a:prstGeom>
          <a:noFill/>
          <a:ln>
            <a:solidFill>
              <a:srgbClr val="9842B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FEED5B8A-8011-48D6-8198-FFA9075802E9}"/>
              </a:ext>
            </a:extLst>
          </p:cNvPr>
          <p:cNvSpPr/>
          <p:nvPr/>
        </p:nvSpPr>
        <p:spPr>
          <a:xfrm>
            <a:off x="2843811" y="5698689"/>
            <a:ext cx="373295" cy="340701"/>
          </a:xfrm>
          <a:prstGeom prst="roundRect">
            <a:avLst/>
          </a:prstGeom>
          <a:noFill/>
          <a:ln>
            <a:solidFill>
              <a:srgbClr val="9842B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C8DD172C-D9C1-4C7D-BC34-AE85A4998569}"/>
                  </a:ext>
                </a:extLst>
              </p:cNvPr>
              <p:cNvSpPr txBox="1"/>
              <p:nvPr/>
            </p:nvSpPr>
            <p:spPr>
              <a:xfrm>
                <a:off x="3999741" y="6037150"/>
                <a:ext cx="391108" cy="537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C8DD172C-D9C1-4C7D-BC34-AE85A49985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741" y="6037150"/>
                <a:ext cx="391108" cy="53741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B0D9122D-9480-410B-898A-A8E49494A0B9}"/>
                  </a:ext>
                </a:extLst>
              </p:cNvPr>
              <p:cNvSpPr txBox="1"/>
              <p:nvPr/>
            </p:nvSpPr>
            <p:spPr>
              <a:xfrm>
                <a:off x="3284825" y="4705094"/>
                <a:ext cx="391108" cy="537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B0D9122D-9480-410B-898A-A8E49494A0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4825" y="4705094"/>
                <a:ext cx="391108" cy="53741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6EE4C714-77A4-4A1D-9FD3-EF5727BDE0A7}"/>
                  </a:ext>
                </a:extLst>
              </p:cNvPr>
              <p:cNvSpPr txBox="1"/>
              <p:nvPr/>
            </p:nvSpPr>
            <p:spPr>
              <a:xfrm>
                <a:off x="3641824" y="4713787"/>
                <a:ext cx="391108" cy="537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6EE4C714-77A4-4A1D-9FD3-EF5727BDE0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1824" y="4713787"/>
                <a:ext cx="391108" cy="53741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B17B3591-8BAD-4688-864D-E93A14AC371C}"/>
                  </a:ext>
                </a:extLst>
              </p:cNvPr>
              <p:cNvSpPr txBox="1"/>
              <p:nvPr/>
            </p:nvSpPr>
            <p:spPr>
              <a:xfrm>
                <a:off x="3653829" y="6059934"/>
                <a:ext cx="391108" cy="537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B17B3591-8BAD-4688-864D-E93A14AC37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3829" y="6059934"/>
                <a:ext cx="391108" cy="53741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7FCD9CCD-0A7A-49C3-BA28-DDC03972FD77}"/>
                  </a:ext>
                </a:extLst>
              </p:cNvPr>
              <p:cNvSpPr txBox="1"/>
              <p:nvPr/>
            </p:nvSpPr>
            <p:spPr>
              <a:xfrm>
                <a:off x="3294651" y="6055668"/>
                <a:ext cx="391108" cy="537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7FCD9CCD-0A7A-49C3-BA28-DDC03972FD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4651" y="6055668"/>
                <a:ext cx="391108" cy="53741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15CC9E2E-D00D-4C15-B005-5A2BE9D3E1F2}"/>
                  </a:ext>
                </a:extLst>
              </p:cNvPr>
              <p:cNvSpPr txBox="1"/>
              <p:nvPr/>
            </p:nvSpPr>
            <p:spPr>
              <a:xfrm>
                <a:off x="3291606" y="5150625"/>
                <a:ext cx="391108" cy="537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15CC9E2E-D00D-4C15-B005-5A2BE9D3E1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1606" y="5150625"/>
                <a:ext cx="391108" cy="53741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014046AD-2BF4-4B63-B672-7146F0EC03FD}"/>
                  </a:ext>
                </a:extLst>
              </p:cNvPr>
              <p:cNvSpPr txBox="1"/>
              <p:nvPr/>
            </p:nvSpPr>
            <p:spPr>
              <a:xfrm>
                <a:off x="3639852" y="5150317"/>
                <a:ext cx="391108" cy="537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014046AD-2BF4-4B63-B672-7146F0EC03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9852" y="5150317"/>
                <a:ext cx="391108" cy="53741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A580810D-AF92-411C-A34B-0F5E196F04DE}"/>
                  </a:ext>
                </a:extLst>
              </p:cNvPr>
              <p:cNvSpPr txBox="1"/>
              <p:nvPr/>
            </p:nvSpPr>
            <p:spPr>
              <a:xfrm>
                <a:off x="4694776" y="5596709"/>
                <a:ext cx="391108" cy="537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A580810D-AF92-411C-A34B-0F5E196F04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4776" y="5596709"/>
                <a:ext cx="391108" cy="53741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4E65C71C-2149-4A0B-BD2F-6D3A40678896}"/>
                  </a:ext>
                </a:extLst>
              </p:cNvPr>
              <p:cNvSpPr txBox="1"/>
              <p:nvPr/>
            </p:nvSpPr>
            <p:spPr>
              <a:xfrm>
                <a:off x="3993191" y="5150009"/>
                <a:ext cx="391108" cy="537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4E65C71C-2149-4A0B-BD2F-6D3A406788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3191" y="5150009"/>
                <a:ext cx="391108" cy="53741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264FF598-A627-4B39-AADD-9C44FDCB8A1F}"/>
                  </a:ext>
                </a:extLst>
              </p:cNvPr>
              <p:cNvSpPr txBox="1"/>
              <p:nvPr/>
            </p:nvSpPr>
            <p:spPr>
              <a:xfrm>
                <a:off x="4348049" y="5608880"/>
                <a:ext cx="391108" cy="537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264FF598-A627-4B39-AADD-9C44FDCB8A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8049" y="5608880"/>
                <a:ext cx="391108" cy="53741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E2FA8264-998D-421A-808A-4CFBC09C11CC}"/>
                  </a:ext>
                </a:extLst>
              </p:cNvPr>
              <p:cNvSpPr txBox="1"/>
              <p:nvPr/>
            </p:nvSpPr>
            <p:spPr>
              <a:xfrm>
                <a:off x="4358940" y="5167163"/>
                <a:ext cx="391108" cy="537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E2FA8264-998D-421A-808A-4CFBC09C11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8940" y="5167163"/>
                <a:ext cx="391108" cy="53741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1D84FAD5-6769-448F-ACF7-26AECCAEB86B}"/>
                  </a:ext>
                </a:extLst>
              </p:cNvPr>
              <p:cNvSpPr txBox="1"/>
              <p:nvPr/>
            </p:nvSpPr>
            <p:spPr>
              <a:xfrm>
                <a:off x="3985542" y="5608880"/>
                <a:ext cx="391108" cy="537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1D84FAD5-6769-448F-ACF7-26AECCAEB8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5542" y="5608880"/>
                <a:ext cx="391108" cy="53741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DA9B9EF2-F026-4024-81DB-7566969C050E}"/>
                  </a:ext>
                </a:extLst>
              </p:cNvPr>
              <p:cNvSpPr txBox="1"/>
              <p:nvPr/>
            </p:nvSpPr>
            <p:spPr>
              <a:xfrm>
                <a:off x="4703533" y="5154711"/>
                <a:ext cx="391108" cy="537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DA9B9EF2-F026-4024-81DB-7566969C05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3533" y="5154711"/>
                <a:ext cx="391108" cy="53741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D80423C4-1D97-49D3-B21F-3A7175077269}"/>
                  </a:ext>
                </a:extLst>
              </p:cNvPr>
              <p:cNvSpPr txBox="1"/>
              <p:nvPr/>
            </p:nvSpPr>
            <p:spPr>
              <a:xfrm>
                <a:off x="3636968" y="5610696"/>
                <a:ext cx="391108" cy="537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D80423C4-1D97-49D3-B21F-3A71750772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6968" y="5610696"/>
                <a:ext cx="391108" cy="537418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>
            <a:extLst>
              <a:ext uri="{FF2B5EF4-FFF2-40B4-BE49-F238E27FC236}">
                <a16:creationId xmlns:a16="http://schemas.microsoft.com/office/drawing/2014/main" id="{C2BE27E7-7569-447B-AD2A-735D7060E87F}"/>
              </a:ext>
            </a:extLst>
          </p:cNvPr>
          <p:cNvSpPr txBox="1"/>
          <p:nvPr/>
        </p:nvSpPr>
        <p:spPr>
          <a:xfrm>
            <a:off x="7610117" y="4256769"/>
            <a:ext cx="1066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170 cm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3C60372-2F31-5A45-1CD1-44502B938519}"/>
              </a:ext>
            </a:extLst>
          </p:cNvPr>
          <p:cNvSpPr txBox="1"/>
          <p:nvPr/>
        </p:nvSpPr>
        <p:spPr>
          <a:xfrm>
            <a:off x="278313" y="3891588"/>
            <a:ext cx="1406425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Key: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15|6 = 156 cm</a:t>
            </a:r>
          </a:p>
        </p:txBody>
      </p:sp>
    </p:spTree>
    <p:extLst>
      <p:ext uri="{BB962C8B-B14F-4D97-AF65-F5344CB8AC3E}">
        <p14:creationId xmlns:p14="http://schemas.microsoft.com/office/powerpoint/2010/main" val="1168854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4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8073018-00C3-470C-9E53-EFC92A725673}"/>
              </a:ext>
            </a:extLst>
          </p:cNvPr>
          <p:cNvSpPr txBox="1"/>
          <p:nvPr/>
        </p:nvSpPr>
        <p:spPr>
          <a:xfrm>
            <a:off x="251520" y="1124744"/>
            <a:ext cx="86409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Charlie wants to compare the heights (cm) of the boys and girls in her maths class. </a:t>
            </a:r>
          </a:p>
          <a:p>
            <a:pPr marL="342900" indent="-342900">
              <a:buAutoNum type="alphaLcParenR"/>
            </a:pPr>
            <a:r>
              <a:rPr lang="en-GB" strike="sngStrike" dirty="0">
                <a:latin typeface="Arial" panose="020B0604020202020204" pitchFamily="34" charset="0"/>
                <a:cs typeface="Arial" panose="020B0604020202020204" pitchFamily="34" charset="0"/>
              </a:rPr>
              <a:t>Draw an ordered back-to-back stem and leaf diagram.</a:t>
            </a:r>
          </a:p>
          <a:p>
            <a:pPr marL="342900" indent="-342900">
              <a:buAutoNum type="alphaLcParenR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Calculate the medians and ranges.</a:t>
            </a:r>
          </a:p>
          <a:p>
            <a:pPr marL="342900" indent="-342900">
              <a:buAutoNum type="alphaLcParenR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Compare the heights of the boys and girls.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1AD490E-3BA0-4B65-9667-F4E4255CBF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18488"/>
              </p:ext>
            </p:extLst>
          </p:nvPr>
        </p:nvGraphicFramePr>
        <p:xfrm>
          <a:off x="436246" y="2803502"/>
          <a:ext cx="8271507" cy="724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9262">
                  <a:extLst>
                    <a:ext uri="{9D8B030D-6E8A-4147-A177-3AD203B41FA5}">
                      <a16:colId xmlns:a16="http://schemas.microsoft.com/office/drawing/2014/main" val="2838437471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2748802883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2032485467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3470142420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2591353820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2473357242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978695357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807362317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3330000476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2145596608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914762475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290155473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2854525695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3600866769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3128057272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617214396"/>
                    </a:ext>
                  </a:extLst>
                </a:gridCol>
              </a:tblGrid>
              <a:tr h="362265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Boys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5261133"/>
                  </a:ext>
                </a:extLst>
              </a:tr>
              <a:tr h="362265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Girls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8695653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12CB95E0-7472-4340-8D94-0F1837AA6D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767807"/>
              </p:ext>
            </p:extLst>
          </p:nvPr>
        </p:nvGraphicFramePr>
        <p:xfrm>
          <a:off x="5436102" y="3848326"/>
          <a:ext cx="327165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0550">
                  <a:extLst>
                    <a:ext uri="{9D8B030D-6E8A-4147-A177-3AD203B41FA5}">
                      <a16:colId xmlns:a16="http://schemas.microsoft.com/office/drawing/2014/main" val="2116456802"/>
                    </a:ext>
                  </a:extLst>
                </a:gridCol>
                <a:gridCol w="1090550">
                  <a:extLst>
                    <a:ext uri="{9D8B030D-6E8A-4147-A177-3AD203B41FA5}">
                      <a16:colId xmlns:a16="http://schemas.microsoft.com/office/drawing/2014/main" val="3000265833"/>
                    </a:ext>
                  </a:extLst>
                </a:gridCol>
                <a:gridCol w="1090550">
                  <a:extLst>
                    <a:ext uri="{9D8B030D-6E8A-4147-A177-3AD203B41FA5}">
                      <a16:colId xmlns:a16="http://schemas.microsoft.com/office/drawing/2014/main" val="3946563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Girls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Boys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6723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7827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7868466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BFB4664C-61A3-4A28-A6D1-4E449C42D749}"/>
              </a:ext>
            </a:extLst>
          </p:cNvPr>
          <p:cNvSpPr txBox="1"/>
          <p:nvPr/>
        </p:nvSpPr>
        <p:spPr>
          <a:xfrm>
            <a:off x="6538757" y="4218947"/>
            <a:ext cx="1066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168 cm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3EDC30B7-9E59-49CA-83BF-D334A615578F}"/>
              </a:ext>
            </a:extLst>
          </p:cNvPr>
          <p:cNvGrpSpPr/>
          <p:nvPr/>
        </p:nvGrpSpPr>
        <p:grpSpPr>
          <a:xfrm>
            <a:off x="2769532" y="4181689"/>
            <a:ext cx="576064" cy="2343655"/>
            <a:chOff x="3995936" y="3212976"/>
            <a:chExt cx="576064" cy="2343655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17388835-DAF5-4E7B-8976-D61034234EED}"/>
                </a:ext>
              </a:extLst>
            </p:cNvPr>
            <p:cNvSpPr txBox="1"/>
            <p:nvPr/>
          </p:nvSpPr>
          <p:spPr>
            <a:xfrm>
              <a:off x="3995936" y="3212976"/>
              <a:ext cx="576064" cy="2343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14</a:t>
              </a:r>
            </a:p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15</a:t>
              </a:r>
            </a:p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16</a:t>
              </a:r>
            </a:p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17</a:t>
              </a:r>
            </a:p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18</a:t>
              </a:r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930E1CA-4BA7-46B9-A48A-DB2F01F3ED45}"/>
                </a:ext>
              </a:extLst>
            </p:cNvPr>
            <p:cNvCxnSpPr>
              <a:cxnSpLocks/>
            </p:cNvCxnSpPr>
            <p:nvPr/>
          </p:nvCxnSpPr>
          <p:spPr>
            <a:xfrm>
              <a:off x="4499992" y="3333360"/>
              <a:ext cx="0" cy="216024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6318D35E-53B9-4ADD-99AF-15B9D10FBBAE}"/>
                </a:ext>
              </a:extLst>
            </p:cNvPr>
            <p:cNvCxnSpPr>
              <a:cxnSpLocks/>
            </p:cNvCxnSpPr>
            <p:nvPr/>
          </p:nvCxnSpPr>
          <p:spPr>
            <a:xfrm>
              <a:off x="3995936" y="3333360"/>
              <a:ext cx="0" cy="216024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8017DE17-6683-40EB-AC0D-AF2A411EAEBE}"/>
              </a:ext>
            </a:extLst>
          </p:cNvPr>
          <p:cNvSpPr txBox="1"/>
          <p:nvPr/>
        </p:nvSpPr>
        <p:spPr>
          <a:xfrm>
            <a:off x="3350904" y="5193134"/>
            <a:ext cx="1944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2   5   7   8   9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EDF37D5-E993-4098-9953-83CDBFE17D95}"/>
              </a:ext>
            </a:extLst>
          </p:cNvPr>
          <p:cNvSpPr txBox="1"/>
          <p:nvPr/>
        </p:nvSpPr>
        <p:spPr>
          <a:xfrm>
            <a:off x="3345597" y="4737743"/>
            <a:ext cx="1944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6   9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8999251-EF03-45D0-B48E-F7090E8D854D}"/>
              </a:ext>
            </a:extLst>
          </p:cNvPr>
          <p:cNvSpPr txBox="1"/>
          <p:nvPr/>
        </p:nvSpPr>
        <p:spPr>
          <a:xfrm>
            <a:off x="3345596" y="5648526"/>
            <a:ext cx="1944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0   2   3   6   7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390AB77-8972-4439-8A7A-548FF2661E9A}"/>
              </a:ext>
            </a:extLst>
          </p:cNvPr>
          <p:cNvSpPr txBox="1"/>
          <p:nvPr/>
        </p:nvSpPr>
        <p:spPr>
          <a:xfrm>
            <a:off x="3355472" y="6097764"/>
            <a:ext cx="1944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1   4   5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DD1F001-F549-4FFB-B878-10A1597CEEBF}"/>
              </a:ext>
            </a:extLst>
          </p:cNvPr>
          <p:cNvSpPr txBox="1"/>
          <p:nvPr/>
        </p:nvSpPr>
        <p:spPr>
          <a:xfrm>
            <a:off x="3345596" y="3776318"/>
            <a:ext cx="1944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Boys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393AD07-581C-4616-9589-4A4306C1B901}"/>
              </a:ext>
            </a:extLst>
          </p:cNvPr>
          <p:cNvSpPr txBox="1"/>
          <p:nvPr/>
        </p:nvSpPr>
        <p:spPr>
          <a:xfrm>
            <a:off x="105234" y="5176408"/>
            <a:ext cx="25922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8   4   2   0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61E0D23-1B16-4EAE-B563-33A676AE9DAA}"/>
              </a:ext>
            </a:extLst>
          </p:cNvPr>
          <p:cNvSpPr txBox="1"/>
          <p:nvPr/>
        </p:nvSpPr>
        <p:spPr>
          <a:xfrm>
            <a:off x="105237" y="4737743"/>
            <a:ext cx="25922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7   5   4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9C7FD31-820D-4E2A-9408-63CA428A2337}"/>
              </a:ext>
            </a:extLst>
          </p:cNvPr>
          <p:cNvSpPr txBox="1"/>
          <p:nvPr/>
        </p:nvSpPr>
        <p:spPr>
          <a:xfrm>
            <a:off x="107504" y="5648526"/>
            <a:ext cx="25922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9   7   6   4   2   1   0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5B121BC-C0DB-4CA8-AD97-C0BCCE66FF94}"/>
              </a:ext>
            </a:extLst>
          </p:cNvPr>
          <p:cNvSpPr txBox="1"/>
          <p:nvPr/>
        </p:nvSpPr>
        <p:spPr>
          <a:xfrm>
            <a:off x="105234" y="4280374"/>
            <a:ext cx="25922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8608C08-7662-4852-AD6E-41B8B0D6EC73}"/>
              </a:ext>
            </a:extLst>
          </p:cNvPr>
          <p:cNvSpPr txBox="1"/>
          <p:nvPr/>
        </p:nvSpPr>
        <p:spPr>
          <a:xfrm>
            <a:off x="105227" y="3776318"/>
            <a:ext cx="25922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Girls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2BE27E7-7569-447B-AD2A-735D7060E87F}"/>
              </a:ext>
            </a:extLst>
          </p:cNvPr>
          <p:cNvSpPr txBox="1"/>
          <p:nvPr/>
        </p:nvSpPr>
        <p:spPr>
          <a:xfrm>
            <a:off x="7610117" y="4225945"/>
            <a:ext cx="1066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170 cm</a:t>
            </a:r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C6AECEEF-E165-4E2D-B238-D654022AF119}"/>
              </a:ext>
            </a:extLst>
          </p:cNvPr>
          <p:cNvSpPr/>
          <p:nvPr/>
        </p:nvSpPr>
        <p:spPr>
          <a:xfrm>
            <a:off x="323532" y="5664244"/>
            <a:ext cx="288028" cy="340701"/>
          </a:xfrm>
          <a:prstGeom prst="roundRect">
            <a:avLst/>
          </a:prstGeom>
          <a:noFill/>
          <a:ln>
            <a:solidFill>
              <a:srgbClr val="9842B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id="{986D8E0D-89B6-43A6-9968-2C879D6AB7AB}"/>
              </a:ext>
            </a:extLst>
          </p:cNvPr>
          <p:cNvSpPr/>
          <p:nvPr/>
        </p:nvSpPr>
        <p:spPr>
          <a:xfrm>
            <a:off x="2843811" y="5667865"/>
            <a:ext cx="373295" cy="340701"/>
          </a:xfrm>
          <a:prstGeom prst="roundRect">
            <a:avLst/>
          </a:prstGeom>
          <a:noFill/>
          <a:ln>
            <a:solidFill>
              <a:srgbClr val="9842B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6F1D167C-082A-4047-B7CB-B6267E3F5FA3}"/>
              </a:ext>
            </a:extLst>
          </p:cNvPr>
          <p:cNvSpPr/>
          <p:nvPr/>
        </p:nvSpPr>
        <p:spPr>
          <a:xfrm>
            <a:off x="2411764" y="4280703"/>
            <a:ext cx="288028" cy="340701"/>
          </a:xfrm>
          <a:prstGeom prst="roundRect">
            <a:avLst/>
          </a:prstGeom>
          <a:noFill/>
          <a:ln>
            <a:solidFill>
              <a:srgbClr val="9842B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EA731CD0-EF44-41BA-882B-5B4F734A48C0}"/>
              </a:ext>
            </a:extLst>
          </p:cNvPr>
          <p:cNvSpPr/>
          <p:nvPr/>
        </p:nvSpPr>
        <p:spPr>
          <a:xfrm>
            <a:off x="2842293" y="4284324"/>
            <a:ext cx="373295" cy="340701"/>
          </a:xfrm>
          <a:prstGeom prst="roundRect">
            <a:avLst/>
          </a:prstGeom>
          <a:noFill/>
          <a:ln>
            <a:solidFill>
              <a:srgbClr val="9842B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E7CDD90-A3E8-4EDB-A331-C7D93D2DC0C9}"/>
              </a:ext>
            </a:extLst>
          </p:cNvPr>
          <p:cNvSpPr txBox="1"/>
          <p:nvPr/>
        </p:nvSpPr>
        <p:spPr>
          <a:xfrm>
            <a:off x="6538756" y="4611924"/>
            <a:ext cx="1066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34 cm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C89F48F-C1CC-6A33-E758-75E3F99929C1}"/>
              </a:ext>
            </a:extLst>
          </p:cNvPr>
          <p:cNvSpPr txBox="1"/>
          <p:nvPr/>
        </p:nvSpPr>
        <p:spPr>
          <a:xfrm>
            <a:off x="278313" y="3891588"/>
            <a:ext cx="1406425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Key: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15|6 = 156 cm</a:t>
            </a:r>
          </a:p>
        </p:txBody>
      </p:sp>
    </p:spTree>
    <p:extLst>
      <p:ext uri="{BB962C8B-B14F-4D97-AF65-F5344CB8AC3E}">
        <p14:creationId xmlns:p14="http://schemas.microsoft.com/office/powerpoint/2010/main" val="3360606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7" grpId="0" animBg="1"/>
      <p:bldP spid="58" grpId="0" animBg="1"/>
      <p:bldP spid="59" grpId="0" animBg="1"/>
      <p:bldP spid="6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8073018-00C3-470C-9E53-EFC92A725673}"/>
              </a:ext>
            </a:extLst>
          </p:cNvPr>
          <p:cNvSpPr txBox="1"/>
          <p:nvPr/>
        </p:nvSpPr>
        <p:spPr>
          <a:xfrm>
            <a:off x="251520" y="1124744"/>
            <a:ext cx="86409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Charlie wants to compare the heights (cm) of the boys and girls in her maths class. </a:t>
            </a:r>
          </a:p>
          <a:p>
            <a:pPr marL="342900" indent="-342900">
              <a:buAutoNum type="alphaLcParenR"/>
            </a:pPr>
            <a:r>
              <a:rPr lang="en-GB" strike="sngStrike" dirty="0">
                <a:latin typeface="Arial" panose="020B0604020202020204" pitchFamily="34" charset="0"/>
                <a:cs typeface="Arial" panose="020B0604020202020204" pitchFamily="34" charset="0"/>
              </a:rPr>
              <a:t>Draw an ordered back-to-back stem and leaf diagram.</a:t>
            </a:r>
          </a:p>
          <a:p>
            <a:pPr marL="342900" indent="-342900">
              <a:buAutoNum type="alphaLcParenR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Calculate the medians and ranges.</a:t>
            </a:r>
          </a:p>
          <a:p>
            <a:pPr marL="342900" indent="-342900">
              <a:buAutoNum type="alphaLcParenR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Compare the heights of the boys and girls.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1AD490E-3BA0-4B65-9667-F4E4255CBF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5087727"/>
              </p:ext>
            </p:extLst>
          </p:nvPr>
        </p:nvGraphicFramePr>
        <p:xfrm>
          <a:off x="436246" y="2803502"/>
          <a:ext cx="8271507" cy="724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9262">
                  <a:extLst>
                    <a:ext uri="{9D8B030D-6E8A-4147-A177-3AD203B41FA5}">
                      <a16:colId xmlns:a16="http://schemas.microsoft.com/office/drawing/2014/main" val="2838437471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2748802883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2032485467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3470142420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2591353820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2473357242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978695357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807362317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3330000476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2145596608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914762475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290155473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2854525695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3600866769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3128057272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617214396"/>
                    </a:ext>
                  </a:extLst>
                </a:gridCol>
              </a:tblGrid>
              <a:tr h="362265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Boys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5261133"/>
                  </a:ext>
                </a:extLst>
              </a:tr>
              <a:tr h="362265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Girls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8695653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12CB95E0-7472-4340-8D94-0F1837AA6D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353053"/>
              </p:ext>
            </p:extLst>
          </p:nvPr>
        </p:nvGraphicFramePr>
        <p:xfrm>
          <a:off x="5436102" y="3848326"/>
          <a:ext cx="327165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0550">
                  <a:extLst>
                    <a:ext uri="{9D8B030D-6E8A-4147-A177-3AD203B41FA5}">
                      <a16:colId xmlns:a16="http://schemas.microsoft.com/office/drawing/2014/main" val="2116456802"/>
                    </a:ext>
                  </a:extLst>
                </a:gridCol>
                <a:gridCol w="1090550">
                  <a:extLst>
                    <a:ext uri="{9D8B030D-6E8A-4147-A177-3AD203B41FA5}">
                      <a16:colId xmlns:a16="http://schemas.microsoft.com/office/drawing/2014/main" val="3000265833"/>
                    </a:ext>
                  </a:extLst>
                </a:gridCol>
                <a:gridCol w="1090550">
                  <a:extLst>
                    <a:ext uri="{9D8B030D-6E8A-4147-A177-3AD203B41FA5}">
                      <a16:colId xmlns:a16="http://schemas.microsoft.com/office/drawing/2014/main" val="3946563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Girls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Boys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6723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7827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7868466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BFB4664C-61A3-4A28-A6D1-4E449C42D749}"/>
              </a:ext>
            </a:extLst>
          </p:cNvPr>
          <p:cNvSpPr txBox="1"/>
          <p:nvPr/>
        </p:nvSpPr>
        <p:spPr>
          <a:xfrm>
            <a:off x="6538757" y="4218947"/>
            <a:ext cx="1066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168 cm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3EDC30B7-9E59-49CA-83BF-D334A615578F}"/>
              </a:ext>
            </a:extLst>
          </p:cNvPr>
          <p:cNvGrpSpPr/>
          <p:nvPr/>
        </p:nvGrpSpPr>
        <p:grpSpPr>
          <a:xfrm>
            <a:off x="2769532" y="4181689"/>
            <a:ext cx="576064" cy="2343655"/>
            <a:chOff x="3995936" y="3212976"/>
            <a:chExt cx="576064" cy="2343655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17388835-DAF5-4E7B-8976-D61034234EED}"/>
                </a:ext>
              </a:extLst>
            </p:cNvPr>
            <p:cNvSpPr txBox="1"/>
            <p:nvPr/>
          </p:nvSpPr>
          <p:spPr>
            <a:xfrm>
              <a:off x="3995936" y="3212976"/>
              <a:ext cx="576064" cy="2343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14</a:t>
              </a:r>
            </a:p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15</a:t>
              </a:r>
            </a:p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16</a:t>
              </a:r>
            </a:p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17</a:t>
              </a:r>
            </a:p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18</a:t>
              </a:r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930E1CA-4BA7-46B9-A48A-DB2F01F3ED45}"/>
                </a:ext>
              </a:extLst>
            </p:cNvPr>
            <p:cNvCxnSpPr>
              <a:cxnSpLocks/>
            </p:cNvCxnSpPr>
            <p:nvPr/>
          </p:nvCxnSpPr>
          <p:spPr>
            <a:xfrm>
              <a:off x="4499992" y="3333360"/>
              <a:ext cx="0" cy="216024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6318D35E-53B9-4ADD-99AF-15B9D10FBBAE}"/>
                </a:ext>
              </a:extLst>
            </p:cNvPr>
            <p:cNvCxnSpPr>
              <a:cxnSpLocks/>
            </p:cNvCxnSpPr>
            <p:nvPr/>
          </p:nvCxnSpPr>
          <p:spPr>
            <a:xfrm>
              <a:off x="3995936" y="3333360"/>
              <a:ext cx="0" cy="216024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8017DE17-6683-40EB-AC0D-AF2A411EAEBE}"/>
              </a:ext>
            </a:extLst>
          </p:cNvPr>
          <p:cNvSpPr txBox="1"/>
          <p:nvPr/>
        </p:nvSpPr>
        <p:spPr>
          <a:xfrm>
            <a:off x="3350904" y="5193134"/>
            <a:ext cx="1944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2   5   7   8   9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EDF37D5-E993-4098-9953-83CDBFE17D95}"/>
              </a:ext>
            </a:extLst>
          </p:cNvPr>
          <p:cNvSpPr txBox="1"/>
          <p:nvPr/>
        </p:nvSpPr>
        <p:spPr>
          <a:xfrm>
            <a:off x="3345597" y="4737743"/>
            <a:ext cx="1944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6   9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8999251-EF03-45D0-B48E-F7090E8D854D}"/>
              </a:ext>
            </a:extLst>
          </p:cNvPr>
          <p:cNvSpPr txBox="1"/>
          <p:nvPr/>
        </p:nvSpPr>
        <p:spPr>
          <a:xfrm>
            <a:off x="3345596" y="5648526"/>
            <a:ext cx="1944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0   2   3   6   7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390AB77-8972-4439-8A7A-548FF2661E9A}"/>
              </a:ext>
            </a:extLst>
          </p:cNvPr>
          <p:cNvSpPr txBox="1"/>
          <p:nvPr/>
        </p:nvSpPr>
        <p:spPr>
          <a:xfrm>
            <a:off x="3355472" y="6097764"/>
            <a:ext cx="1944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1   4   5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DD1F001-F549-4FFB-B878-10A1597CEEBF}"/>
              </a:ext>
            </a:extLst>
          </p:cNvPr>
          <p:cNvSpPr txBox="1"/>
          <p:nvPr/>
        </p:nvSpPr>
        <p:spPr>
          <a:xfrm>
            <a:off x="3345596" y="3776318"/>
            <a:ext cx="1944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Boys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393AD07-581C-4616-9589-4A4306C1B901}"/>
              </a:ext>
            </a:extLst>
          </p:cNvPr>
          <p:cNvSpPr txBox="1"/>
          <p:nvPr/>
        </p:nvSpPr>
        <p:spPr>
          <a:xfrm>
            <a:off x="105234" y="5176408"/>
            <a:ext cx="25922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8   4   2   0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61E0D23-1B16-4EAE-B563-33A676AE9DAA}"/>
              </a:ext>
            </a:extLst>
          </p:cNvPr>
          <p:cNvSpPr txBox="1"/>
          <p:nvPr/>
        </p:nvSpPr>
        <p:spPr>
          <a:xfrm>
            <a:off x="105237" y="4737743"/>
            <a:ext cx="25922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7   5   4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9C7FD31-820D-4E2A-9408-63CA428A2337}"/>
              </a:ext>
            </a:extLst>
          </p:cNvPr>
          <p:cNvSpPr txBox="1"/>
          <p:nvPr/>
        </p:nvSpPr>
        <p:spPr>
          <a:xfrm>
            <a:off x="107504" y="5648526"/>
            <a:ext cx="25922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9   7   6   4   2   1   0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5B121BC-C0DB-4CA8-AD97-C0BCCE66FF94}"/>
              </a:ext>
            </a:extLst>
          </p:cNvPr>
          <p:cNvSpPr txBox="1"/>
          <p:nvPr/>
        </p:nvSpPr>
        <p:spPr>
          <a:xfrm>
            <a:off x="105234" y="4280374"/>
            <a:ext cx="25922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8608C08-7662-4852-AD6E-41B8B0D6EC73}"/>
              </a:ext>
            </a:extLst>
          </p:cNvPr>
          <p:cNvSpPr txBox="1"/>
          <p:nvPr/>
        </p:nvSpPr>
        <p:spPr>
          <a:xfrm>
            <a:off x="105227" y="3776318"/>
            <a:ext cx="25922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Girls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2BE27E7-7569-447B-AD2A-735D7060E87F}"/>
              </a:ext>
            </a:extLst>
          </p:cNvPr>
          <p:cNvSpPr txBox="1"/>
          <p:nvPr/>
        </p:nvSpPr>
        <p:spPr>
          <a:xfrm>
            <a:off x="7610117" y="4225945"/>
            <a:ext cx="1066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170 cm</a:t>
            </a:r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C6AECEEF-E165-4E2D-B238-D654022AF119}"/>
              </a:ext>
            </a:extLst>
          </p:cNvPr>
          <p:cNvSpPr/>
          <p:nvPr/>
        </p:nvSpPr>
        <p:spPr>
          <a:xfrm>
            <a:off x="4067948" y="6147629"/>
            <a:ext cx="288028" cy="340701"/>
          </a:xfrm>
          <a:prstGeom prst="roundRect">
            <a:avLst/>
          </a:prstGeom>
          <a:noFill/>
          <a:ln>
            <a:solidFill>
              <a:srgbClr val="9842B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id="{986D8E0D-89B6-43A6-9968-2C879D6AB7AB}"/>
              </a:ext>
            </a:extLst>
          </p:cNvPr>
          <p:cNvSpPr/>
          <p:nvPr/>
        </p:nvSpPr>
        <p:spPr>
          <a:xfrm>
            <a:off x="2843811" y="6152582"/>
            <a:ext cx="373295" cy="340701"/>
          </a:xfrm>
          <a:prstGeom prst="roundRect">
            <a:avLst/>
          </a:prstGeom>
          <a:noFill/>
          <a:ln>
            <a:solidFill>
              <a:srgbClr val="9842B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6F1D167C-082A-4047-B7CB-B6267E3F5FA3}"/>
              </a:ext>
            </a:extLst>
          </p:cNvPr>
          <p:cNvSpPr/>
          <p:nvPr/>
        </p:nvSpPr>
        <p:spPr>
          <a:xfrm>
            <a:off x="3347864" y="4728199"/>
            <a:ext cx="288028" cy="340701"/>
          </a:xfrm>
          <a:prstGeom prst="roundRect">
            <a:avLst/>
          </a:prstGeom>
          <a:noFill/>
          <a:ln>
            <a:solidFill>
              <a:srgbClr val="9842B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EA731CD0-EF44-41BA-882B-5B4F734A48C0}"/>
              </a:ext>
            </a:extLst>
          </p:cNvPr>
          <p:cNvSpPr/>
          <p:nvPr/>
        </p:nvSpPr>
        <p:spPr>
          <a:xfrm>
            <a:off x="2842293" y="4731761"/>
            <a:ext cx="373295" cy="340701"/>
          </a:xfrm>
          <a:prstGeom prst="roundRect">
            <a:avLst/>
          </a:prstGeom>
          <a:noFill/>
          <a:ln>
            <a:solidFill>
              <a:srgbClr val="9842B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E7CDD90-A3E8-4EDB-A331-C7D93D2DC0C9}"/>
              </a:ext>
            </a:extLst>
          </p:cNvPr>
          <p:cNvSpPr txBox="1"/>
          <p:nvPr/>
        </p:nvSpPr>
        <p:spPr>
          <a:xfrm>
            <a:off x="6538756" y="4611924"/>
            <a:ext cx="1066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34 cm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B42438A-5D39-4C64-A44A-944B29861453}"/>
              </a:ext>
            </a:extLst>
          </p:cNvPr>
          <p:cNvSpPr txBox="1"/>
          <p:nvPr/>
        </p:nvSpPr>
        <p:spPr>
          <a:xfrm>
            <a:off x="7605095" y="4618922"/>
            <a:ext cx="1066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29 cm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0EBA205-454A-388E-3E31-2EFD3BE3DE97}"/>
              </a:ext>
            </a:extLst>
          </p:cNvPr>
          <p:cNvSpPr txBox="1"/>
          <p:nvPr/>
        </p:nvSpPr>
        <p:spPr>
          <a:xfrm>
            <a:off x="278313" y="3891588"/>
            <a:ext cx="1406425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Key: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15|6 = 156 cm</a:t>
            </a:r>
          </a:p>
        </p:txBody>
      </p:sp>
    </p:spTree>
    <p:extLst>
      <p:ext uri="{BB962C8B-B14F-4D97-AF65-F5344CB8AC3E}">
        <p14:creationId xmlns:p14="http://schemas.microsoft.com/office/powerpoint/2010/main" val="2303193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7" grpId="0" animBg="1"/>
      <p:bldP spid="58" grpId="0" animBg="1"/>
      <p:bldP spid="59" grpId="0" animBg="1"/>
      <p:bldP spid="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24025" y="1124744"/>
            <a:ext cx="6768455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How to draw a stem and leaf diagram:</a:t>
            </a:r>
          </a:p>
          <a:p>
            <a:pPr>
              <a:defRPr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arenR"/>
              <a:defRPr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Put the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first digits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of each piece of data in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numerical order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down the left hand side.</a:t>
            </a:r>
          </a:p>
          <a:p>
            <a:pPr marL="457200" indent="-457200">
              <a:buFont typeface="+mj-lt"/>
              <a:buAutoNum type="arabicParenR"/>
              <a:defRPr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arenR"/>
              <a:defRPr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Go through each piece of data in turn and put the remaining digits in the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correct row.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arenR"/>
              <a:defRPr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arenR"/>
              <a:defRPr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Re-draw the diagram, putting the pieces of data in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numerical order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buFont typeface="+mj-lt"/>
              <a:buAutoNum type="arabicParenR"/>
              <a:defRPr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arenR"/>
              <a:defRPr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Add a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key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08621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8073018-00C3-470C-9E53-EFC92A725673}"/>
              </a:ext>
            </a:extLst>
          </p:cNvPr>
          <p:cNvSpPr txBox="1"/>
          <p:nvPr/>
        </p:nvSpPr>
        <p:spPr>
          <a:xfrm>
            <a:off x="251520" y="1124744"/>
            <a:ext cx="86409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Charlie wants to compare the heights (cm) of the boys and girls in her maths class. </a:t>
            </a:r>
          </a:p>
          <a:p>
            <a:pPr marL="342900" indent="-342900">
              <a:buAutoNum type="alphaLcParenR"/>
            </a:pPr>
            <a:r>
              <a:rPr lang="en-GB" strike="sngStrike" dirty="0">
                <a:latin typeface="Arial" panose="020B0604020202020204" pitchFamily="34" charset="0"/>
                <a:cs typeface="Arial" panose="020B0604020202020204" pitchFamily="34" charset="0"/>
              </a:rPr>
              <a:t>Draw an ordered back-to-back stem and leaf diagram.</a:t>
            </a:r>
          </a:p>
          <a:p>
            <a:pPr marL="342900" indent="-342900">
              <a:buAutoNum type="alphaLcParenR"/>
            </a:pPr>
            <a:r>
              <a:rPr lang="en-GB" strike="sngStrike" dirty="0">
                <a:latin typeface="Arial" panose="020B0604020202020204" pitchFamily="34" charset="0"/>
                <a:cs typeface="Arial" panose="020B0604020202020204" pitchFamily="34" charset="0"/>
              </a:rPr>
              <a:t>Calculate the medians and ranges.</a:t>
            </a:r>
          </a:p>
          <a:p>
            <a:pPr marL="342900" indent="-342900">
              <a:buAutoNum type="alphaLcParenR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Compare the heights of the boys and girls.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1AD490E-3BA0-4B65-9667-F4E4255CBF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317793"/>
              </p:ext>
            </p:extLst>
          </p:nvPr>
        </p:nvGraphicFramePr>
        <p:xfrm>
          <a:off x="436246" y="2803502"/>
          <a:ext cx="8271507" cy="724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9262">
                  <a:extLst>
                    <a:ext uri="{9D8B030D-6E8A-4147-A177-3AD203B41FA5}">
                      <a16:colId xmlns:a16="http://schemas.microsoft.com/office/drawing/2014/main" val="2838437471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2748802883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2032485467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3470142420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2591353820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2473357242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978695357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807362317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3330000476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2145596608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914762475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290155473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2854525695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3600866769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3128057272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617214396"/>
                    </a:ext>
                  </a:extLst>
                </a:gridCol>
              </a:tblGrid>
              <a:tr h="362265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Boys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5261133"/>
                  </a:ext>
                </a:extLst>
              </a:tr>
              <a:tr h="362265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Girls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8695653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12CB95E0-7472-4340-8D94-0F1837AA6D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5697790"/>
              </p:ext>
            </p:extLst>
          </p:nvPr>
        </p:nvGraphicFramePr>
        <p:xfrm>
          <a:off x="5436102" y="3848326"/>
          <a:ext cx="327165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0550">
                  <a:extLst>
                    <a:ext uri="{9D8B030D-6E8A-4147-A177-3AD203B41FA5}">
                      <a16:colId xmlns:a16="http://schemas.microsoft.com/office/drawing/2014/main" val="2116456802"/>
                    </a:ext>
                  </a:extLst>
                </a:gridCol>
                <a:gridCol w="1090550">
                  <a:extLst>
                    <a:ext uri="{9D8B030D-6E8A-4147-A177-3AD203B41FA5}">
                      <a16:colId xmlns:a16="http://schemas.microsoft.com/office/drawing/2014/main" val="3000265833"/>
                    </a:ext>
                  </a:extLst>
                </a:gridCol>
                <a:gridCol w="1090550">
                  <a:extLst>
                    <a:ext uri="{9D8B030D-6E8A-4147-A177-3AD203B41FA5}">
                      <a16:colId xmlns:a16="http://schemas.microsoft.com/office/drawing/2014/main" val="39465638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Girls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Boys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6723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7827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7868466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BFB4664C-61A3-4A28-A6D1-4E449C42D749}"/>
              </a:ext>
            </a:extLst>
          </p:cNvPr>
          <p:cNvSpPr txBox="1"/>
          <p:nvPr/>
        </p:nvSpPr>
        <p:spPr>
          <a:xfrm>
            <a:off x="6538757" y="4218947"/>
            <a:ext cx="1066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168 cm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3EDC30B7-9E59-49CA-83BF-D334A615578F}"/>
              </a:ext>
            </a:extLst>
          </p:cNvPr>
          <p:cNvGrpSpPr/>
          <p:nvPr/>
        </p:nvGrpSpPr>
        <p:grpSpPr>
          <a:xfrm>
            <a:off x="2769532" y="4181689"/>
            <a:ext cx="576064" cy="2343655"/>
            <a:chOff x="3995936" y="3212976"/>
            <a:chExt cx="576064" cy="2343655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17388835-DAF5-4E7B-8976-D61034234EED}"/>
                </a:ext>
              </a:extLst>
            </p:cNvPr>
            <p:cNvSpPr txBox="1"/>
            <p:nvPr/>
          </p:nvSpPr>
          <p:spPr>
            <a:xfrm>
              <a:off x="3995936" y="3212976"/>
              <a:ext cx="576064" cy="2343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14</a:t>
              </a:r>
            </a:p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15</a:t>
              </a:r>
            </a:p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16</a:t>
              </a:r>
            </a:p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17</a:t>
              </a:r>
            </a:p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18</a:t>
              </a:r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930E1CA-4BA7-46B9-A48A-DB2F01F3ED45}"/>
                </a:ext>
              </a:extLst>
            </p:cNvPr>
            <p:cNvCxnSpPr>
              <a:cxnSpLocks/>
            </p:cNvCxnSpPr>
            <p:nvPr/>
          </p:nvCxnSpPr>
          <p:spPr>
            <a:xfrm>
              <a:off x="4499992" y="3333360"/>
              <a:ext cx="0" cy="216024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6318D35E-53B9-4ADD-99AF-15B9D10FBBAE}"/>
                </a:ext>
              </a:extLst>
            </p:cNvPr>
            <p:cNvCxnSpPr>
              <a:cxnSpLocks/>
            </p:cNvCxnSpPr>
            <p:nvPr/>
          </p:nvCxnSpPr>
          <p:spPr>
            <a:xfrm>
              <a:off x="3995936" y="3333360"/>
              <a:ext cx="0" cy="216024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8017DE17-6683-40EB-AC0D-AF2A411EAEBE}"/>
              </a:ext>
            </a:extLst>
          </p:cNvPr>
          <p:cNvSpPr txBox="1"/>
          <p:nvPr/>
        </p:nvSpPr>
        <p:spPr>
          <a:xfrm>
            <a:off x="3350904" y="5193134"/>
            <a:ext cx="1944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2   5   7   8   9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EDF37D5-E993-4098-9953-83CDBFE17D95}"/>
              </a:ext>
            </a:extLst>
          </p:cNvPr>
          <p:cNvSpPr txBox="1"/>
          <p:nvPr/>
        </p:nvSpPr>
        <p:spPr>
          <a:xfrm>
            <a:off x="3345597" y="4737743"/>
            <a:ext cx="1944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6   9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8999251-EF03-45D0-B48E-F7090E8D854D}"/>
              </a:ext>
            </a:extLst>
          </p:cNvPr>
          <p:cNvSpPr txBox="1"/>
          <p:nvPr/>
        </p:nvSpPr>
        <p:spPr>
          <a:xfrm>
            <a:off x="3345596" y="5648526"/>
            <a:ext cx="1944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0   2   3   6   7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390AB77-8972-4439-8A7A-548FF2661E9A}"/>
              </a:ext>
            </a:extLst>
          </p:cNvPr>
          <p:cNvSpPr txBox="1"/>
          <p:nvPr/>
        </p:nvSpPr>
        <p:spPr>
          <a:xfrm>
            <a:off x="3355472" y="6097764"/>
            <a:ext cx="1944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1   4   5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DD1F001-F549-4FFB-B878-10A1597CEEBF}"/>
              </a:ext>
            </a:extLst>
          </p:cNvPr>
          <p:cNvSpPr txBox="1"/>
          <p:nvPr/>
        </p:nvSpPr>
        <p:spPr>
          <a:xfrm>
            <a:off x="3345596" y="3776318"/>
            <a:ext cx="1944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Boys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393AD07-581C-4616-9589-4A4306C1B901}"/>
              </a:ext>
            </a:extLst>
          </p:cNvPr>
          <p:cNvSpPr txBox="1"/>
          <p:nvPr/>
        </p:nvSpPr>
        <p:spPr>
          <a:xfrm>
            <a:off x="105234" y="5176408"/>
            <a:ext cx="25922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8   4   2   0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61E0D23-1B16-4EAE-B563-33A676AE9DAA}"/>
              </a:ext>
            </a:extLst>
          </p:cNvPr>
          <p:cNvSpPr txBox="1"/>
          <p:nvPr/>
        </p:nvSpPr>
        <p:spPr>
          <a:xfrm>
            <a:off x="105237" y="4737743"/>
            <a:ext cx="25922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7   5   4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9C7FD31-820D-4E2A-9408-63CA428A2337}"/>
              </a:ext>
            </a:extLst>
          </p:cNvPr>
          <p:cNvSpPr txBox="1"/>
          <p:nvPr/>
        </p:nvSpPr>
        <p:spPr>
          <a:xfrm>
            <a:off x="107504" y="5648526"/>
            <a:ext cx="25922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9   7   6   4   2   1   0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5B121BC-C0DB-4CA8-AD97-C0BCCE66FF94}"/>
              </a:ext>
            </a:extLst>
          </p:cNvPr>
          <p:cNvSpPr txBox="1"/>
          <p:nvPr/>
        </p:nvSpPr>
        <p:spPr>
          <a:xfrm>
            <a:off x="105234" y="4280374"/>
            <a:ext cx="25922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8608C08-7662-4852-AD6E-41B8B0D6EC73}"/>
              </a:ext>
            </a:extLst>
          </p:cNvPr>
          <p:cNvSpPr txBox="1"/>
          <p:nvPr/>
        </p:nvSpPr>
        <p:spPr>
          <a:xfrm>
            <a:off x="105227" y="3776318"/>
            <a:ext cx="25922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Girls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2BE27E7-7569-447B-AD2A-735D7060E87F}"/>
              </a:ext>
            </a:extLst>
          </p:cNvPr>
          <p:cNvSpPr txBox="1"/>
          <p:nvPr/>
        </p:nvSpPr>
        <p:spPr>
          <a:xfrm>
            <a:off x="7610117" y="4225945"/>
            <a:ext cx="1066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170 cm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E7CDD90-A3E8-4EDB-A331-C7D93D2DC0C9}"/>
              </a:ext>
            </a:extLst>
          </p:cNvPr>
          <p:cNvSpPr txBox="1"/>
          <p:nvPr/>
        </p:nvSpPr>
        <p:spPr>
          <a:xfrm>
            <a:off x="6538756" y="4611924"/>
            <a:ext cx="1066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34 cm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B42438A-5D39-4C64-A44A-944B29861453}"/>
              </a:ext>
            </a:extLst>
          </p:cNvPr>
          <p:cNvSpPr txBox="1"/>
          <p:nvPr/>
        </p:nvSpPr>
        <p:spPr>
          <a:xfrm>
            <a:off x="7605095" y="4618922"/>
            <a:ext cx="1066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29 cm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87C5091-5436-4B81-88EA-5D67F784CB74}"/>
              </a:ext>
            </a:extLst>
          </p:cNvPr>
          <p:cNvSpPr txBox="1"/>
          <p:nvPr/>
        </p:nvSpPr>
        <p:spPr>
          <a:xfrm>
            <a:off x="5436096" y="5137853"/>
            <a:ext cx="32716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On average the boys are slightly taller, and their heights are more consistent than those of the girls.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7E94CA5-0668-B0FD-560A-57F46B1F3E0A}"/>
              </a:ext>
            </a:extLst>
          </p:cNvPr>
          <p:cNvSpPr txBox="1"/>
          <p:nvPr/>
        </p:nvSpPr>
        <p:spPr>
          <a:xfrm>
            <a:off x="278313" y="3891588"/>
            <a:ext cx="1406425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Key: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15|6 = 156 cm</a:t>
            </a:r>
          </a:p>
        </p:txBody>
      </p:sp>
    </p:spTree>
    <p:extLst>
      <p:ext uri="{BB962C8B-B14F-4D97-AF65-F5344CB8AC3E}">
        <p14:creationId xmlns:p14="http://schemas.microsoft.com/office/powerpoint/2010/main" val="1135349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8073018-00C3-470C-9E53-EFC92A725673}"/>
              </a:ext>
            </a:extLst>
          </p:cNvPr>
          <p:cNvSpPr txBox="1"/>
          <p:nvPr/>
        </p:nvSpPr>
        <p:spPr>
          <a:xfrm>
            <a:off x="251520" y="1124744"/>
            <a:ext cx="63367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Task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Cherry grows 20 orchids, 10 with fertiliser and 10 without. She records their heights in centimetres.</a:t>
            </a:r>
          </a:p>
          <a:p>
            <a:pPr marL="342900" indent="-342900">
              <a:buAutoNum type="alphaLcParenR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Draw an ordered back-to-back stem and leaf diagram.</a:t>
            </a:r>
          </a:p>
          <a:p>
            <a:pPr marL="342900" indent="-342900">
              <a:buAutoNum type="alphaLcParenR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Calculate the medians and ranges.</a:t>
            </a:r>
          </a:p>
          <a:p>
            <a:pPr marL="342900" indent="-342900">
              <a:buAutoNum type="alphaLcParenR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Decide whether the fertiliser had any effect on the orchids.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1AD490E-3BA0-4B65-9667-F4E4255CBF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9571482"/>
              </p:ext>
            </p:extLst>
          </p:nvPr>
        </p:nvGraphicFramePr>
        <p:xfrm>
          <a:off x="436246" y="3475512"/>
          <a:ext cx="6474830" cy="724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838437471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2748802883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2032485467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3470142420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2591353820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2473357242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978695357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807362317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3330000476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2145596608"/>
                    </a:ext>
                  </a:extLst>
                </a:gridCol>
                <a:gridCol w="503483">
                  <a:extLst>
                    <a:ext uri="{9D8B030D-6E8A-4147-A177-3AD203B41FA5}">
                      <a16:colId xmlns:a16="http://schemas.microsoft.com/office/drawing/2014/main" val="914762475"/>
                    </a:ext>
                  </a:extLst>
                </a:gridCol>
              </a:tblGrid>
              <a:tr h="362265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Fertiliser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5261133"/>
                  </a:ext>
                </a:extLst>
              </a:tr>
              <a:tr h="362265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Fertiliser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8695653"/>
                  </a:ext>
                </a:extLst>
              </a:tr>
            </a:tbl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id="{0B581B5A-A2FF-46B0-B1DA-1DC9E874CA42}"/>
              </a:ext>
            </a:extLst>
          </p:cNvPr>
          <p:cNvGrpSpPr/>
          <p:nvPr/>
        </p:nvGrpSpPr>
        <p:grpSpPr>
          <a:xfrm>
            <a:off x="2121471" y="4672971"/>
            <a:ext cx="504056" cy="1420325"/>
            <a:chOff x="3995936" y="3212976"/>
            <a:chExt cx="504056" cy="1420325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33881C9-B075-4EB0-BD46-C5E08A6DA72C}"/>
                </a:ext>
              </a:extLst>
            </p:cNvPr>
            <p:cNvSpPr txBox="1"/>
            <p:nvPr/>
          </p:nvSpPr>
          <p:spPr>
            <a:xfrm>
              <a:off x="3995936" y="3212976"/>
              <a:ext cx="504054" cy="1420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GB" sz="2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  <a:p>
              <a:pPr algn="ctr">
                <a:lnSpc>
                  <a:spcPct val="150000"/>
                </a:lnSpc>
              </a:pPr>
              <a:r>
                <a:rPr lang="en-GB" sz="2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  <a:p>
              <a:pPr algn="ctr">
                <a:lnSpc>
                  <a:spcPct val="150000"/>
                </a:lnSpc>
              </a:pPr>
              <a:r>
                <a:rPr lang="en-GB" sz="2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B5AD7E72-4AE8-454E-A8B8-AF4B909994E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499990" y="3333360"/>
              <a:ext cx="2" cy="12024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F0361AB-F202-459A-A45C-FFDCD7AA19C5}"/>
                </a:ext>
              </a:extLst>
            </p:cNvPr>
            <p:cNvCxnSpPr>
              <a:cxnSpLocks/>
            </p:cNvCxnSpPr>
            <p:nvPr/>
          </p:nvCxnSpPr>
          <p:spPr>
            <a:xfrm>
              <a:off x="3995936" y="3333360"/>
              <a:ext cx="0" cy="120243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C6241DF8-1DF0-4203-95A7-494DC134A1E4}"/>
              </a:ext>
            </a:extLst>
          </p:cNvPr>
          <p:cNvSpPr txBox="1"/>
          <p:nvPr/>
        </p:nvSpPr>
        <p:spPr>
          <a:xfrm>
            <a:off x="2702843" y="5684416"/>
            <a:ext cx="1944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1   4   6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B79AE7-520C-4556-8EDB-56B9593E80DD}"/>
              </a:ext>
            </a:extLst>
          </p:cNvPr>
          <p:cNvSpPr txBox="1"/>
          <p:nvPr/>
        </p:nvSpPr>
        <p:spPr>
          <a:xfrm>
            <a:off x="2697536" y="5229025"/>
            <a:ext cx="1944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5   7   8   8   9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8D1914B-9D87-4137-8FAA-110B5C108DFC}"/>
              </a:ext>
            </a:extLst>
          </p:cNvPr>
          <p:cNvSpPr txBox="1"/>
          <p:nvPr/>
        </p:nvSpPr>
        <p:spPr>
          <a:xfrm>
            <a:off x="2697522" y="4771656"/>
            <a:ext cx="1944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4   7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269F1D5-C5AF-40BA-9655-C245B5CD9489}"/>
              </a:ext>
            </a:extLst>
          </p:cNvPr>
          <p:cNvSpPr txBox="1"/>
          <p:nvPr/>
        </p:nvSpPr>
        <p:spPr>
          <a:xfrm>
            <a:off x="2697535" y="4267600"/>
            <a:ext cx="1944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Fertiliser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FDF60CF-B5D3-45B8-A83C-386563E835D9}"/>
              </a:ext>
            </a:extLst>
          </p:cNvPr>
          <p:cNvSpPr txBox="1"/>
          <p:nvPr/>
        </p:nvSpPr>
        <p:spPr>
          <a:xfrm>
            <a:off x="35502" y="5667690"/>
            <a:ext cx="20139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1   0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4E4F89C-4E5F-49DA-BC50-66E0EA40A957}"/>
              </a:ext>
            </a:extLst>
          </p:cNvPr>
          <p:cNvSpPr txBox="1"/>
          <p:nvPr/>
        </p:nvSpPr>
        <p:spPr>
          <a:xfrm>
            <a:off x="35506" y="5229025"/>
            <a:ext cx="20139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7   6   4   2   1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2D12093-DDF3-4F9B-85F4-F220B8CBB5A0}"/>
              </a:ext>
            </a:extLst>
          </p:cNvPr>
          <p:cNvSpPr txBox="1"/>
          <p:nvPr/>
        </p:nvSpPr>
        <p:spPr>
          <a:xfrm>
            <a:off x="35502" y="4771656"/>
            <a:ext cx="20139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9   9   8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73C5C08-7D4B-4910-A48B-D2B647BA3986}"/>
              </a:ext>
            </a:extLst>
          </p:cNvPr>
          <p:cNvSpPr txBox="1"/>
          <p:nvPr/>
        </p:nvSpPr>
        <p:spPr>
          <a:xfrm>
            <a:off x="35496" y="4267600"/>
            <a:ext cx="20139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Fertiliser</a:t>
            </a:r>
          </a:p>
        </p:txBody>
      </p:sp>
      <p:graphicFrame>
        <p:nvGraphicFramePr>
          <p:cNvPr id="24" name="Table 5">
            <a:extLst>
              <a:ext uri="{FF2B5EF4-FFF2-40B4-BE49-F238E27FC236}">
                <a16:creationId xmlns:a16="http://schemas.microsoft.com/office/drawing/2014/main" id="{08200AC4-1283-4466-A150-9684DB0DD2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135586"/>
              </p:ext>
            </p:extLst>
          </p:nvPr>
        </p:nvGraphicFramePr>
        <p:xfrm>
          <a:off x="4560142" y="4339608"/>
          <a:ext cx="4332338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116456802"/>
                    </a:ext>
                  </a:extLst>
                </a:gridCol>
                <a:gridCol w="1536169">
                  <a:extLst>
                    <a:ext uri="{9D8B030D-6E8A-4147-A177-3AD203B41FA5}">
                      <a16:colId xmlns:a16="http://schemas.microsoft.com/office/drawing/2014/main" val="3000265833"/>
                    </a:ext>
                  </a:extLst>
                </a:gridCol>
                <a:gridCol w="1536169">
                  <a:extLst>
                    <a:ext uri="{9D8B030D-6E8A-4147-A177-3AD203B41FA5}">
                      <a16:colId xmlns:a16="http://schemas.microsoft.com/office/drawing/2014/main" val="3946563826"/>
                    </a:ext>
                  </a:extLst>
                </a:gridCol>
              </a:tblGrid>
              <a:tr h="259097"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Fertiliser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Fertiliser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6723790"/>
                  </a:ext>
                </a:extLst>
              </a:tr>
              <a:tr h="158645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7827347"/>
                  </a:ext>
                </a:extLst>
              </a:tr>
              <a:tr h="158645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7868466"/>
                  </a:ext>
                </a:extLst>
              </a:tr>
            </a:tbl>
          </a:graphicData>
        </a:graphic>
      </p:graphicFrame>
      <p:sp>
        <p:nvSpPr>
          <p:cNvPr id="25" name="TextBox 24">
            <a:extLst>
              <a:ext uri="{FF2B5EF4-FFF2-40B4-BE49-F238E27FC236}">
                <a16:creationId xmlns:a16="http://schemas.microsoft.com/office/drawing/2014/main" id="{584055E7-A34B-4039-B0DF-F06AAD968BE8}"/>
              </a:ext>
            </a:extLst>
          </p:cNvPr>
          <p:cNvSpPr txBox="1"/>
          <p:nvPr/>
        </p:nvSpPr>
        <p:spPr>
          <a:xfrm>
            <a:off x="6084169" y="4710229"/>
            <a:ext cx="1066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 cm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E68884A-3BC8-432B-AAC4-C2BA7D2816F1}"/>
              </a:ext>
            </a:extLst>
          </p:cNvPr>
          <p:cNvSpPr txBox="1"/>
          <p:nvPr/>
        </p:nvSpPr>
        <p:spPr>
          <a:xfrm>
            <a:off x="7601358" y="4717227"/>
            <a:ext cx="1066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 cm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1BD3C12-58F4-42B4-8283-369548DE927C}"/>
              </a:ext>
            </a:extLst>
          </p:cNvPr>
          <p:cNvSpPr txBox="1"/>
          <p:nvPr/>
        </p:nvSpPr>
        <p:spPr>
          <a:xfrm>
            <a:off x="6084168" y="5103206"/>
            <a:ext cx="1066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 cm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1C73905-B2AA-489D-B98B-812AB54EDECD}"/>
              </a:ext>
            </a:extLst>
          </p:cNvPr>
          <p:cNvSpPr txBox="1"/>
          <p:nvPr/>
        </p:nvSpPr>
        <p:spPr>
          <a:xfrm>
            <a:off x="7596336" y="5110204"/>
            <a:ext cx="1066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 cm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BC20BD1-D7D5-4A60-83E6-93563F0D991C}"/>
              </a:ext>
            </a:extLst>
          </p:cNvPr>
          <p:cNvSpPr txBox="1"/>
          <p:nvPr/>
        </p:nvSpPr>
        <p:spPr>
          <a:xfrm>
            <a:off x="4560142" y="5510615"/>
            <a:ext cx="41476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average the orchids with fertiliser grew taller, but the orchids without fertiliser were of a more consistent height.</a:t>
            </a:r>
          </a:p>
        </p:txBody>
      </p:sp>
      <p:pic>
        <p:nvPicPr>
          <p:cNvPr id="2050" name="Picture 2" descr="FEJKA Orchid lilac, Artificial potted plant - IKEA">
            <a:extLst>
              <a:ext uri="{FF2B5EF4-FFF2-40B4-BE49-F238E27FC236}">
                <a16:creationId xmlns:a16="http://schemas.microsoft.com/office/drawing/2014/main" id="{E9FC105F-CB51-4F1A-B5CF-4C19F9C930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220868"/>
            <a:ext cx="2352148" cy="2352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3767819-2A68-A097-728D-39AA42F92FA9}"/>
              </a:ext>
            </a:extLst>
          </p:cNvPr>
          <p:cNvSpPr txBox="1"/>
          <p:nvPr/>
        </p:nvSpPr>
        <p:spPr>
          <a:xfrm>
            <a:off x="436246" y="6074132"/>
            <a:ext cx="1406425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Key:</a:t>
            </a:r>
          </a:p>
          <a:p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1|4 = 14 cm</a:t>
            </a:r>
          </a:p>
        </p:txBody>
      </p:sp>
    </p:spTree>
    <p:extLst>
      <p:ext uri="{BB962C8B-B14F-4D97-AF65-F5344CB8AC3E}">
        <p14:creationId xmlns:p14="http://schemas.microsoft.com/office/powerpoint/2010/main" val="2640230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/>
      <p:bldP spid="16" grpId="0"/>
      <p:bldP spid="17" grpId="0"/>
      <p:bldP spid="18" grpId="0"/>
      <p:bldP spid="21" grpId="0"/>
      <p:bldP spid="22" grpId="0"/>
      <p:bldP spid="25" grpId="0"/>
      <p:bldP spid="26" grpId="0"/>
      <p:bldP spid="27" grpId="0"/>
      <p:bldP spid="28" grpId="0"/>
      <p:bldP spid="29" grpId="0"/>
      <p:bldP spid="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1823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AFA8763-67C2-4793-9CAE-9ACC9905CFFF}"/>
              </a:ext>
            </a:extLst>
          </p:cNvPr>
          <p:cNvSpPr/>
          <p:nvPr/>
        </p:nvSpPr>
        <p:spPr>
          <a:xfrm>
            <a:off x="251527" y="1124744"/>
            <a:ext cx="864095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Here are the marks gained by 30 students in an examination: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63   58   61   52   59   65   69   75   70   54   57   63   76   81   64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68   59   40   65   74   80   44   47   53   70   81   68   49   57   61</a:t>
            </a:r>
          </a:p>
          <a:p>
            <a:pPr marL="342900" indent="-342900">
              <a:buAutoNum type="alphaLcParenR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Show this data in an ordered stem and leaf diagram.</a:t>
            </a:r>
          </a:p>
          <a:p>
            <a:pPr marL="342900" indent="-342900">
              <a:buAutoNum type="alphaLcParenR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Hence, calculate the median and the range.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394740B-B40F-464A-9C67-3E7A99C8E608}"/>
              </a:ext>
            </a:extLst>
          </p:cNvPr>
          <p:cNvSpPr/>
          <p:nvPr/>
        </p:nvSpPr>
        <p:spPr>
          <a:xfrm>
            <a:off x="323528" y="2996952"/>
            <a:ext cx="4968552" cy="158417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‘draw an ordered stem and leaf diagram’ question is usually worth 3 marks:</a:t>
            </a:r>
          </a:p>
          <a:p>
            <a:pPr marL="342900" indent="-342900">
              <a:buAutoNum type="arabicParenR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the data is ordered</a:t>
            </a:r>
          </a:p>
          <a:p>
            <a:pPr marL="342900" indent="-342900">
              <a:buAutoNum type="arabicParenR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haven’t missed any values</a:t>
            </a:r>
          </a:p>
          <a:p>
            <a:pPr marL="342900" indent="-342900">
              <a:buAutoNum type="arabicParenR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 a key</a:t>
            </a:r>
          </a:p>
        </p:txBody>
      </p:sp>
    </p:spTree>
    <p:extLst>
      <p:ext uri="{BB962C8B-B14F-4D97-AF65-F5344CB8AC3E}">
        <p14:creationId xmlns:p14="http://schemas.microsoft.com/office/powerpoint/2010/main" val="2996495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AFA8763-67C2-4793-9CAE-9ACC9905CFFF}"/>
              </a:ext>
            </a:extLst>
          </p:cNvPr>
          <p:cNvSpPr/>
          <p:nvPr/>
        </p:nvSpPr>
        <p:spPr>
          <a:xfrm>
            <a:off x="251527" y="1124744"/>
            <a:ext cx="864095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Here are the marks gained by 30 students in an examination: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63   58   61   52   59   65   69   75   70   54   57   63   76   81   64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68   59   40   65   74   80   44   47   53   70   81   68   49   57   61</a:t>
            </a:r>
          </a:p>
          <a:p>
            <a:pPr marL="342900" indent="-342900">
              <a:buAutoNum type="alphaLcParenR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Show this data in an ordered stem and leaf diagram.</a:t>
            </a:r>
          </a:p>
          <a:p>
            <a:pPr marL="342900" indent="-342900">
              <a:buAutoNum type="alphaLcParenR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Hence, calculate the median and the range.</a:t>
            </a:r>
          </a:p>
        </p:txBody>
      </p:sp>
      <p:sp>
        <p:nvSpPr>
          <p:cNvPr id="2" name="Thought Bubble: Cloud 1">
            <a:extLst>
              <a:ext uri="{FF2B5EF4-FFF2-40B4-BE49-F238E27FC236}">
                <a16:creationId xmlns:a16="http://schemas.microsoft.com/office/drawing/2014/main" id="{32AEFD7D-D304-438D-B52B-64D598994F6C}"/>
              </a:ext>
            </a:extLst>
          </p:cNvPr>
          <p:cNvSpPr/>
          <p:nvPr/>
        </p:nvSpPr>
        <p:spPr>
          <a:xfrm>
            <a:off x="6372200" y="2375014"/>
            <a:ext cx="3600400" cy="1053986"/>
          </a:xfrm>
          <a:prstGeom prst="cloudCallout">
            <a:avLst>
              <a:gd name="adj1" fmla="val -54847"/>
              <a:gd name="adj2" fmla="val -50593"/>
            </a:avLst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first digits make up the stem…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BE9CFF9-5EE7-4551-8EED-C59842AC9EA8}"/>
              </a:ext>
            </a:extLst>
          </p:cNvPr>
          <p:cNvGrpSpPr/>
          <p:nvPr/>
        </p:nvGrpSpPr>
        <p:grpSpPr>
          <a:xfrm>
            <a:off x="683568" y="2876568"/>
            <a:ext cx="576064" cy="2343655"/>
            <a:chOff x="683568" y="2876568"/>
            <a:chExt cx="576064" cy="2343655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B867945-651B-42B1-B2B6-4EE85A6852B0}"/>
                </a:ext>
              </a:extLst>
            </p:cNvPr>
            <p:cNvSpPr txBox="1"/>
            <p:nvPr/>
          </p:nvSpPr>
          <p:spPr>
            <a:xfrm>
              <a:off x="683568" y="2876568"/>
              <a:ext cx="576064" cy="2343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</a:p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</a:p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519461C-900F-4D59-B5F0-C7442DC9D3C6}"/>
                </a:ext>
              </a:extLst>
            </p:cNvPr>
            <p:cNvCxnSpPr>
              <a:cxnSpLocks/>
            </p:cNvCxnSpPr>
            <p:nvPr/>
          </p:nvCxnSpPr>
          <p:spPr>
            <a:xfrm>
              <a:off x="1115616" y="2996952"/>
              <a:ext cx="0" cy="216024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50505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AFA8763-67C2-4793-9CAE-9ACC9905CFFF}"/>
              </a:ext>
            </a:extLst>
          </p:cNvPr>
          <p:cNvSpPr/>
          <p:nvPr/>
        </p:nvSpPr>
        <p:spPr>
          <a:xfrm>
            <a:off x="251527" y="1124744"/>
            <a:ext cx="864095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Here are the marks gained by 30 students in an examination: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63   58   61   52   59   65   69   75   70   54   57   63   76   81   64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68   59   40   65   74   80   44   47   53   70   81   68   49   57   61</a:t>
            </a:r>
          </a:p>
          <a:p>
            <a:pPr marL="342900" indent="-342900">
              <a:buAutoNum type="alphaLcParenR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Show this data in an ordered stem and leaf diagram.</a:t>
            </a:r>
          </a:p>
          <a:p>
            <a:pPr marL="342900" indent="-342900">
              <a:buAutoNum type="alphaLcParenR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Hence, calculate the median and the range.</a:t>
            </a:r>
          </a:p>
        </p:txBody>
      </p:sp>
      <p:sp>
        <p:nvSpPr>
          <p:cNvPr id="2" name="Thought Bubble: Cloud 1">
            <a:extLst>
              <a:ext uri="{FF2B5EF4-FFF2-40B4-BE49-F238E27FC236}">
                <a16:creationId xmlns:a16="http://schemas.microsoft.com/office/drawing/2014/main" id="{32AEFD7D-D304-438D-B52B-64D598994F6C}"/>
              </a:ext>
            </a:extLst>
          </p:cNvPr>
          <p:cNvSpPr/>
          <p:nvPr/>
        </p:nvSpPr>
        <p:spPr>
          <a:xfrm>
            <a:off x="6399798" y="2801101"/>
            <a:ext cx="3456384" cy="1702058"/>
          </a:xfrm>
          <a:prstGeom prst="cloudCallout">
            <a:avLst>
              <a:gd name="adj1" fmla="val -57092"/>
              <a:gd name="adj2" fmla="val -59710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 go through and cross off each piece of data as you write in the leaves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55F0C33-AC05-4179-984F-EC0548B10789}"/>
              </a:ext>
            </a:extLst>
          </p:cNvPr>
          <p:cNvGrpSpPr/>
          <p:nvPr/>
        </p:nvGrpSpPr>
        <p:grpSpPr>
          <a:xfrm>
            <a:off x="683568" y="2876568"/>
            <a:ext cx="576064" cy="2343655"/>
            <a:chOff x="683568" y="2876568"/>
            <a:chExt cx="576064" cy="2343655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9BBC26F-FD34-4717-8640-7988A6C13F7C}"/>
                </a:ext>
              </a:extLst>
            </p:cNvPr>
            <p:cNvSpPr txBox="1"/>
            <p:nvPr/>
          </p:nvSpPr>
          <p:spPr>
            <a:xfrm>
              <a:off x="683568" y="2876568"/>
              <a:ext cx="576064" cy="2343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</a:p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</a:p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ECB6574F-84D9-4564-A611-2FE980449D11}"/>
                </a:ext>
              </a:extLst>
            </p:cNvPr>
            <p:cNvCxnSpPr>
              <a:cxnSpLocks/>
            </p:cNvCxnSpPr>
            <p:nvPr/>
          </p:nvCxnSpPr>
          <p:spPr>
            <a:xfrm>
              <a:off x="1115616" y="2996952"/>
              <a:ext cx="0" cy="216024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C0072383-B0E8-45A1-AB2E-469E5394FBF5}"/>
              </a:ext>
            </a:extLst>
          </p:cNvPr>
          <p:cNvSpPr txBox="1"/>
          <p:nvPr/>
        </p:nvSpPr>
        <p:spPr>
          <a:xfrm>
            <a:off x="1151620" y="3892986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983248D-382B-4D18-8C0E-B7E38485FC1C}"/>
                  </a:ext>
                </a:extLst>
              </p:cNvPr>
              <p:cNvSpPr txBox="1"/>
              <p:nvPr/>
            </p:nvSpPr>
            <p:spPr>
              <a:xfrm>
                <a:off x="240900" y="1556792"/>
                <a:ext cx="43204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983248D-382B-4D18-8C0E-B7E38485FC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900" y="1556792"/>
                <a:ext cx="432048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6A76974D-4D78-4302-83BD-F6319E1027E4}"/>
              </a:ext>
            </a:extLst>
          </p:cNvPr>
          <p:cNvSpPr txBox="1"/>
          <p:nvPr/>
        </p:nvSpPr>
        <p:spPr>
          <a:xfrm>
            <a:off x="1151620" y="3429000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01A680C-5CEC-4561-8639-28DA092D4B9B}"/>
                  </a:ext>
                </a:extLst>
              </p:cNvPr>
              <p:cNvSpPr txBox="1"/>
              <p:nvPr/>
            </p:nvSpPr>
            <p:spPr>
              <a:xfrm>
                <a:off x="684397" y="1556792"/>
                <a:ext cx="43204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01A680C-5CEC-4561-8639-28DA092D4B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397" y="1556792"/>
                <a:ext cx="432048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2EEF1243-9A46-493F-A22C-AF80DB9B9BAA}"/>
              </a:ext>
            </a:extLst>
          </p:cNvPr>
          <p:cNvSpPr txBox="1"/>
          <p:nvPr/>
        </p:nvSpPr>
        <p:spPr>
          <a:xfrm>
            <a:off x="1580023" y="3892986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DB590B0-711F-4CC7-B270-E4038AD841A5}"/>
                  </a:ext>
                </a:extLst>
              </p:cNvPr>
              <p:cNvSpPr txBox="1"/>
              <p:nvPr/>
            </p:nvSpPr>
            <p:spPr>
              <a:xfrm>
                <a:off x="1127072" y="1556792"/>
                <a:ext cx="43204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DB590B0-711F-4CC7-B270-E4038AD841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7072" y="1556792"/>
                <a:ext cx="432048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EE1BF2D8-9A4F-4967-8230-6344439935B9}"/>
              </a:ext>
            </a:extLst>
          </p:cNvPr>
          <p:cNvSpPr txBox="1"/>
          <p:nvPr/>
        </p:nvSpPr>
        <p:spPr>
          <a:xfrm>
            <a:off x="1585974" y="3429000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8F7F0CE-96E4-460E-AFD0-8A4D463789B7}"/>
                  </a:ext>
                </a:extLst>
              </p:cNvPr>
              <p:cNvSpPr txBox="1"/>
              <p:nvPr/>
            </p:nvSpPr>
            <p:spPr>
              <a:xfrm>
                <a:off x="1580023" y="1556792"/>
                <a:ext cx="43204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8F7F0CE-96E4-460E-AFD0-8A4D463789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0023" y="1556792"/>
                <a:ext cx="432048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C194BF47-A442-4E2F-97C3-8F11FDCFE254}"/>
              </a:ext>
            </a:extLst>
          </p:cNvPr>
          <p:cNvSpPr txBox="1"/>
          <p:nvPr/>
        </p:nvSpPr>
        <p:spPr>
          <a:xfrm>
            <a:off x="2020328" y="3429000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172BC86-CB19-41BE-9CAD-FE1831E9B00A}"/>
                  </a:ext>
                </a:extLst>
              </p:cNvPr>
              <p:cNvSpPr txBox="1"/>
              <p:nvPr/>
            </p:nvSpPr>
            <p:spPr>
              <a:xfrm>
                <a:off x="2032974" y="1556792"/>
                <a:ext cx="43204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172BC86-CB19-41BE-9CAD-FE1831E9B0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2974" y="1556792"/>
                <a:ext cx="432048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C195A364-774D-4562-BAEF-8664C9F28E6A}"/>
              </a:ext>
            </a:extLst>
          </p:cNvPr>
          <p:cNvSpPr txBox="1"/>
          <p:nvPr/>
        </p:nvSpPr>
        <p:spPr>
          <a:xfrm>
            <a:off x="2020328" y="3892986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B616E20C-62FA-4D3A-AF7C-8577A3165C61}"/>
                  </a:ext>
                </a:extLst>
              </p:cNvPr>
              <p:cNvSpPr txBox="1"/>
              <p:nvPr/>
            </p:nvSpPr>
            <p:spPr>
              <a:xfrm>
                <a:off x="2485925" y="1556792"/>
                <a:ext cx="43204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B616E20C-62FA-4D3A-AF7C-8577A3165C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5925" y="1556792"/>
                <a:ext cx="432048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6E95F13F-A5C2-40CD-9C60-9DDFCDEAF0FE}"/>
              </a:ext>
            </a:extLst>
          </p:cNvPr>
          <p:cNvSpPr txBox="1"/>
          <p:nvPr/>
        </p:nvSpPr>
        <p:spPr>
          <a:xfrm>
            <a:off x="2460633" y="3892986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51BE641E-41FA-4C2B-80B6-1EA7D33B09E1}"/>
                  </a:ext>
                </a:extLst>
              </p:cNvPr>
              <p:cNvSpPr txBox="1"/>
              <p:nvPr/>
            </p:nvSpPr>
            <p:spPr>
              <a:xfrm>
                <a:off x="2912893" y="1556792"/>
                <a:ext cx="43204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51BE641E-41FA-4C2B-80B6-1EA7D33B09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2893" y="1556792"/>
                <a:ext cx="432048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>
            <a:extLst>
              <a:ext uri="{FF2B5EF4-FFF2-40B4-BE49-F238E27FC236}">
                <a16:creationId xmlns:a16="http://schemas.microsoft.com/office/drawing/2014/main" id="{99F2A607-07C2-44CF-A27D-ACBA92860B2C}"/>
              </a:ext>
            </a:extLst>
          </p:cNvPr>
          <p:cNvSpPr txBox="1"/>
          <p:nvPr/>
        </p:nvSpPr>
        <p:spPr>
          <a:xfrm>
            <a:off x="1153890" y="4356549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E1ADCC0-3605-4727-B777-F61351B17282}"/>
                  </a:ext>
                </a:extLst>
              </p:cNvPr>
              <p:cNvSpPr txBox="1"/>
              <p:nvPr/>
            </p:nvSpPr>
            <p:spPr>
              <a:xfrm>
                <a:off x="3351482" y="1556792"/>
                <a:ext cx="43204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E1ADCC0-3605-4727-B777-F61351B172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1482" y="1556792"/>
                <a:ext cx="432048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>
            <a:extLst>
              <a:ext uri="{FF2B5EF4-FFF2-40B4-BE49-F238E27FC236}">
                <a16:creationId xmlns:a16="http://schemas.microsoft.com/office/drawing/2014/main" id="{676F170E-7C79-4481-ADF5-2943BE68E3ED}"/>
              </a:ext>
            </a:extLst>
          </p:cNvPr>
          <p:cNvSpPr txBox="1"/>
          <p:nvPr/>
        </p:nvSpPr>
        <p:spPr>
          <a:xfrm>
            <a:off x="1585974" y="4356549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CDCECC2-107E-4C00-81D7-0335ED3EF8C8}"/>
                  </a:ext>
                </a:extLst>
              </p:cNvPr>
              <p:cNvSpPr txBox="1"/>
              <p:nvPr/>
            </p:nvSpPr>
            <p:spPr>
              <a:xfrm>
                <a:off x="3806233" y="1556792"/>
                <a:ext cx="43204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CDCECC2-107E-4C00-81D7-0335ED3EF8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6233" y="1556792"/>
                <a:ext cx="432048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>
            <a:extLst>
              <a:ext uri="{FF2B5EF4-FFF2-40B4-BE49-F238E27FC236}">
                <a16:creationId xmlns:a16="http://schemas.microsoft.com/office/drawing/2014/main" id="{B69AD7A4-8C48-48F6-9C53-50C55DD88494}"/>
              </a:ext>
            </a:extLst>
          </p:cNvPr>
          <p:cNvSpPr txBox="1"/>
          <p:nvPr/>
        </p:nvSpPr>
        <p:spPr>
          <a:xfrm>
            <a:off x="2465022" y="3432444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FCBC5FDB-5A4B-4C31-843C-EF7D453B981B}"/>
                  </a:ext>
                </a:extLst>
              </p:cNvPr>
              <p:cNvSpPr txBox="1"/>
              <p:nvPr/>
            </p:nvSpPr>
            <p:spPr>
              <a:xfrm>
                <a:off x="4260984" y="1556792"/>
                <a:ext cx="43204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FCBC5FDB-5A4B-4C31-843C-EF7D453B98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0984" y="1556792"/>
                <a:ext cx="432048" cy="5232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>
            <a:extLst>
              <a:ext uri="{FF2B5EF4-FFF2-40B4-BE49-F238E27FC236}">
                <a16:creationId xmlns:a16="http://schemas.microsoft.com/office/drawing/2014/main" id="{51F1241C-0A39-42D8-B608-F9AF2C412A01}"/>
              </a:ext>
            </a:extLst>
          </p:cNvPr>
          <p:cNvSpPr txBox="1"/>
          <p:nvPr/>
        </p:nvSpPr>
        <p:spPr>
          <a:xfrm>
            <a:off x="2909716" y="3429000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9BEE7C01-69A1-4CA5-84E8-A6DAE55F274F}"/>
                  </a:ext>
                </a:extLst>
              </p:cNvPr>
              <p:cNvSpPr txBox="1"/>
              <p:nvPr/>
            </p:nvSpPr>
            <p:spPr>
              <a:xfrm>
                <a:off x="4689697" y="1556792"/>
                <a:ext cx="43204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9BEE7C01-69A1-4CA5-84E8-A6DAE55F27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9697" y="1556792"/>
                <a:ext cx="432048" cy="5232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>
            <a:extLst>
              <a:ext uri="{FF2B5EF4-FFF2-40B4-BE49-F238E27FC236}">
                <a16:creationId xmlns:a16="http://schemas.microsoft.com/office/drawing/2014/main" id="{A474FB2D-B9E3-4B3E-BE0F-A87ABD73ACD3}"/>
              </a:ext>
            </a:extLst>
          </p:cNvPr>
          <p:cNvSpPr txBox="1"/>
          <p:nvPr/>
        </p:nvSpPr>
        <p:spPr>
          <a:xfrm>
            <a:off x="2909716" y="3892986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CDB127E9-3E08-4026-9D7E-083200F9CADE}"/>
                  </a:ext>
                </a:extLst>
              </p:cNvPr>
              <p:cNvSpPr txBox="1"/>
              <p:nvPr/>
            </p:nvSpPr>
            <p:spPr>
              <a:xfrm>
                <a:off x="5144195" y="1556792"/>
                <a:ext cx="43204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CDB127E9-3E08-4026-9D7E-083200F9CA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4195" y="1556792"/>
                <a:ext cx="432048" cy="5232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>
            <a:extLst>
              <a:ext uri="{FF2B5EF4-FFF2-40B4-BE49-F238E27FC236}">
                <a16:creationId xmlns:a16="http://schemas.microsoft.com/office/drawing/2014/main" id="{EBC02BA7-8C4B-46B0-AEC3-4530104913A4}"/>
              </a:ext>
            </a:extLst>
          </p:cNvPr>
          <p:cNvSpPr txBox="1"/>
          <p:nvPr/>
        </p:nvSpPr>
        <p:spPr>
          <a:xfrm>
            <a:off x="2020328" y="4356549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CA8F430-873B-4032-B2C6-1C71826C68A1}"/>
                  </a:ext>
                </a:extLst>
              </p:cNvPr>
              <p:cNvSpPr txBox="1"/>
              <p:nvPr/>
            </p:nvSpPr>
            <p:spPr>
              <a:xfrm>
                <a:off x="5598693" y="1556792"/>
                <a:ext cx="43204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CA8F430-873B-4032-B2C6-1C71826C68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8693" y="1556792"/>
                <a:ext cx="432048" cy="52322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>
            <a:extLst>
              <a:ext uri="{FF2B5EF4-FFF2-40B4-BE49-F238E27FC236}">
                <a16:creationId xmlns:a16="http://schemas.microsoft.com/office/drawing/2014/main" id="{092A6A00-512B-4114-8002-4AE8B813AF52}"/>
              </a:ext>
            </a:extLst>
          </p:cNvPr>
          <p:cNvSpPr txBox="1"/>
          <p:nvPr/>
        </p:nvSpPr>
        <p:spPr>
          <a:xfrm>
            <a:off x="1151620" y="4816491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7A53073A-1892-45FA-80A0-83D324C3AFCE}"/>
                  </a:ext>
                </a:extLst>
              </p:cNvPr>
              <p:cNvSpPr txBox="1"/>
              <p:nvPr/>
            </p:nvSpPr>
            <p:spPr>
              <a:xfrm>
                <a:off x="6010005" y="1556792"/>
                <a:ext cx="43204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7A53073A-1892-45FA-80A0-83D324C3AF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0005" y="1556792"/>
                <a:ext cx="432048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>
            <a:extLst>
              <a:ext uri="{FF2B5EF4-FFF2-40B4-BE49-F238E27FC236}">
                <a16:creationId xmlns:a16="http://schemas.microsoft.com/office/drawing/2014/main" id="{DDF04135-8370-44EE-BF9B-502D7BF8063F}"/>
              </a:ext>
            </a:extLst>
          </p:cNvPr>
          <p:cNvSpPr txBox="1"/>
          <p:nvPr/>
        </p:nvSpPr>
        <p:spPr>
          <a:xfrm>
            <a:off x="3344941" y="3892986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D9C66D5E-4CF8-4921-B1C5-F0B079389D3A}"/>
                  </a:ext>
                </a:extLst>
              </p:cNvPr>
              <p:cNvSpPr txBox="1"/>
              <p:nvPr/>
            </p:nvSpPr>
            <p:spPr>
              <a:xfrm>
                <a:off x="6452680" y="1556792"/>
                <a:ext cx="43204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D9C66D5E-4CF8-4921-B1C5-F0B079389D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2680" y="1556792"/>
                <a:ext cx="432048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>
            <a:extLst>
              <a:ext uri="{FF2B5EF4-FFF2-40B4-BE49-F238E27FC236}">
                <a16:creationId xmlns:a16="http://schemas.microsoft.com/office/drawing/2014/main" id="{327148BD-4347-4836-8FD4-311E5F1928F3}"/>
              </a:ext>
            </a:extLst>
          </p:cNvPr>
          <p:cNvSpPr txBox="1"/>
          <p:nvPr/>
        </p:nvSpPr>
        <p:spPr>
          <a:xfrm>
            <a:off x="3773769" y="3892986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B7668699-045E-429A-BFB9-0CBCD6226887}"/>
                  </a:ext>
                </a:extLst>
              </p:cNvPr>
              <p:cNvSpPr txBox="1"/>
              <p:nvPr/>
            </p:nvSpPr>
            <p:spPr>
              <a:xfrm>
                <a:off x="238360" y="1831757"/>
                <a:ext cx="43204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B7668699-045E-429A-BFB9-0CBCD62268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360" y="1831757"/>
                <a:ext cx="432048" cy="52322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>
            <a:extLst>
              <a:ext uri="{FF2B5EF4-FFF2-40B4-BE49-F238E27FC236}">
                <a16:creationId xmlns:a16="http://schemas.microsoft.com/office/drawing/2014/main" id="{2FDEC6BB-09FC-4B8C-9647-802FBA798058}"/>
              </a:ext>
            </a:extLst>
          </p:cNvPr>
          <p:cNvSpPr txBox="1"/>
          <p:nvPr/>
        </p:nvSpPr>
        <p:spPr>
          <a:xfrm>
            <a:off x="3344070" y="3429000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74AECF0D-53A7-4D9A-8903-F8916BE1FC1C}"/>
                  </a:ext>
                </a:extLst>
              </p:cNvPr>
              <p:cNvSpPr txBox="1"/>
              <p:nvPr/>
            </p:nvSpPr>
            <p:spPr>
              <a:xfrm>
                <a:off x="691754" y="1849918"/>
                <a:ext cx="43204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74AECF0D-53A7-4D9A-8903-F8916BE1FC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754" y="1849918"/>
                <a:ext cx="432048" cy="52322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>
            <a:extLst>
              <a:ext uri="{FF2B5EF4-FFF2-40B4-BE49-F238E27FC236}">
                <a16:creationId xmlns:a16="http://schemas.microsoft.com/office/drawing/2014/main" id="{BCB98B7A-870E-4488-86BF-135A6C1D87DD}"/>
              </a:ext>
            </a:extLst>
          </p:cNvPr>
          <p:cNvSpPr txBox="1"/>
          <p:nvPr/>
        </p:nvSpPr>
        <p:spPr>
          <a:xfrm>
            <a:off x="1151620" y="2945659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A1E791F3-4C51-41DB-88D8-A8915A0DE6BE}"/>
                  </a:ext>
                </a:extLst>
              </p:cNvPr>
              <p:cNvSpPr txBox="1"/>
              <p:nvPr/>
            </p:nvSpPr>
            <p:spPr>
              <a:xfrm>
                <a:off x="1155009" y="1846390"/>
                <a:ext cx="43204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A1E791F3-4C51-41DB-88D8-A8915A0DE6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5009" y="1846390"/>
                <a:ext cx="432048" cy="52322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>
            <a:extLst>
              <a:ext uri="{FF2B5EF4-FFF2-40B4-BE49-F238E27FC236}">
                <a16:creationId xmlns:a16="http://schemas.microsoft.com/office/drawing/2014/main" id="{3F26995B-B726-49C4-9893-10BC3CA9CF90}"/>
              </a:ext>
            </a:extLst>
          </p:cNvPr>
          <p:cNvSpPr txBox="1"/>
          <p:nvPr/>
        </p:nvSpPr>
        <p:spPr>
          <a:xfrm>
            <a:off x="4202597" y="3892986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D0318D38-A279-4E3E-9C95-C510D32ABF23}"/>
                  </a:ext>
                </a:extLst>
              </p:cNvPr>
              <p:cNvSpPr txBox="1"/>
              <p:nvPr/>
            </p:nvSpPr>
            <p:spPr>
              <a:xfrm>
                <a:off x="1568950" y="1869489"/>
                <a:ext cx="43204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D0318D38-A279-4E3E-9C95-C510D32ABF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8950" y="1869489"/>
                <a:ext cx="432048" cy="52322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>
            <a:extLst>
              <a:ext uri="{FF2B5EF4-FFF2-40B4-BE49-F238E27FC236}">
                <a16:creationId xmlns:a16="http://schemas.microsoft.com/office/drawing/2014/main" id="{0D1204A4-C71E-45B8-9E39-416B301B66CC}"/>
              </a:ext>
            </a:extLst>
          </p:cNvPr>
          <p:cNvSpPr txBox="1"/>
          <p:nvPr/>
        </p:nvSpPr>
        <p:spPr>
          <a:xfrm>
            <a:off x="2454682" y="4359993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EA9DD647-0E16-462D-B685-47E881D644E6}"/>
                  </a:ext>
                </a:extLst>
              </p:cNvPr>
              <p:cNvSpPr txBox="1"/>
              <p:nvPr/>
            </p:nvSpPr>
            <p:spPr>
              <a:xfrm>
                <a:off x="2033175" y="1847615"/>
                <a:ext cx="43204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EA9DD647-0E16-462D-B685-47E881D644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3175" y="1847615"/>
                <a:ext cx="432048" cy="52322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>
            <a:extLst>
              <a:ext uri="{FF2B5EF4-FFF2-40B4-BE49-F238E27FC236}">
                <a16:creationId xmlns:a16="http://schemas.microsoft.com/office/drawing/2014/main" id="{7C48FE86-5BE9-44B3-8288-1BC819537669}"/>
              </a:ext>
            </a:extLst>
          </p:cNvPr>
          <p:cNvSpPr txBox="1"/>
          <p:nvPr/>
        </p:nvSpPr>
        <p:spPr>
          <a:xfrm>
            <a:off x="1583417" y="4816491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9C93BBDE-B7C3-47C2-B699-D44350A2B9D5}"/>
                  </a:ext>
                </a:extLst>
              </p:cNvPr>
              <p:cNvSpPr txBox="1"/>
              <p:nvPr/>
            </p:nvSpPr>
            <p:spPr>
              <a:xfrm>
                <a:off x="2480845" y="1845596"/>
                <a:ext cx="43204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9C93BBDE-B7C3-47C2-B699-D44350A2B9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0845" y="1845596"/>
                <a:ext cx="432048" cy="52322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>
            <a:extLst>
              <a:ext uri="{FF2B5EF4-FFF2-40B4-BE49-F238E27FC236}">
                <a16:creationId xmlns:a16="http://schemas.microsoft.com/office/drawing/2014/main" id="{FC428C74-FC77-446D-A2A0-8EEC59AF83BB}"/>
              </a:ext>
            </a:extLst>
          </p:cNvPr>
          <p:cNvSpPr txBox="1"/>
          <p:nvPr/>
        </p:nvSpPr>
        <p:spPr>
          <a:xfrm>
            <a:off x="1575896" y="2946340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DEA54DA2-4CB0-456E-A597-6943C0706691}"/>
                  </a:ext>
                </a:extLst>
              </p:cNvPr>
              <p:cNvSpPr txBox="1"/>
              <p:nvPr/>
            </p:nvSpPr>
            <p:spPr>
              <a:xfrm>
                <a:off x="2925291" y="1845596"/>
                <a:ext cx="43204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DEA54DA2-4CB0-456E-A597-6943C07066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5291" y="1845596"/>
                <a:ext cx="432048" cy="523220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>
            <a:extLst>
              <a:ext uri="{FF2B5EF4-FFF2-40B4-BE49-F238E27FC236}">
                <a16:creationId xmlns:a16="http://schemas.microsoft.com/office/drawing/2014/main" id="{08F13B25-0856-4D11-A863-4B5223521C89}"/>
              </a:ext>
            </a:extLst>
          </p:cNvPr>
          <p:cNvSpPr txBox="1"/>
          <p:nvPr/>
        </p:nvSpPr>
        <p:spPr>
          <a:xfrm>
            <a:off x="2020328" y="2945659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FBA6273B-2641-4C9D-A003-D9CE45DB39A4}"/>
                  </a:ext>
                </a:extLst>
              </p:cNvPr>
              <p:cNvSpPr txBox="1"/>
              <p:nvPr/>
            </p:nvSpPr>
            <p:spPr>
              <a:xfrm>
                <a:off x="3353364" y="1851700"/>
                <a:ext cx="43204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FBA6273B-2641-4C9D-A003-D9CE45DB39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3364" y="1851700"/>
                <a:ext cx="432048" cy="523220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>
            <a:extLst>
              <a:ext uri="{FF2B5EF4-FFF2-40B4-BE49-F238E27FC236}">
                <a16:creationId xmlns:a16="http://schemas.microsoft.com/office/drawing/2014/main" id="{A84A6C75-FCDC-4B94-A7D1-BD25CAF7A943}"/>
              </a:ext>
            </a:extLst>
          </p:cNvPr>
          <p:cNvSpPr txBox="1"/>
          <p:nvPr/>
        </p:nvSpPr>
        <p:spPr>
          <a:xfrm>
            <a:off x="3776153" y="3433685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415D2F52-CACC-4B31-B1BD-16A801CDB922}"/>
                  </a:ext>
                </a:extLst>
              </p:cNvPr>
              <p:cNvSpPr txBox="1"/>
              <p:nvPr/>
            </p:nvSpPr>
            <p:spPr>
              <a:xfrm>
                <a:off x="3806513" y="1869489"/>
                <a:ext cx="43204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415D2F52-CACC-4B31-B1BD-16A801CDB9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6513" y="1869489"/>
                <a:ext cx="432048" cy="523220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xtBox 57">
            <a:extLst>
              <a:ext uri="{FF2B5EF4-FFF2-40B4-BE49-F238E27FC236}">
                <a16:creationId xmlns:a16="http://schemas.microsoft.com/office/drawing/2014/main" id="{546434D1-87AE-482C-939E-FD13937D014A}"/>
              </a:ext>
            </a:extLst>
          </p:cNvPr>
          <p:cNvSpPr txBox="1"/>
          <p:nvPr/>
        </p:nvSpPr>
        <p:spPr>
          <a:xfrm>
            <a:off x="2909716" y="4365534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96E930B8-6D06-45E3-A669-F3314D5896DF}"/>
                  </a:ext>
                </a:extLst>
              </p:cNvPr>
              <p:cNvSpPr txBox="1"/>
              <p:nvPr/>
            </p:nvSpPr>
            <p:spPr>
              <a:xfrm>
                <a:off x="4245480" y="1869267"/>
                <a:ext cx="43204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96E930B8-6D06-45E3-A669-F3314D5896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5480" y="1869267"/>
                <a:ext cx="432048" cy="523220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TextBox 59">
            <a:extLst>
              <a:ext uri="{FF2B5EF4-FFF2-40B4-BE49-F238E27FC236}">
                <a16:creationId xmlns:a16="http://schemas.microsoft.com/office/drawing/2014/main" id="{05B17FF1-B594-4107-B2A7-E59F5E69C65A}"/>
              </a:ext>
            </a:extLst>
          </p:cNvPr>
          <p:cNvSpPr txBox="1"/>
          <p:nvPr/>
        </p:nvSpPr>
        <p:spPr>
          <a:xfrm>
            <a:off x="2020328" y="4816491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F8F3104D-CC55-42A1-96C5-EA7420C2E3B3}"/>
                  </a:ext>
                </a:extLst>
              </p:cNvPr>
              <p:cNvSpPr txBox="1"/>
              <p:nvPr/>
            </p:nvSpPr>
            <p:spPr>
              <a:xfrm>
                <a:off x="4704974" y="1869267"/>
                <a:ext cx="43204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F8F3104D-CC55-42A1-96C5-EA7420C2E3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4974" y="1869267"/>
                <a:ext cx="432048" cy="523220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TextBox 61">
            <a:extLst>
              <a:ext uri="{FF2B5EF4-FFF2-40B4-BE49-F238E27FC236}">
                <a16:creationId xmlns:a16="http://schemas.microsoft.com/office/drawing/2014/main" id="{49BC0D7E-8FCC-4C00-8B8A-08429ED1FD90}"/>
              </a:ext>
            </a:extLst>
          </p:cNvPr>
          <p:cNvSpPr txBox="1"/>
          <p:nvPr/>
        </p:nvSpPr>
        <p:spPr>
          <a:xfrm>
            <a:off x="4631425" y="3892986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F27666C0-E957-4591-8783-D36D9B0731E1}"/>
                  </a:ext>
                </a:extLst>
              </p:cNvPr>
              <p:cNvSpPr txBox="1"/>
              <p:nvPr/>
            </p:nvSpPr>
            <p:spPr>
              <a:xfrm>
                <a:off x="5126188" y="1866036"/>
                <a:ext cx="43204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F27666C0-E957-4591-8783-D36D9B0731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6188" y="1866036"/>
                <a:ext cx="432048" cy="523220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TextBox 63">
            <a:extLst>
              <a:ext uri="{FF2B5EF4-FFF2-40B4-BE49-F238E27FC236}">
                <a16:creationId xmlns:a16="http://schemas.microsoft.com/office/drawing/2014/main" id="{70B3DED8-583F-43A2-B247-FDC5B10CAD5D}"/>
              </a:ext>
            </a:extLst>
          </p:cNvPr>
          <p:cNvSpPr txBox="1"/>
          <p:nvPr/>
        </p:nvSpPr>
        <p:spPr>
          <a:xfrm>
            <a:off x="2454682" y="2952470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F6F57BB6-EFF9-4E18-AEA0-C582EA8733BF}"/>
                  </a:ext>
                </a:extLst>
              </p:cNvPr>
              <p:cNvSpPr txBox="1"/>
              <p:nvPr/>
            </p:nvSpPr>
            <p:spPr>
              <a:xfrm>
                <a:off x="5598693" y="1845596"/>
                <a:ext cx="43204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F6F57BB6-EFF9-4E18-AEA0-C582EA8733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8693" y="1845596"/>
                <a:ext cx="432048" cy="523220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extBox 65">
            <a:extLst>
              <a:ext uri="{FF2B5EF4-FFF2-40B4-BE49-F238E27FC236}">
                <a16:creationId xmlns:a16="http://schemas.microsoft.com/office/drawing/2014/main" id="{8E7710FA-401A-4D30-AE08-F25047153AE0}"/>
              </a:ext>
            </a:extLst>
          </p:cNvPr>
          <p:cNvSpPr txBox="1"/>
          <p:nvPr/>
        </p:nvSpPr>
        <p:spPr>
          <a:xfrm>
            <a:off x="4204901" y="3429000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BCC71279-8612-4847-AC23-BC5551DB4D4B}"/>
                  </a:ext>
                </a:extLst>
              </p:cNvPr>
              <p:cNvSpPr txBox="1"/>
              <p:nvPr/>
            </p:nvSpPr>
            <p:spPr>
              <a:xfrm>
                <a:off x="6041368" y="1852037"/>
                <a:ext cx="43204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BCC71279-8612-4847-AC23-BC5551DB4D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1368" y="1852037"/>
                <a:ext cx="432048" cy="523220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TextBox 67">
            <a:extLst>
              <a:ext uri="{FF2B5EF4-FFF2-40B4-BE49-F238E27FC236}">
                <a16:creationId xmlns:a16="http://schemas.microsoft.com/office/drawing/2014/main" id="{EC1B6CF4-70E3-4679-90E3-8D330E19985E}"/>
              </a:ext>
            </a:extLst>
          </p:cNvPr>
          <p:cNvSpPr txBox="1"/>
          <p:nvPr/>
        </p:nvSpPr>
        <p:spPr>
          <a:xfrm>
            <a:off x="5060253" y="3892986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92963BB5-9F18-47D2-AD7F-EFB157AE9310}"/>
                  </a:ext>
                </a:extLst>
              </p:cNvPr>
              <p:cNvSpPr txBox="1"/>
              <p:nvPr/>
            </p:nvSpPr>
            <p:spPr>
              <a:xfrm>
                <a:off x="6473416" y="1864532"/>
                <a:ext cx="43204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92963BB5-9F18-47D2-AD7F-EFB157AE93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3416" y="1864532"/>
                <a:ext cx="432048" cy="523220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Thought Bubble: Cloud 69">
            <a:extLst>
              <a:ext uri="{FF2B5EF4-FFF2-40B4-BE49-F238E27FC236}">
                <a16:creationId xmlns:a16="http://schemas.microsoft.com/office/drawing/2014/main" id="{DA808189-4172-4369-840B-D061CBC23243}"/>
              </a:ext>
            </a:extLst>
          </p:cNvPr>
          <p:cNvSpPr/>
          <p:nvPr/>
        </p:nvSpPr>
        <p:spPr>
          <a:xfrm>
            <a:off x="4260984" y="4816491"/>
            <a:ext cx="4052173" cy="1659086"/>
          </a:xfrm>
          <a:prstGeom prst="cloudCallout">
            <a:avLst>
              <a:gd name="adj1" fmla="val -57092"/>
              <a:gd name="adj2" fmla="val -59710"/>
            </a:avLst>
          </a:prstGeom>
          <a:solidFill>
            <a:srgbClr val="9842B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Now re-draw the diagram underneath, this time ordering the leaves on each row</a:t>
            </a:r>
          </a:p>
        </p:txBody>
      </p:sp>
    </p:spTree>
    <p:extLst>
      <p:ext uri="{BB962C8B-B14F-4D97-AF65-F5344CB8AC3E}">
        <p14:creationId xmlns:p14="http://schemas.microsoft.com/office/powerpoint/2010/main" val="3930475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AFA8763-67C2-4793-9CAE-9ACC9905CFFF}"/>
              </a:ext>
            </a:extLst>
          </p:cNvPr>
          <p:cNvSpPr/>
          <p:nvPr/>
        </p:nvSpPr>
        <p:spPr>
          <a:xfrm>
            <a:off x="251527" y="1124744"/>
            <a:ext cx="864095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Here are the marks gained by 30 students in an examination: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63   58   61   52   59   65   69   75   70   54   57   63   76   81   64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68   59   40   65   74   80   44   47   53   70   81   68   49   57   61</a:t>
            </a:r>
          </a:p>
          <a:p>
            <a:pPr marL="342900" indent="-342900">
              <a:buAutoNum type="alphaLcParenR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Show this data in an ordered stem and leaf diagram.</a:t>
            </a:r>
          </a:p>
          <a:p>
            <a:pPr marL="342900" indent="-342900">
              <a:buAutoNum type="alphaLcParenR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Hence, calculate the median and the range.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55F0C33-AC05-4179-984F-EC0548B10789}"/>
              </a:ext>
            </a:extLst>
          </p:cNvPr>
          <p:cNvGrpSpPr/>
          <p:nvPr/>
        </p:nvGrpSpPr>
        <p:grpSpPr>
          <a:xfrm>
            <a:off x="683568" y="2876568"/>
            <a:ext cx="576064" cy="2343655"/>
            <a:chOff x="683568" y="2876568"/>
            <a:chExt cx="576064" cy="2343655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9BBC26F-FD34-4717-8640-7988A6C13F7C}"/>
                </a:ext>
              </a:extLst>
            </p:cNvPr>
            <p:cNvSpPr txBox="1"/>
            <p:nvPr/>
          </p:nvSpPr>
          <p:spPr>
            <a:xfrm>
              <a:off x="683568" y="2876568"/>
              <a:ext cx="576064" cy="2343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</a:p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</a:p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ECB6574F-84D9-4564-A611-2FE980449D11}"/>
                </a:ext>
              </a:extLst>
            </p:cNvPr>
            <p:cNvCxnSpPr>
              <a:cxnSpLocks/>
            </p:cNvCxnSpPr>
            <p:nvPr/>
          </p:nvCxnSpPr>
          <p:spPr>
            <a:xfrm>
              <a:off x="1115616" y="2996952"/>
              <a:ext cx="0" cy="216024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C0072383-B0E8-45A1-AB2E-469E5394FBF5}"/>
              </a:ext>
            </a:extLst>
          </p:cNvPr>
          <p:cNvSpPr txBox="1"/>
          <p:nvPr/>
        </p:nvSpPr>
        <p:spPr>
          <a:xfrm>
            <a:off x="1151619" y="3892986"/>
            <a:ext cx="38561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1   1   3   3   4   5   5   8   8   9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A76974D-4D78-4302-83BD-F6319E1027E4}"/>
              </a:ext>
            </a:extLst>
          </p:cNvPr>
          <p:cNvSpPr txBox="1"/>
          <p:nvPr/>
        </p:nvSpPr>
        <p:spPr>
          <a:xfrm>
            <a:off x="1151619" y="3429000"/>
            <a:ext cx="38561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2   3   4   7   7   8   9   9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9F2A607-07C2-44CF-A27D-ACBA92860B2C}"/>
              </a:ext>
            </a:extLst>
          </p:cNvPr>
          <p:cNvSpPr txBox="1"/>
          <p:nvPr/>
        </p:nvSpPr>
        <p:spPr>
          <a:xfrm>
            <a:off x="1153889" y="4356549"/>
            <a:ext cx="38561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0   0   4   5   6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92A6A00-512B-4114-8002-4AE8B813AF52}"/>
              </a:ext>
            </a:extLst>
          </p:cNvPr>
          <p:cNvSpPr txBox="1"/>
          <p:nvPr/>
        </p:nvSpPr>
        <p:spPr>
          <a:xfrm>
            <a:off x="1151619" y="4816491"/>
            <a:ext cx="38561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0   1   1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CB98B7A-870E-4488-86BF-135A6C1D87DD}"/>
              </a:ext>
            </a:extLst>
          </p:cNvPr>
          <p:cNvSpPr txBox="1"/>
          <p:nvPr/>
        </p:nvSpPr>
        <p:spPr>
          <a:xfrm>
            <a:off x="1151619" y="2945659"/>
            <a:ext cx="38561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0   4   7   9</a:t>
            </a:r>
          </a:p>
        </p:txBody>
      </p:sp>
      <p:sp>
        <p:nvSpPr>
          <p:cNvPr id="96" name="Thought Bubble: Cloud 95">
            <a:extLst>
              <a:ext uri="{FF2B5EF4-FFF2-40B4-BE49-F238E27FC236}">
                <a16:creationId xmlns:a16="http://schemas.microsoft.com/office/drawing/2014/main" id="{B5FA3022-C456-4533-9959-2C30E22050CA}"/>
              </a:ext>
            </a:extLst>
          </p:cNvPr>
          <p:cNvSpPr/>
          <p:nvPr/>
        </p:nvSpPr>
        <p:spPr>
          <a:xfrm>
            <a:off x="4260984" y="4816491"/>
            <a:ext cx="4052173" cy="1659086"/>
          </a:xfrm>
          <a:prstGeom prst="cloudCallout">
            <a:avLst>
              <a:gd name="adj1" fmla="val -57092"/>
              <a:gd name="adj2" fmla="val -59710"/>
            </a:avLst>
          </a:prstGeom>
          <a:solidFill>
            <a:srgbClr val="9842B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Now re-draw the diagram underneath, this time ordering the leaves on each row</a:t>
            </a:r>
          </a:p>
        </p:txBody>
      </p:sp>
    </p:spTree>
    <p:extLst>
      <p:ext uri="{BB962C8B-B14F-4D97-AF65-F5344CB8AC3E}">
        <p14:creationId xmlns:p14="http://schemas.microsoft.com/office/powerpoint/2010/main" val="321818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24" grpId="0"/>
      <p:bldP spid="36" grpId="0"/>
      <p:bldP spid="4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AFA8763-67C2-4793-9CAE-9ACC9905CFFF}"/>
              </a:ext>
            </a:extLst>
          </p:cNvPr>
          <p:cNvSpPr/>
          <p:nvPr/>
        </p:nvSpPr>
        <p:spPr>
          <a:xfrm>
            <a:off x="251527" y="1124744"/>
            <a:ext cx="864095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Here are the marks gained by 30 students in an examination: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63   58   61   52   59   65   69   75   70   54   57   63   76   81   64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68   59   40   65   74   80   44   47   53   70   81   68   49   57   61</a:t>
            </a:r>
          </a:p>
          <a:p>
            <a:pPr marL="342900" indent="-342900">
              <a:buAutoNum type="alphaLcParenR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Show this data in an ordered stem and leaf diagram.</a:t>
            </a:r>
          </a:p>
          <a:p>
            <a:pPr marL="342900" indent="-342900">
              <a:buAutoNum type="alphaLcParenR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Hence, calculate the median and the range.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55F0C33-AC05-4179-984F-EC0548B10789}"/>
              </a:ext>
            </a:extLst>
          </p:cNvPr>
          <p:cNvGrpSpPr/>
          <p:nvPr/>
        </p:nvGrpSpPr>
        <p:grpSpPr>
          <a:xfrm>
            <a:off x="683568" y="2876568"/>
            <a:ext cx="576064" cy="2343655"/>
            <a:chOff x="683568" y="2876568"/>
            <a:chExt cx="576064" cy="2343655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9BBC26F-FD34-4717-8640-7988A6C13F7C}"/>
                </a:ext>
              </a:extLst>
            </p:cNvPr>
            <p:cNvSpPr txBox="1"/>
            <p:nvPr/>
          </p:nvSpPr>
          <p:spPr>
            <a:xfrm>
              <a:off x="683568" y="2876568"/>
              <a:ext cx="576064" cy="2343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</a:p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</a:p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ECB6574F-84D9-4564-A611-2FE980449D11}"/>
                </a:ext>
              </a:extLst>
            </p:cNvPr>
            <p:cNvCxnSpPr>
              <a:cxnSpLocks/>
            </p:cNvCxnSpPr>
            <p:nvPr/>
          </p:nvCxnSpPr>
          <p:spPr>
            <a:xfrm>
              <a:off x="1115616" y="2996952"/>
              <a:ext cx="0" cy="216024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C0072383-B0E8-45A1-AB2E-469E5394FBF5}"/>
              </a:ext>
            </a:extLst>
          </p:cNvPr>
          <p:cNvSpPr txBox="1"/>
          <p:nvPr/>
        </p:nvSpPr>
        <p:spPr>
          <a:xfrm>
            <a:off x="1151619" y="3892986"/>
            <a:ext cx="38561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1   1   3   3   4   5   5   8   8   9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A76974D-4D78-4302-83BD-F6319E1027E4}"/>
              </a:ext>
            </a:extLst>
          </p:cNvPr>
          <p:cNvSpPr txBox="1"/>
          <p:nvPr/>
        </p:nvSpPr>
        <p:spPr>
          <a:xfrm>
            <a:off x="1151619" y="3429000"/>
            <a:ext cx="38561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2   3   4   7   7   8   9   9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9F2A607-07C2-44CF-A27D-ACBA92860B2C}"/>
              </a:ext>
            </a:extLst>
          </p:cNvPr>
          <p:cNvSpPr txBox="1"/>
          <p:nvPr/>
        </p:nvSpPr>
        <p:spPr>
          <a:xfrm>
            <a:off x="1153889" y="4356549"/>
            <a:ext cx="38561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0   0   4   5   6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92A6A00-512B-4114-8002-4AE8B813AF52}"/>
              </a:ext>
            </a:extLst>
          </p:cNvPr>
          <p:cNvSpPr txBox="1"/>
          <p:nvPr/>
        </p:nvSpPr>
        <p:spPr>
          <a:xfrm>
            <a:off x="1151619" y="4816491"/>
            <a:ext cx="38561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0   1   1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CB98B7A-870E-4488-86BF-135A6C1D87DD}"/>
              </a:ext>
            </a:extLst>
          </p:cNvPr>
          <p:cNvSpPr txBox="1"/>
          <p:nvPr/>
        </p:nvSpPr>
        <p:spPr>
          <a:xfrm>
            <a:off x="1151619" y="2945659"/>
            <a:ext cx="38561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0   4   7   9</a:t>
            </a:r>
          </a:p>
        </p:txBody>
      </p:sp>
      <p:sp>
        <p:nvSpPr>
          <p:cNvPr id="96" name="Thought Bubble: Cloud 95">
            <a:extLst>
              <a:ext uri="{FF2B5EF4-FFF2-40B4-BE49-F238E27FC236}">
                <a16:creationId xmlns:a16="http://schemas.microsoft.com/office/drawing/2014/main" id="{B5FA3022-C456-4533-9959-2C30E22050CA}"/>
              </a:ext>
            </a:extLst>
          </p:cNvPr>
          <p:cNvSpPr/>
          <p:nvPr/>
        </p:nvSpPr>
        <p:spPr>
          <a:xfrm>
            <a:off x="5868144" y="3321750"/>
            <a:ext cx="2687280" cy="1204797"/>
          </a:xfrm>
          <a:prstGeom prst="cloudCallout">
            <a:avLst>
              <a:gd name="adj1" fmla="val -84932"/>
              <a:gd name="adj2" fmla="val 98523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to include a key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052CC7-D2E0-48B1-B304-931911AE9730}"/>
              </a:ext>
            </a:extLst>
          </p:cNvPr>
          <p:cNvSpPr txBox="1"/>
          <p:nvPr/>
        </p:nvSpPr>
        <p:spPr>
          <a:xfrm>
            <a:off x="683568" y="5410090"/>
            <a:ext cx="172819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Key: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4|0 = 40 marks</a:t>
            </a:r>
          </a:p>
        </p:txBody>
      </p:sp>
    </p:spTree>
    <p:extLst>
      <p:ext uri="{BB962C8B-B14F-4D97-AF65-F5344CB8AC3E}">
        <p14:creationId xmlns:p14="http://schemas.microsoft.com/office/powerpoint/2010/main" val="563284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nimBg="1"/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AFA8763-67C2-4793-9CAE-9ACC9905CFFF}"/>
              </a:ext>
            </a:extLst>
          </p:cNvPr>
          <p:cNvSpPr/>
          <p:nvPr/>
        </p:nvSpPr>
        <p:spPr>
          <a:xfrm>
            <a:off x="251527" y="1124744"/>
            <a:ext cx="864095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Here are the marks gained by 30 students in an examination: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63   58   61   52   59   65   69   75   70   54   57   63   76   81   64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68   59   40   65   74   80   44   47   53   70   81   68   49   57   61</a:t>
            </a:r>
          </a:p>
          <a:p>
            <a:pPr marL="342900" indent="-342900">
              <a:buAutoNum type="alphaLcParenR"/>
            </a:pPr>
            <a:r>
              <a:rPr lang="en-GB" strike="sngStrike" dirty="0">
                <a:latin typeface="Arial" panose="020B0604020202020204" pitchFamily="34" charset="0"/>
                <a:cs typeface="Arial" panose="020B0604020202020204" pitchFamily="34" charset="0"/>
              </a:rPr>
              <a:t>Show this data in an ordered stem and leaf diagram.</a:t>
            </a:r>
          </a:p>
          <a:p>
            <a:pPr marL="342900" indent="-342900">
              <a:buAutoNum type="alphaLcParenR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Hence, calculate the median and the range.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55F0C33-AC05-4179-984F-EC0548B10789}"/>
              </a:ext>
            </a:extLst>
          </p:cNvPr>
          <p:cNvGrpSpPr/>
          <p:nvPr/>
        </p:nvGrpSpPr>
        <p:grpSpPr>
          <a:xfrm>
            <a:off x="683568" y="2876568"/>
            <a:ext cx="576064" cy="2343655"/>
            <a:chOff x="683568" y="2876568"/>
            <a:chExt cx="576064" cy="2343655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9BBC26F-FD34-4717-8640-7988A6C13F7C}"/>
                </a:ext>
              </a:extLst>
            </p:cNvPr>
            <p:cNvSpPr txBox="1"/>
            <p:nvPr/>
          </p:nvSpPr>
          <p:spPr>
            <a:xfrm>
              <a:off x="683568" y="2876568"/>
              <a:ext cx="576064" cy="2343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</a:p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</a:p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ECB6574F-84D9-4564-A611-2FE980449D11}"/>
                </a:ext>
              </a:extLst>
            </p:cNvPr>
            <p:cNvCxnSpPr>
              <a:cxnSpLocks/>
            </p:cNvCxnSpPr>
            <p:nvPr/>
          </p:nvCxnSpPr>
          <p:spPr>
            <a:xfrm>
              <a:off x="1115616" y="2996952"/>
              <a:ext cx="0" cy="216024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C0072383-B0E8-45A1-AB2E-469E5394FBF5}"/>
              </a:ext>
            </a:extLst>
          </p:cNvPr>
          <p:cNvSpPr txBox="1"/>
          <p:nvPr/>
        </p:nvSpPr>
        <p:spPr>
          <a:xfrm>
            <a:off x="1151619" y="3892986"/>
            <a:ext cx="38561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1   1   3   3   4   5   5   8   8   9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A76974D-4D78-4302-83BD-F6319E1027E4}"/>
              </a:ext>
            </a:extLst>
          </p:cNvPr>
          <p:cNvSpPr txBox="1"/>
          <p:nvPr/>
        </p:nvSpPr>
        <p:spPr>
          <a:xfrm>
            <a:off x="1151619" y="3429000"/>
            <a:ext cx="38561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2   3   4   7   7   8   9   9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9F2A607-07C2-44CF-A27D-ACBA92860B2C}"/>
              </a:ext>
            </a:extLst>
          </p:cNvPr>
          <p:cNvSpPr txBox="1"/>
          <p:nvPr/>
        </p:nvSpPr>
        <p:spPr>
          <a:xfrm>
            <a:off x="1153889" y="4356549"/>
            <a:ext cx="38561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0   0   4   5   6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92A6A00-512B-4114-8002-4AE8B813AF52}"/>
              </a:ext>
            </a:extLst>
          </p:cNvPr>
          <p:cNvSpPr txBox="1"/>
          <p:nvPr/>
        </p:nvSpPr>
        <p:spPr>
          <a:xfrm>
            <a:off x="1151619" y="4816491"/>
            <a:ext cx="38561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0   1   1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CB98B7A-870E-4488-86BF-135A6C1D87DD}"/>
              </a:ext>
            </a:extLst>
          </p:cNvPr>
          <p:cNvSpPr txBox="1"/>
          <p:nvPr/>
        </p:nvSpPr>
        <p:spPr>
          <a:xfrm>
            <a:off x="1151619" y="2945659"/>
            <a:ext cx="38561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0   4   7   9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052CC7-D2E0-48B1-B304-931911AE9730}"/>
              </a:ext>
            </a:extLst>
          </p:cNvPr>
          <p:cNvSpPr txBox="1"/>
          <p:nvPr/>
        </p:nvSpPr>
        <p:spPr>
          <a:xfrm>
            <a:off x="683568" y="5410090"/>
            <a:ext cx="172819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Key: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4|0 = 40 marks</a:t>
            </a:r>
          </a:p>
        </p:txBody>
      </p:sp>
      <p:sp>
        <p:nvSpPr>
          <p:cNvPr id="13" name="Thought Bubble: Cloud 12">
            <a:extLst>
              <a:ext uri="{FF2B5EF4-FFF2-40B4-BE49-F238E27FC236}">
                <a16:creationId xmlns:a16="http://schemas.microsoft.com/office/drawing/2014/main" id="{84082B9D-37DD-443B-8565-02730CB7550D}"/>
              </a:ext>
            </a:extLst>
          </p:cNvPr>
          <p:cNvSpPr/>
          <p:nvPr/>
        </p:nvSpPr>
        <p:spPr>
          <a:xfrm>
            <a:off x="6156176" y="2922106"/>
            <a:ext cx="3384376" cy="1754326"/>
          </a:xfrm>
          <a:prstGeom prst="cloudCallout">
            <a:avLst>
              <a:gd name="adj1" fmla="val -71877"/>
              <a:gd name="adj2" fmla="val -58490"/>
            </a:avLst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find the median and range, we need to put the numbers in order</a:t>
            </a:r>
          </a:p>
        </p:txBody>
      </p:sp>
      <p:sp>
        <p:nvSpPr>
          <p:cNvPr id="6" name="Explosion: 14 Points 5">
            <a:extLst>
              <a:ext uri="{FF2B5EF4-FFF2-40B4-BE49-F238E27FC236}">
                <a16:creationId xmlns:a16="http://schemas.microsoft.com/office/drawing/2014/main" id="{ED5C75B5-18AD-4A3B-A3C2-9EC562C62A32}"/>
              </a:ext>
            </a:extLst>
          </p:cNvPr>
          <p:cNvSpPr/>
          <p:nvPr/>
        </p:nvSpPr>
        <p:spPr>
          <a:xfrm>
            <a:off x="2447762" y="3919791"/>
            <a:ext cx="6012669" cy="2389529"/>
          </a:xfrm>
          <a:prstGeom prst="irregularSeal2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Wait! We’ve already drawn an ORDERED stem and leaf diagram!</a:t>
            </a:r>
          </a:p>
        </p:txBody>
      </p:sp>
    </p:spTree>
    <p:extLst>
      <p:ext uri="{BB962C8B-B14F-4D97-AF65-F5344CB8AC3E}">
        <p14:creationId xmlns:p14="http://schemas.microsoft.com/office/powerpoint/2010/main" val="252897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AFA8763-67C2-4793-9CAE-9ACC9905CFFF}"/>
              </a:ext>
            </a:extLst>
          </p:cNvPr>
          <p:cNvSpPr/>
          <p:nvPr/>
        </p:nvSpPr>
        <p:spPr>
          <a:xfrm>
            <a:off x="251527" y="1124744"/>
            <a:ext cx="864095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Here are the marks gained by 30 students in an examination: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63   58   61   52   59   65   69   75   70   54   57   63   76   81   64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68   59   40   65   74   80   44   47   53   70   81   68   49   57   61</a:t>
            </a:r>
          </a:p>
          <a:p>
            <a:pPr marL="342900" indent="-342900">
              <a:buAutoNum type="alphaLcParenR"/>
            </a:pPr>
            <a:r>
              <a:rPr lang="en-GB" strike="sngStrike" dirty="0">
                <a:latin typeface="Arial" panose="020B0604020202020204" pitchFamily="34" charset="0"/>
                <a:cs typeface="Arial" panose="020B0604020202020204" pitchFamily="34" charset="0"/>
              </a:rPr>
              <a:t>Show this data in an ordered stem and leaf diagram.</a:t>
            </a:r>
          </a:p>
          <a:p>
            <a:pPr marL="342900" indent="-342900">
              <a:buAutoNum type="alphaLcParenR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Hence, calculate the median and the range.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55F0C33-AC05-4179-984F-EC0548B10789}"/>
              </a:ext>
            </a:extLst>
          </p:cNvPr>
          <p:cNvGrpSpPr/>
          <p:nvPr/>
        </p:nvGrpSpPr>
        <p:grpSpPr>
          <a:xfrm>
            <a:off x="683568" y="2876568"/>
            <a:ext cx="576064" cy="2343655"/>
            <a:chOff x="683568" y="2876568"/>
            <a:chExt cx="576064" cy="2343655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9BBC26F-FD34-4717-8640-7988A6C13F7C}"/>
                </a:ext>
              </a:extLst>
            </p:cNvPr>
            <p:cNvSpPr txBox="1"/>
            <p:nvPr/>
          </p:nvSpPr>
          <p:spPr>
            <a:xfrm>
              <a:off x="683568" y="2876568"/>
              <a:ext cx="576064" cy="2343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</a:p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</a:p>
            <a:p>
              <a:pPr>
                <a:lnSpc>
                  <a:spcPct val="150000"/>
                </a:lnSpc>
              </a:pPr>
              <a:r>
                <a:rPr lang="en-GB" sz="2000" dirty="0"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ECB6574F-84D9-4564-A611-2FE980449D11}"/>
                </a:ext>
              </a:extLst>
            </p:cNvPr>
            <p:cNvCxnSpPr>
              <a:cxnSpLocks/>
            </p:cNvCxnSpPr>
            <p:nvPr/>
          </p:nvCxnSpPr>
          <p:spPr>
            <a:xfrm>
              <a:off x="1115616" y="2996952"/>
              <a:ext cx="0" cy="216024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C0072383-B0E8-45A1-AB2E-469E5394FBF5}"/>
              </a:ext>
            </a:extLst>
          </p:cNvPr>
          <p:cNvSpPr txBox="1"/>
          <p:nvPr/>
        </p:nvSpPr>
        <p:spPr>
          <a:xfrm>
            <a:off x="1151619" y="3892986"/>
            <a:ext cx="38561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1   1   3   3   4   5   5   8   8   9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A76974D-4D78-4302-83BD-F6319E1027E4}"/>
              </a:ext>
            </a:extLst>
          </p:cNvPr>
          <p:cNvSpPr txBox="1"/>
          <p:nvPr/>
        </p:nvSpPr>
        <p:spPr>
          <a:xfrm>
            <a:off x="1151619" y="3429000"/>
            <a:ext cx="38561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2   3   4   7   7   8   9   9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9F2A607-07C2-44CF-A27D-ACBA92860B2C}"/>
              </a:ext>
            </a:extLst>
          </p:cNvPr>
          <p:cNvSpPr txBox="1"/>
          <p:nvPr/>
        </p:nvSpPr>
        <p:spPr>
          <a:xfrm>
            <a:off x="1153889" y="4356549"/>
            <a:ext cx="38561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0   0   4   5   6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92A6A00-512B-4114-8002-4AE8B813AF52}"/>
              </a:ext>
            </a:extLst>
          </p:cNvPr>
          <p:cNvSpPr txBox="1"/>
          <p:nvPr/>
        </p:nvSpPr>
        <p:spPr>
          <a:xfrm>
            <a:off x="1151619" y="4816491"/>
            <a:ext cx="38561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0   1   1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CB98B7A-870E-4488-86BF-135A6C1D87DD}"/>
              </a:ext>
            </a:extLst>
          </p:cNvPr>
          <p:cNvSpPr txBox="1"/>
          <p:nvPr/>
        </p:nvSpPr>
        <p:spPr>
          <a:xfrm>
            <a:off x="1151619" y="2945659"/>
            <a:ext cx="38561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0   4   7   9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052CC7-D2E0-48B1-B304-931911AE9730}"/>
              </a:ext>
            </a:extLst>
          </p:cNvPr>
          <p:cNvSpPr txBox="1"/>
          <p:nvPr/>
        </p:nvSpPr>
        <p:spPr>
          <a:xfrm>
            <a:off x="683568" y="5410090"/>
            <a:ext cx="172819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Key: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4|0 = 40 marks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3A7DE87-908A-4615-9C2B-A4449A5CD1B6}"/>
              </a:ext>
            </a:extLst>
          </p:cNvPr>
          <p:cNvSpPr txBox="1"/>
          <p:nvPr/>
        </p:nvSpPr>
        <p:spPr>
          <a:xfrm>
            <a:off x="5220072" y="2996952"/>
            <a:ext cx="19442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Largest value =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Smallest value =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Range = 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D836298-8C87-45B3-A307-2AED6C307AE8}"/>
              </a:ext>
            </a:extLst>
          </p:cNvPr>
          <p:cNvSpPr/>
          <p:nvPr/>
        </p:nvSpPr>
        <p:spPr>
          <a:xfrm>
            <a:off x="683568" y="4816491"/>
            <a:ext cx="288028" cy="340701"/>
          </a:xfrm>
          <a:prstGeom prst="roundRect">
            <a:avLst/>
          </a:prstGeom>
          <a:noFill/>
          <a:ln>
            <a:solidFill>
              <a:srgbClr val="9842B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B00EBFD5-92C2-4620-BBAF-55AE69290860}"/>
              </a:ext>
            </a:extLst>
          </p:cNvPr>
          <p:cNvSpPr/>
          <p:nvPr/>
        </p:nvSpPr>
        <p:spPr>
          <a:xfrm>
            <a:off x="1835696" y="4820112"/>
            <a:ext cx="288028" cy="340701"/>
          </a:xfrm>
          <a:prstGeom prst="roundRect">
            <a:avLst/>
          </a:prstGeom>
          <a:noFill/>
          <a:ln>
            <a:solidFill>
              <a:srgbClr val="9842B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9511806-A242-4EA5-9CF5-5FE46CED3271}"/>
              </a:ext>
            </a:extLst>
          </p:cNvPr>
          <p:cNvSpPr txBox="1"/>
          <p:nvPr/>
        </p:nvSpPr>
        <p:spPr>
          <a:xfrm>
            <a:off x="6976388" y="2996952"/>
            <a:ext cx="795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81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9F34B2B6-7DBD-491C-BE1C-97F9167E3177}"/>
              </a:ext>
            </a:extLst>
          </p:cNvPr>
          <p:cNvSpPr/>
          <p:nvPr/>
        </p:nvSpPr>
        <p:spPr>
          <a:xfrm>
            <a:off x="683568" y="2989499"/>
            <a:ext cx="288028" cy="340701"/>
          </a:xfrm>
          <a:prstGeom prst="roundRect">
            <a:avLst/>
          </a:prstGeom>
          <a:noFill/>
          <a:ln>
            <a:solidFill>
              <a:srgbClr val="9842B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895A1281-EE4F-4A68-8B08-BB50D5E4DAA5}"/>
              </a:ext>
            </a:extLst>
          </p:cNvPr>
          <p:cNvSpPr/>
          <p:nvPr/>
        </p:nvSpPr>
        <p:spPr>
          <a:xfrm>
            <a:off x="1187628" y="2993120"/>
            <a:ext cx="288028" cy="340701"/>
          </a:xfrm>
          <a:prstGeom prst="roundRect">
            <a:avLst/>
          </a:prstGeom>
          <a:noFill/>
          <a:ln>
            <a:solidFill>
              <a:srgbClr val="9842B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086F406-06F9-4C84-8CDB-868C6246AA88}"/>
              </a:ext>
            </a:extLst>
          </p:cNvPr>
          <p:cNvSpPr txBox="1"/>
          <p:nvPr/>
        </p:nvSpPr>
        <p:spPr>
          <a:xfrm>
            <a:off x="7092280" y="3550950"/>
            <a:ext cx="795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0C4B0AC-19E7-4E50-A684-D4F93F939312}"/>
              </a:ext>
            </a:extLst>
          </p:cNvPr>
          <p:cNvSpPr txBox="1"/>
          <p:nvPr/>
        </p:nvSpPr>
        <p:spPr>
          <a:xfrm>
            <a:off x="6296452" y="4108430"/>
            <a:ext cx="1155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81 – 40 =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416AEBF-ACBF-46FE-8FD1-19F6CECA9D8C}"/>
              </a:ext>
            </a:extLst>
          </p:cNvPr>
          <p:cNvSpPr txBox="1"/>
          <p:nvPr/>
        </p:nvSpPr>
        <p:spPr>
          <a:xfrm>
            <a:off x="7430315" y="4114654"/>
            <a:ext cx="795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41</a:t>
            </a:r>
          </a:p>
        </p:txBody>
      </p:sp>
    </p:spTree>
    <p:extLst>
      <p:ext uri="{BB962C8B-B14F-4D97-AF65-F5344CB8AC3E}">
        <p14:creationId xmlns:p14="http://schemas.microsoft.com/office/powerpoint/2010/main" val="3259406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6" grpId="0" animBg="1"/>
      <p:bldP spid="11" grpId="0"/>
      <p:bldP spid="18" grpId="0" animBg="1"/>
      <p:bldP spid="19" grpId="0" animBg="1"/>
      <p:bldP spid="20" grpId="0"/>
      <p:bldP spid="21" grpId="0"/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6E401156F4764BB2C6F20A964BCCEC" ma:contentTypeVersion="4" ma:contentTypeDescription="Create a new document." ma:contentTypeScope="" ma:versionID="e896c31a357fae3f56ede82f8715a737">
  <xsd:schema xmlns:xsd="http://www.w3.org/2001/XMLSchema" xmlns:xs="http://www.w3.org/2001/XMLSchema" xmlns:p="http://schemas.microsoft.com/office/2006/metadata/properties" xmlns:ns2="557e22d3-7b3f-4e7c-8253-1b6f825f5a4b" xmlns:ns3="f864f35b-862f-415f-8c45-f63899e63674" targetNamespace="http://schemas.microsoft.com/office/2006/metadata/properties" ma:root="true" ma:fieldsID="36b4bfac6347007d17695a869c3705c8" ns2:_="" ns3:_="">
    <xsd:import namespace="557e22d3-7b3f-4e7c-8253-1b6f825f5a4b"/>
    <xsd:import namespace="f864f35b-862f-415f-8c45-f63899e6367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LastSharedByUser" minOccurs="0"/>
                <xsd:element ref="ns3:LastSharedBy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7e22d3-7b3f-4e7c-8253-1b6f825f5a4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64f35b-862f-415f-8c45-f63899e63674" elementFormDefault="qualified">
    <xsd:import namespace="http://schemas.microsoft.com/office/2006/documentManagement/types"/>
    <xsd:import namespace="http://schemas.microsoft.com/office/infopath/2007/PartnerControls"/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8A6DF0D-6E39-436B-A13E-E2451FD66B7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034CD65-B072-4E45-913B-4DA7CA633794}">
  <ds:schemaRefs>
    <ds:schemaRef ds:uri="http://schemas.microsoft.com/office/2006/documentManagement/types"/>
    <ds:schemaRef ds:uri="557e22d3-7b3f-4e7c-8253-1b6f825f5a4b"/>
    <ds:schemaRef ds:uri="http://purl.org/dc/dcmitype/"/>
    <ds:schemaRef ds:uri="http://purl.org/dc/terms/"/>
    <ds:schemaRef ds:uri="http://schemas.microsoft.com/office/2006/metadata/properties"/>
    <ds:schemaRef ds:uri="f864f35b-862f-415f-8c45-f63899e63674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9A619CED-7316-4C82-A19F-924A5B8EE6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57e22d3-7b3f-4e7c-8253-1b6f825f5a4b"/>
    <ds:schemaRef ds:uri="f864f35b-862f-415f-8c45-f63899e636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2230</TotalTime>
  <Words>2289</Words>
  <Application>Microsoft Office PowerPoint</Application>
  <PresentationFormat>On-screen Show (4:3)</PresentationFormat>
  <Paragraphs>756</Paragraphs>
  <Slides>22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Cambria Math</vt:lpstr>
      <vt:lpstr>Times New Roman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Duston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GLOVER D</dc:creator>
  <cp:lastModifiedBy>Danielle Moosajee</cp:lastModifiedBy>
  <cp:revision>64</cp:revision>
  <dcterms:created xsi:type="dcterms:W3CDTF">2015-07-01T12:05:39Z</dcterms:created>
  <dcterms:modified xsi:type="dcterms:W3CDTF">2024-09-20T13:14:22Z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0x010100D76E401156F4764BB2C6F20A964BCCEC</vt:lpwstr>
  </property>
</Properties>
</file>