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4"/>
    <p:sldMasterId id="2147483685" r:id="rId5"/>
  </p:sldMasterIdLst>
  <p:notesMasterIdLst>
    <p:notesMasterId r:id="rId33"/>
  </p:notesMasterIdLst>
  <p:handoutMasterIdLst>
    <p:handoutMasterId r:id="rId34"/>
  </p:handoutMasterIdLst>
  <p:sldIdLst>
    <p:sldId id="293" r:id="rId6"/>
    <p:sldId id="256" r:id="rId7"/>
    <p:sldId id="273" r:id="rId8"/>
    <p:sldId id="272" r:id="rId9"/>
    <p:sldId id="274" r:id="rId10"/>
    <p:sldId id="282" r:id="rId11"/>
    <p:sldId id="283" r:id="rId12"/>
    <p:sldId id="284" r:id="rId13"/>
    <p:sldId id="285" r:id="rId14"/>
    <p:sldId id="292" r:id="rId15"/>
    <p:sldId id="294" r:id="rId16"/>
    <p:sldId id="286" r:id="rId17"/>
    <p:sldId id="288" r:id="rId18"/>
    <p:sldId id="287" r:id="rId19"/>
    <p:sldId id="289" r:id="rId20"/>
    <p:sldId id="290" r:id="rId21"/>
    <p:sldId id="291" r:id="rId22"/>
    <p:sldId id="295" r:id="rId23"/>
    <p:sldId id="296" r:id="rId24"/>
    <p:sldId id="297" r:id="rId25"/>
    <p:sldId id="298" r:id="rId26"/>
    <p:sldId id="299" r:id="rId27"/>
    <p:sldId id="302" r:id="rId28"/>
    <p:sldId id="303" r:id="rId29"/>
    <p:sldId id="300" r:id="rId30"/>
    <p:sldId id="304" r:id="rId31"/>
    <p:sldId id="301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42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presProps" Target="presProps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047E46-5602-43BB-A26E-DAC08EDFD148}" type="datetimeFigureOut">
              <a:rPr lang="en-GB" smtClean="0"/>
              <a:t>28/08/2017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4AFE0A-12C9-4EC9-85C2-BB17BE6928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875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AD42F9-4EF7-4580-AF71-2B85B590AAE4}" type="datetimeFigureOut">
              <a:rPr lang="en-GB" smtClean="0"/>
              <a:pPr/>
              <a:t>28/08/2017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DA2FB-D15F-45BB-B979-B08B0DABF33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742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194432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Comic Sans MS" pitchFamily="66" charset="0"/>
              </a:rPr>
              <a:t>How </a:t>
            </a:r>
            <a:r>
              <a:rPr lang="en-GB" b="1" u="sng" dirty="0">
                <a:latin typeface="Comic Sans MS" pitchFamily="66" charset="0"/>
              </a:rPr>
              <a:t>confident</a:t>
            </a:r>
            <a:r>
              <a:rPr lang="en-GB" dirty="0">
                <a:latin typeface="Comic Sans MS" pitchFamily="66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dirty="0">
                <a:latin typeface="Comic Sans MS" pitchFamily="66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red</a:t>
            </a:r>
            <a:r>
              <a:rPr lang="en-GB" dirty="0">
                <a:latin typeface="Comic Sans MS" pitchFamily="66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Comic Sans MS" pitchFamily="66" charset="0"/>
              </a:rPr>
              <a:t>amber</a:t>
            </a:r>
            <a:r>
              <a:rPr lang="en-GB" dirty="0">
                <a:latin typeface="Comic Sans MS" pitchFamily="66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Comic Sans MS" pitchFamily="66" charset="0"/>
              </a:rPr>
              <a:t>green</a:t>
            </a:r>
            <a:r>
              <a:rPr lang="en-GB" dirty="0">
                <a:latin typeface="Comic Sans MS" pitchFamily="66" charset="0"/>
              </a:rPr>
              <a:t> in your book!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b="1" dirty="0">
                <a:latin typeface="Comic Sans MS" pitchFamily="66" charset="0"/>
              </a:rPr>
              <a:t>Complete the corresponding activity </a:t>
            </a:r>
            <a:r>
              <a:rPr lang="en-GB" b="1" dirty="0">
                <a:latin typeface="Comic Sans MS" pitchFamily="66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Comic Sans MS" pitchFamily="66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3692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Comic Sans MS" pitchFamily="66" charset="0"/>
              </a:rPr>
              <a:t>How </a:t>
            </a:r>
            <a:r>
              <a:rPr lang="en-GB" b="1" u="sng" dirty="0">
                <a:latin typeface="Comic Sans MS" pitchFamily="66" charset="0"/>
              </a:rPr>
              <a:t>confident</a:t>
            </a:r>
            <a:r>
              <a:rPr lang="en-GB" dirty="0">
                <a:latin typeface="Comic Sans MS" pitchFamily="66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dirty="0">
                <a:latin typeface="Comic Sans MS" pitchFamily="66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red</a:t>
            </a:r>
            <a:r>
              <a:rPr lang="en-GB" dirty="0">
                <a:latin typeface="Comic Sans MS" pitchFamily="66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Comic Sans MS" pitchFamily="66" charset="0"/>
              </a:rPr>
              <a:t>amber</a:t>
            </a:r>
            <a:r>
              <a:rPr lang="en-GB" dirty="0">
                <a:latin typeface="Comic Sans MS" pitchFamily="66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Comic Sans MS" pitchFamily="66" charset="0"/>
              </a:rPr>
              <a:t>green</a:t>
            </a:r>
            <a:r>
              <a:rPr lang="en-GB" dirty="0">
                <a:latin typeface="Comic Sans MS" pitchFamily="66" charset="0"/>
              </a:rPr>
              <a:t> in your book!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b="1" dirty="0">
                <a:latin typeface="Comic Sans MS" pitchFamily="66" charset="0"/>
              </a:rPr>
              <a:t>Complete the corresponding activity </a:t>
            </a:r>
            <a:r>
              <a:rPr lang="en-GB" b="1" dirty="0">
                <a:latin typeface="Comic Sans MS" pitchFamily="66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Comic Sans MS" pitchFamily="66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151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icrosoft YaHei" charset="-122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3 things you knew already</a:t>
              </a:r>
              <a:endParaRPr lang="en-GB" dirty="0">
                <a:latin typeface="Comic Sans MS" pitchFamily="66" charset="0"/>
              </a:endParaRP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996956"/>
              <a:ext cx="2111960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2 things you learnt today</a:t>
              </a:r>
              <a:endParaRPr lang="en-GB" dirty="0">
                <a:latin typeface="Comic Sans MS" pitchFamily="66" charset="0"/>
              </a:endParaRP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412779"/>
              <a:ext cx="2292751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1 question about today’s topic</a:t>
              </a:r>
              <a:endParaRPr lang="en-GB" dirty="0"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9627156"/>
      </p:ext>
    </p:extLst>
  </p:cSld>
  <p:clrMapOvr>
    <a:masterClrMapping/>
  </p:clrMapOvr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2195" y="1052736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 smtClean="0">
                <a:latin typeface="Comic Sans MS" pitchFamily="66" charset="0"/>
              </a:rPr>
              <a:t>Plenary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52882" y="2060847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itchFamily="66" charset="0"/>
              </a:rPr>
              <a:t>2 stars (</a:t>
            </a:r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)</a:t>
            </a:r>
            <a:r>
              <a:rPr lang="en-GB" sz="2400" dirty="0" smtClean="0">
                <a:latin typeface="Comic Sans MS" pitchFamily="66" charset="0"/>
              </a:rPr>
              <a:t> and a wish (</a:t>
            </a:r>
            <a:r>
              <a:rPr lang="en-GB" sz="2400" b="1" dirty="0" smtClean="0">
                <a:latin typeface="Comic Sans MS" pitchFamily="66" charset="0"/>
                <a:sym typeface="Wingdings"/>
              </a:rPr>
              <a:t>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)</a:t>
            </a:r>
          </a:p>
          <a:p>
            <a:pPr algn="ctr"/>
            <a:endParaRPr lang="en-GB" sz="2400" dirty="0" smtClean="0">
              <a:latin typeface="Comic Sans MS" pitchFamily="66" charset="0"/>
            </a:endParaRPr>
          </a:p>
          <a:p>
            <a:pPr algn="ctr"/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I am good at...</a:t>
            </a:r>
          </a:p>
          <a:p>
            <a:pPr algn="ctr"/>
            <a:endParaRPr lang="en-GB" sz="2400" dirty="0" smtClean="0">
              <a:latin typeface="Comic Sans MS" pitchFamily="66" charset="0"/>
              <a:sym typeface="Wingdings"/>
            </a:endParaRPr>
          </a:p>
          <a:p>
            <a:pPr algn="ctr"/>
            <a:r>
              <a:rPr lang="en-GB" sz="2400" b="1" dirty="0" smtClean="0">
                <a:latin typeface="Comic Sans MS" pitchFamily="66" charset="0"/>
                <a:sym typeface="Wingdings"/>
              </a:rPr>
              <a:t>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Something I need to work on is...</a:t>
            </a:r>
          </a:p>
          <a:p>
            <a:pPr algn="ctr"/>
            <a:endParaRPr lang="en-GB" sz="24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481242"/>
      </p:ext>
    </p:extLst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6A1B84-2D16-48B8-9200-386593F6FFBC}" type="datetimeFigureOut">
              <a:rPr lang="en-GB" smtClean="0"/>
              <a:pPr/>
              <a:t>28/08/2017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224291-0551-44E1-9CD1-D0E271BCF7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7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6194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9481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564901" y="145333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 smtClean="0">
                <a:latin typeface="Comic Sans MS" pitchFamily="66" charset="0"/>
              </a:rPr>
              <a:t>Probing questions to check understanding:</a:t>
            </a:r>
          </a:p>
          <a:p>
            <a:endParaRPr lang="en-GB" sz="2000" u="none" dirty="0" smtClean="0">
              <a:latin typeface="Comic Sans MS" pitchFamily="66" charset="0"/>
            </a:endParaRPr>
          </a:p>
          <a:p>
            <a:endParaRPr lang="en-GB" sz="2000" u="none" dirty="0" smtClean="0">
              <a:latin typeface="Comic Sans MS" pitchFamily="66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408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5698797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Comic Sans MS" pitchFamily="66" charset="0"/>
              </a:rPr>
              <a:pPr algn="ctr"/>
              <a:t>Monday, 28 August 2017</a:t>
            </a:fld>
            <a:endParaRPr lang="en-GB" sz="1600" dirty="0"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58655" y="5975160"/>
            <a:ext cx="6918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 smtClean="0">
                <a:latin typeface="Comic Sans MS" pitchFamily="66" charset="0"/>
              </a:rPr>
              <a:t>Keywords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u="none" dirty="0" smtClean="0">
                <a:latin typeface="Comic Sans MS" pitchFamily="66" charset="0"/>
              </a:rPr>
              <a:t>Positive, negative, circle, equation,</a:t>
            </a:r>
            <a:r>
              <a:rPr lang="en-GB" sz="1600" u="none" baseline="0" dirty="0" smtClean="0">
                <a:latin typeface="Comic Sans MS" pitchFamily="66" charset="0"/>
              </a:rPr>
              <a:t> coordinates, tangent, radius, y-intercept, gradient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 smtClean="0">
                <a:latin typeface="Comic Sans MS" pitchFamily="66" charset="0"/>
              </a:rPr>
              <a:t>Lesson Objectives</a:t>
            </a:r>
            <a:r>
              <a:rPr lang="en-GB" sz="1600" dirty="0" smtClean="0">
                <a:latin typeface="Comic Sans MS" pitchFamily="66" charset="0"/>
              </a:rPr>
              <a:t>: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9513" y="1844824"/>
            <a:ext cx="1714499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 smtClean="0">
                <a:latin typeface="Comic Sans MS" pitchFamily="66" charset="0"/>
              </a:rPr>
              <a:t>Developing students will be able to </a:t>
            </a:r>
            <a:r>
              <a:rPr lang="en-GB" sz="1400" baseline="0" dirty="0" smtClean="0">
                <a:solidFill>
                  <a:schemeClr val="tx1"/>
                </a:solidFill>
                <a:latin typeface="Comic Sans MS" pitchFamily="66" charset="0"/>
              </a:rPr>
              <a:t>recognise equations of circles in the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aseline="0" dirty="0" smtClean="0">
                <a:solidFill>
                  <a:schemeClr val="tx1"/>
                </a:solidFill>
                <a:latin typeface="Comic Sans MS" pitchFamily="66" charset="0"/>
              </a:rPr>
              <a:t>Form x² + y² = r²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400" dirty="0" smtClean="0">
              <a:latin typeface="Comic Sans MS" pitchFamily="66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 smtClean="0">
                <a:latin typeface="Comic Sans MS" pitchFamily="66" charset="0"/>
              </a:rPr>
              <a:t>Secure students will be able to </a:t>
            </a:r>
            <a:r>
              <a:rPr lang="en-GB" sz="1400" baseline="0" dirty="0" smtClean="0">
                <a:solidFill>
                  <a:sysClr val="windowText" lastClr="000000"/>
                </a:solidFill>
                <a:latin typeface="Comic Sans MS" pitchFamily="66" charset="0"/>
              </a:rPr>
              <a:t>calculate the gradient of a circle’s radius</a:t>
            </a:r>
            <a:r>
              <a:rPr lang="en-GB" sz="1400" baseline="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en-GB" sz="1400" dirty="0" smtClean="0">
              <a:latin typeface="Comic Sans MS" pitchFamily="66" charset="0"/>
            </a:endParaRPr>
          </a:p>
          <a:p>
            <a:endParaRPr lang="en-GB" sz="1400" dirty="0" smtClean="0">
              <a:latin typeface="Comic Sans MS" pitchFamily="66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 smtClean="0">
                <a:latin typeface="Comic Sans MS" pitchFamily="66" charset="0"/>
              </a:rPr>
              <a:t>Excelling students will be able to calculate</a:t>
            </a:r>
            <a:r>
              <a:rPr lang="en-GB" sz="1400" baseline="0" dirty="0" smtClean="0">
                <a:latin typeface="Comic Sans MS" pitchFamily="66" charset="0"/>
              </a:rPr>
              <a:t> the equation of the tangent of a circle.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 userDrawn="1"/>
        </p:nvSpPr>
        <p:spPr>
          <a:xfrm>
            <a:off x="2061310" y="257663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itchFamily="66" charset="0"/>
              </a:rPr>
              <a:t>Equations of Circles</a:t>
            </a:r>
            <a:r>
              <a:rPr lang="en-GB" sz="1600" baseline="0" dirty="0" smtClean="0">
                <a:latin typeface="Comic Sans MS" pitchFamily="66" charset="0"/>
              </a:rPr>
              <a:t> and their Tangents</a:t>
            </a:r>
            <a:endParaRPr lang="en-GB" sz="1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730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9" r:id="rId6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Comic Sans MS" pitchFamily="66" charset="0"/>
              </a:rPr>
              <a:pPr algn="ctr"/>
              <a:t>Monday, 28 August 2017</a:t>
            </a:fld>
            <a:endParaRPr lang="en-GB" sz="1600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061310" y="257663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itchFamily="66" charset="0"/>
              </a:rPr>
              <a:t>Equations of Circles</a:t>
            </a:r>
            <a:r>
              <a:rPr lang="en-GB" sz="1600" baseline="0" dirty="0" smtClean="0">
                <a:latin typeface="Comic Sans MS" pitchFamily="66" charset="0"/>
              </a:rPr>
              <a:t> and their Tangents</a:t>
            </a:r>
            <a:endParaRPr lang="en-GB" sz="1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507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90" r:id="rId3"/>
    <p:sldLayoutId id="2147483691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24744"/>
            <a:ext cx="8640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>
                <a:latin typeface="Comic Sans MS" panose="030F0702030302020204" pitchFamily="66" charset="0"/>
              </a:rPr>
              <a:t>Starter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000" dirty="0">
                <a:latin typeface="Comic Sans MS" panose="030F0702030302020204" pitchFamily="66" charset="0"/>
              </a:rPr>
              <a:t>The midpoint of a line AB with coordinates A(x</a:t>
            </a:r>
            <a:r>
              <a:rPr lang="en-GB" sz="2000" baseline="-25000" dirty="0">
                <a:latin typeface="Comic Sans MS" panose="030F0702030302020204" pitchFamily="66" charset="0"/>
              </a:rPr>
              <a:t>1</a:t>
            </a:r>
            <a:r>
              <a:rPr lang="en-GB" sz="2000" dirty="0">
                <a:latin typeface="Comic Sans MS" panose="030F0702030302020204" pitchFamily="66" charset="0"/>
              </a:rPr>
              <a:t>, y</a:t>
            </a:r>
            <a:r>
              <a:rPr lang="en-GB" sz="2000" baseline="-25000" dirty="0">
                <a:latin typeface="Comic Sans MS" panose="030F0702030302020204" pitchFamily="66" charset="0"/>
              </a:rPr>
              <a:t>1</a:t>
            </a:r>
            <a:r>
              <a:rPr lang="en-GB" sz="2000" dirty="0">
                <a:latin typeface="Comic Sans MS" panose="030F0702030302020204" pitchFamily="66" charset="0"/>
              </a:rPr>
              <a:t>) and B(x</a:t>
            </a:r>
            <a:r>
              <a:rPr lang="en-GB" sz="2000" baseline="-25000" dirty="0">
                <a:latin typeface="Comic Sans MS" panose="030F0702030302020204" pitchFamily="66" charset="0"/>
              </a:rPr>
              <a:t>2</a:t>
            </a:r>
            <a:r>
              <a:rPr lang="en-GB" sz="2000" dirty="0">
                <a:latin typeface="Comic Sans MS" panose="030F0702030302020204" pitchFamily="66" charset="0"/>
              </a:rPr>
              <a:t>, y</a:t>
            </a:r>
            <a:r>
              <a:rPr lang="en-GB" sz="2000" baseline="-25000" dirty="0">
                <a:latin typeface="Comic Sans MS" panose="030F0702030302020204" pitchFamily="66" charset="0"/>
              </a:rPr>
              <a:t>2</a:t>
            </a:r>
            <a:r>
              <a:rPr lang="en-GB" sz="2000" dirty="0">
                <a:latin typeface="Comic Sans MS" panose="030F0702030302020204" pitchFamily="66" charset="0"/>
              </a:rPr>
              <a:t>) can be found using the formula: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275856" y="2571294"/>
                <a:ext cx="2592288" cy="87861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GB" sz="24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GB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GB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f>
                            <m:fPr>
                              <m:ctrlPr>
                                <a:rPr lang="en-GB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GB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GB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GB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2571294"/>
                <a:ext cx="2592288" cy="87861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251520" y="3573016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Use this formula to calculate the midpoints of the following pairs of coordinates: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11760" y="4342457"/>
            <a:ext cx="31683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Comic Sans MS" panose="030F0702030302020204" pitchFamily="66" charset="0"/>
              </a:rPr>
              <a:t>(2, 5) and (8, 7)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Comic Sans MS" panose="030F0702030302020204" pitchFamily="66" charset="0"/>
              </a:rPr>
              <a:t>(0, </a:t>
            </a:r>
            <a:r>
              <a:rPr lang="en-GB" sz="2000" dirty="0" smtClean="0">
                <a:latin typeface="Comic Sans MS" panose="030F0702030302020204" pitchFamily="66" charset="0"/>
              </a:rPr>
              <a:t>6) </a:t>
            </a:r>
            <a:r>
              <a:rPr lang="en-GB" sz="2000" dirty="0" smtClean="0">
                <a:latin typeface="Comic Sans MS" panose="030F0702030302020204" pitchFamily="66" charset="0"/>
              </a:rPr>
              <a:t>and (12, 2)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Comic Sans MS" panose="030F0702030302020204" pitchFamily="66" charset="0"/>
              </a:rPr>
              <a:t>(7, -4) and (-3, 6)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Comic Sans MS" panose="030F0702030302020204" pitchFamily="66" charset="0"/>
              </a:rPr>
              <a:t>(-5, -5) and (-11, 8)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Comic Sans MS" panose="030F0702030302020204" pitchFamily="66" charset="0"/>
              </a:rPr>
              <a:t>(6a, 4b) and (2a, -4b)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Comic Sans MS" panose="030F0702030302020204" pitchFamily="66" charset="0"/>
              </a:rPr>
              <a:t>(4√2, 1) and (2√2, 7)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80112" y="4342457"/>
            <a:ext cx="16561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(4, 6)</a:t>
            </a:r>
          </a:p>
          <a:p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(6, 4)</a:t>
            </a:r>
          </a:p>
          <a:p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(2, 1)</a:t>
            </a:r>
          </a:p>
          <a:p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(-8, 1.5)</a:t>
            </a:r>
          </a:p>
          <a:p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(4a, 0)</a:t>
            </a:r>
          </a:p>
          <a:p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(3√2, 4)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47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1124744"/>
            <a:ext cx="67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Find the centre and the radius of the circle with the equation x² + y² - 14x + 16y – 12 = 0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3" name="Cloud Callout 2"/>
          <p:cNvSpPr/>
          <p:nvPr/>
        </p:nvSpPr>
        <p:spPr>
          <a:xfrm>
            <a:off x="5868144" y="1628800"/>
            <a:ext cx="3960440" cy="1236330"/>
          </a:xfrm>
          <a:prstGeom prst="cloudCallout">
            <a:avLst>
              <a:gd name="adj1" fmla="val -81083"/>
              <a:gd name="adj2" fmla="val -29071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You need to start by completing the square for x and for y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31840" y="2890769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x² </a:t>
            </a: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- 14x </a:t>
            </a:r>
            <a:r>
              <a:rPr lang="en-GB" sz="2000" dirty="0" smtClean="0">
                <a:latin typeface="Comic Sans MS" panose="030F0702030302020204" pitchFamily="66" charset="0"/>
              </a:rPr>
              <a:t>+ </a:t>
            </a:r>
            <a:r>
              <a:rPr lang="en-GB" sz="2000" dirty="0" smtClean="0">
                <a:solidFill>
                  <a:srgbClr val="9842B0"/>
                </a:solidFill>
                <a:latin typeface="Comic Sans MS" panose="030F0702030302020204" pitchFamily="66" charset="0"/>
              </a:rPr>
              <a:t>y² + 16y</a:t>
            </a:r>
            <a:r>
              <a:rPr lang="en-GB" sz="2000" dirty="0" smtClean="0">
                <a:latin typeface="Comic Sans MS" panose="030F0702030302020204" pitchFamily="66" charset="0"/>
              </a:rPr>
              <a:t> – 12 = 0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23728" y="3424732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(x – 7)² </a:t>
            </a: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– 49 </a:t>
            </a:r>
            <a:r>
              <a:rPr lang="en-GB" sz="2000" dirty="0" smtClean="0">
                <a:latin typeface="Comic Sans MS" panose="030F0702030302020204" pitchFamily="66" charset="0"/>
              </a:rPr>
              <a:t>+ </a:t>
            </a:r>
            <a:r>
              <a:rPr lang="en-GB" sz="2000" dirty="0" smtClean="0">
                <a:solidFill>
                  <a:srgbClr val="9842B0"/>
                </a:solidFill>
                <a:latin typeface="Comic Sans MS" panose="030F0702030302020204" pitchFamily="66" charset="0"/>
              </a:rPr>
              <a:t>(y + 8)² </a:t>
            </a:r>
            <a:r>
              <a:rPr lang="en-GB" sz="2000" dirty="0">
                <a:solidFill>
                  <a:srgbClr val="9842B0"/>
                </a:solidFill>
                <a:latin typeface="Comic Sans MS" panose="030F0702030302020204" pitchFamily="66" charset="0"/>
              </a:rPr>
              <a:t>– 64 </a:t>
            </a:r>
            <a:r>
              <a:rPr lang="en-GB" sz="2000" dirty="0" smtClean="0">
                <a:latin typeface="Comic Sans MS" panose="030F0702030302020204" pitchFamily="66" charset="0"/>
              </a:rPr>
              <a:t>– 12 = 0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79912" y="3958695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(x – 7)² + (y + 8)² = 125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35796" y="4826566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Centre = (7, -8)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5554" y="4826566"/>
            <a:ext cx="2894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Radius = √125 = 5√5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137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1124744"/>
            <a:ext cx="67687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Find the centre and the radius of the circle with the equations:</a:t>
            </a:r>
          </a:p>
          <a:p>
            <a:pPr marL="457200" indent="-457200">
              <a:buAutoNum type="arabicPeriod"/>
            </a:pPr>
            <a:r>
              <a:rPr lang="en-GB" sz="2000" dirty="0" smtClean="0">
                <a:latin typeface="Comic Sans MS" panose="030F0702030302020204" pitchFamily="66" charset="0"/>
              </a:rPr>
              <a:t>x² </a:t>
            </a:r>
            <a:r>
              <a:rPr lang="en-GB" sz="2000" dirty="0">
                <a:latin typeface="Comic Sans MS" panose="030F0702030302020204" pitchFamily="66" charset="0"/>
              </a:rPr>
              <a:t>+ y² - </a:t>
            </a:r>
            <a:r>
              <a:rPr lang="en-GB" sz="2000" dirty="0" smtClean="0">
                <a:latin typeface="Comic Sans MS" panose="030F0702030302020204" pitchFamily="66" charset="0"/>
              </a:rPr>
              <a:t>2x + 8y </a:t>
            </a:r>
            <a:r>
              <a:rPr lang="en-GB" sz="2000" dirty="0">
                <a:latin typeface="Comic Sans MS" panose="030F0702030302020204" pitchFamily="66" charset="0"/>
              </a:rPr>
              <a:t>– </a:t>
            </a:r>
            <a:r>
              <a:rPr lang="en-GB" sz="2000" dirty="0" smtClean="0">
                <a:latin typeface="Comic Sans MS" panose="030F0702030302020204" pitchFamily="66" charset="0"/>
              </a:rPr>
              <a:t>8 </a:t>
            </a:r>
            <a:r>
              <a:rPr lang="en-GB" sz="2000" dirty="0">
                <a:latin typeface="Comic Sans MS" panose="030F0702030302020204" pitchFamily="66" charset="0"/>
              </a:rPr>
              <a:t>= </a:t>
            </a:r>
            <a:r>
              <a:rPr lang="en-GB" sz="2000" dirty="0" smtClean="0">
                <a:latin typeface="Comic Sans MS" panose="030F0702030302020204" pitchFamily="66" charset="0"/>
              </a:rPr>
              <a:t>0</a:t>
            </a:r>
          </a:p>
          <a:p>
            <a:pPr marL="457200" indent="-457200">
              <a:buAutoNum type="arabicPeriod"/>
            </a:pPr>
            <a:endParaRPr lang="en-GB" sz="2000" dirty="0" smtClean="0">
              <a:latin typeface="Comic Sans MS" panose="030F0702030302020204" pitchFamily="66" charset="0"/>
            </a:endParaRPr>
          </a:p>
          <a:p>
            <a:pPr marL="457200" indent="-457200">
              <a:buAutoNum type="arabicPeriod"/>
            </a:pPr>
            <a:endParaRPr lang="en-GB" sz="2000" dirty="0">
              <a:latin typeface="Comic Sans MS" panose="030F0702030302020204" pitchFamily="66" charset="0"/>
            </a:endParaRPr>
          </a:p>
          <a:p>
            <a:pPr marL="457200" indent="-457200">
              <a:buAutoNum type="arabicPeriod"/>
            </a:pPr>
            <a:r>
              <a:rPr lang="en-GB" sz="2000" dirty="0" smtClean="0">
                <a:latin typeface="Comic Sans MS" panose="030F0702030302020204" pitchFamily="66" charset="0"/>
              </a:rPr>
              <a:t>x² </a:t>
            </a:r>
            <a:r>
              <a:rPr lang="en-GB" sz="2000" dirty="0">
                <a:latin typeface="Comic Sans MS" panose="030F0702030302020204" pitchFamily="66" charset="0"/>
              </a:rPr>
              <a:t>+ y² </a:t>
            </a:r>
            <a:r>
              <a:rPr lang="en-GB" sz="2000" dirty="0" smtClean="0">
                <a:latin typeface="Comic Sans MS" panose="030F0702030302020204" pitchFamily="66" charset="0"/>
              </a:rPr>
              <a:t>+ 12x - 4y = 9</a:t>
            </a:r>
          </a:p>
          <a:p>
            <a:pPr marL="457200" indent="-457200">
              <a:buAutoNum type="arabicPeriod"/>
            </a:pPr>
            <a:endParaRPr lang="en-GB" sz="2000" dirty="0" smtClean="0">
              <a:latin typeface="Comic Sans MS" panose="030F0702030302020204" pitchFamily="66" charset="0"/>
            </a:endParaRPr>
          </a:p>
          <a:p>
            <a:pPr marL="457200" indent="-457200">
              <a:buAutoNum type="arabicPeriod"/>
            </a:pPr>
            <a:endParaRPr lang="en-GB" sz="2000" dirty="0">
              <a:latin typeface="Comic Sans MS" panose="030F0702030302020204" pitchFamily="66" charset="0"/>
            </a:endParaRPr>
          </a:p>
          <a:p>
            <a:pPr marL="457200" indent="-457200">
              <a:buAutoNum type="arabicPeriod"/>
            </a:pPr>
            <a:r>
              <a:rPr lang="en-GB" sz="2000" dirty="0" smtClean="0">
                <a:latin typeface="Comic Sans MS" panose="030F0702030302020204" pitchFamily="66" charset="0"/>
              </a:rPr>
              <a:t>x² </a:t>
            </a:r>
            <a:r>
              <a:rPr lang="en-GB" sz="2000" dirty="0">
                <a:latin typeface="Comic Sans MS" panose="030F0702030302020204" pitchFamily="66" charset="0"/>
              </a:rPr>
              <a:t>+ </a:t>
            </a:r>
            <a:r>
              <a:rPr lang="en-GB" sz="2000" dirty="0" smtClean="0">
                <a:latin typeface="Comic Sans MS" panose="030F0702030302020204" pitchFamily="66" charset="0"/>
              </a:rPr>
              <a:t>y² - 6y = 22x - 40</a:t>
            </a:r>
          </a:p>
          <a:p>
            <a:pPr marL="457200" indent="-457200">
              <a:buAutoNum type="arabicPeriod"/>
            </a:pPr>
            <a:endParaRPr lang="en-GB" sz="2000" dirty="0" smtClean="0">
              <a:latin typeface="Comic Sans MS" panose="030F0702030302020204" pitchFamily="66" charset="0"/>
            </a:endParaRPr>
          </a:p>
          <a:p>
            <a:pPr marL="457200" indent="-457200">
              <a:buAutoNum type="arabicPeriod"/>
            </a:pPr>
            <a:endParaRPr lang="en-GB" sz="2000" dirty="0">
              <a:latin typeface="Comic Sans MS" panose="030F0702030302020204" pitchFamily="66" charset="0"/>
            </a:endParaRPr>
          </a:p>
          <a:p>
            <a:pPr marL="457200" indent="-457200">
              <a:buAutoNum type="arabicPeriod"/>
            </a:pPr>
            <a:r>
              <a:rPr lang="en-GB" sz="2000" dirty="0" smtClean="0">
                <a:latin typeface="Comic Sans MS" panose="030F0702030302020204" pitchFamily="66" charset="0"/>
              </a:rPr>
              <a:t>x² </a:t>
            </a:r>
            <a:r>
              <a:rPr lang="en-GB" sz="2000" dirty="0">
                <a:latin typeface="Comic Sans MS" panose="030F0702030302020204" pitchFamily="66" charset="0"/>
              </a:rPr>
              <a:t>+ y² </a:t>
            </a:r>
            <a:r>
              <a:rPr lang="en-GB" sz="2000" dirty="0" smtClean="0">
                <a:latin typeface="Comic Sans MS" panose="030F0702030302020204" pitchFamily="66" charset="0"/>
              </a:rPr>
              <a:t>+ 5x – y + 4 = 2y + 8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55776" y="2132856"/>
            <a:ext cx="568863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Centre (1, -4), radius 5</a:t>
            </a:r>
          </a:p>
          <a:p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GB" sz="20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Centre (-6, 2), radius 7</a:t>
            </a:r>
          </a:p>
          <a:p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GB" sz="20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Centre (11, 3), radius 3√10</a:t>
            </a:r>
          </a:p>
          <a:p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GB" sz="20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Centre (-</a:t>
            </a:r>
            <a:r>
              <a:rPr lang="en-GB" sz="2000" baseline="30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2000" baseline="-25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, </a:t>
            </a:r>
            <a:r>
              <a:rPr lang="en-GB" sz="2000" baseline="30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2000" baseline="-25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), radius </a:t>
            </a:r>
            <a:r>
              <a:rPr lang="en-GB" sz="2000" baseline="30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5√2</a:t>
            </a:r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2000" baseline="-25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21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5736" y="1196752"/>
            <a:ext cx="65527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b="1" u="sng" dirty="0">
                <a:latin typeface="Comic Sans MS" panose="030F0702030302020204" pitchFamily="66" charset="0"/>
              </a:rPr>
              <a:t>Reminder</a:t>
            </a:r>
            <a:endParaRPr lang="en-GB" sz="2000" b="1" u="sng" dirty="0" smtClean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3851920" y="2061175"/>
            <a:ext cx="2952328" cy="64633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Comic Sans MS" pitchFamily="66" charset="0"/>
              </a:rPr>
              <a:t>y = </a:t>
            </a:r>
            <a:r>
              <a:rPr lang="en-US" sz="3600" dirty="0">
                <a:solidFill>
                  <a:srgbClr val="FF0000"/>
                </a:solidFill>
                <a:latin typeface="Comic Sans MS" pitchFamily="66" charset="0"/>
              </a:rPr>
              <a:t>m</a:t>
            </a:r>
            <a:r>
              <a:rPr lang="en-US" sz="3600" dirty="0">
                <a:latin typeface="Comic Sans MS" pitchFamily="66" charset="0"/>
              </a:rPr>
              <a:t>x + </a:t>
            </a:r>
            <a:r>
              <a:rPr lang="en-US" sz="36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endParaRPr lang="en-GB" sz="3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 flipV="1">
            <a:off x="4692815" y="2707506"/>
            <a:ext cx="455249" cy="38876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Arrow Connector 4"/>
          <p:cNvCxnSpPr/>
          <p:nvPr/>
        </p:nvCxnSpPr>
        <p:spPr bwMode="auto">
          <a:xfrm flipH="1" flipV="1">
            <a:off x="6300192" y="2699505"/>
            <a:ext cx="72008" cy="39676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5"/>
          <p:cNvSpPr/>
          <p:nvPr/>
        </p:nvSpPr>
        <p:spPr>
          <a:xfrm>
            <a:off x="3707904" y="3128243"/>
            <a:ext cx="196982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m is the gradient, or the slope of the graph </a:t>
            </a:r>
            <a:endParaRPr lang="en-GB" sz="2000" dirty="0"/>
          </a:p>
        </p:txBody>
      </p:sp>
      <p:sp>
        <p:nvSpPr>
          <p:cNvPr id="7" name="Rectangle 6"/>
          <p:cNvSpPr/>
          <p:nvPr/>
        </p:nvSpPr>
        <p:spPr>
          <a:xfrm>
            <a:off x="5677726" y="3129054"/>
            <a:ext cx="221105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c is the y-intercept, or where the graph cuts the y-axis</a:t>
            </a:r>
            <a:endParaRPr lang="en-GB" sz="2000" dirty="0"/>
          </a:p>
        </p:txBody>
      </p:sp>
      <p:sp>
        <p:nvSpPr>
          <p:cNvPr id="8" name="Rectangle 7"/>
          <p:cNvSpPr/>
          <p:nvPr/>
        </p:nvSpPr>
        <p:spPr>
          <a:xfrm>
            <a:off x="2627785" y="4651127"/>
            <a:ext cx="56166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Gradients of perpendicular graphs sum to -1.</a:t>
            </a:r>
          </a:p>
          <a:p>
            <a:r>
              <a:rPr lang="en-US" sz="2000" dirty="0" smtClean="0">
                <a:latin typeface="Comic Sans MS" pitchFamily="66" charset="0"/>
              </a:rPr>
              <a:t>Gradients of parallel graphs are equal.</a:t>
            </a:r>
            <a:endParaRPr lang="en-GB" sz="2000" dirty="0"/>
          </a:p>
        </p:txBody>
      </p:sp>
      <p:sp>
        <p:nvSpPr>
          <p:cNvPr id="11" name="Rectangle 10"/>
          <p:cNvSpPr/>
          <p:nvPr/>
        </p:nvSpPr>
        <p:spPr>
          <a:xfrm>
            <a:off x="2627785" y="1651550"/>
            <a:ext cx="4668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The equation of a linear graph is given by: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095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5796136" y="1916832"/>
            <a:ext cx="2675586" cy="266483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45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6381563" y="3249246"/>
            <a:ext cx="791004" cy="1149771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0" name="Straight Connector 9"/>
          <p:cNvCxnSpPr/>
          <p:nvPr/>
        </p:nvCxnSpPr>
        <p:spPr>
          <a:xfrm flipH="1" flipV="1">
            <a:off x="5001323" y="3459568"/>
            <a:ext cx="2618774" cy="1693856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1" name="Oval 10"/>
          <p:cNvSpPr/>
          <p:nvPr/>
        </p:nvSpPr>
        <p:spPr bwMode="auto">
          <a:xfrm>
            <a:off x="7133930" y="3210766"/>
            <a:ext cx="77273" cy="76963"/>
          </a:xfrm>
          <a:prstGeom prst="ellipse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charset="0"/>
              <a:ea typeface="Microsoft YaHei" charset="-122"/>
            </a:endParaRPr>
          </a:p>
        </p:txBody>
      </p:sp>
      <p:sp>
        <p:nvSpPr>
          <p:cNvPr id="12" name="Rectangle 11"/>
          <p:cNvSpPr/>
          <p:nvPr/>
        </p:nvSpPr>
        <p:spPr bwMode="auto">
          <a:xfrm rot="18284595">
            <a:off x="6451399" y="4203553"/>
            <a:ext cx="255145" cy="256175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charset="0"/>
              <a:ea typeface="Microsoft YaHei" charset="-122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62397" y="2020383"/>
            <a:ext cx="213892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A tangent is perpendicular to a radius.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195736" y="1196752"/>
            <a:ext cx="65527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b="1" u="sng" dirty="0">
                <a:latin typeface="Comic Sans MS" panose="030F0702030302020204" pitchFamily="66" charset="0"/>
              </a:rPr>
              <a:t>Reminder</a:t>
            </a:r>
            <a:endParaRPr lang="en-GB" sz="2000" b="1" u="sng" dirty="0" smtClean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37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13223" y="1218712"/>
            <a:ext cx="4113672" cy="43253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Gradient of line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59423" y="1218712"/>
            <a:ext cx="3934719" cy="43253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Gradient of its perpendicular line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19672" y="1849996"/>
            <a:ext cx="1584176" cy="66534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5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19672" y="2612246"/>
            <a:ext cx="1584176" cy="73734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6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19672" y="3446504"/>
            <a:ext cx="1584176" cy="73734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- 3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19672" y="4280762"/>
            <a:ext cx="1584176" cy="73734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- 8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619672" y="5115020"/>
                <a:ext cx="1584176" cy="73734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5115020"/>
                <a:ext cx="1584176" cy="73734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619672" y="5949280"/>
                <a:ext cx="1584176" cy="73734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5949280"/>
                <a:ext cx="1584176" cy="73734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941446" y="5949280"/>
                <a:ext cx="1584176" cy="73734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1446" y="5949280"/>
                <a:ext cx="1584176" cy="73734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941446" y="4280760"/>
                <a:ext cx="1584176" cy="73734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1446" y="4280760"/>
                <a:ext cx="1584176" cy="73734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934694" y="1763069"/>
                <a:ext cx="1584176" cy="73734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4694" y="1763069"/>
                <a:ext cx="1584176" cy="73734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5941446" y="5115020"/>
                <a:ext cx="1584176" cy="73734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1446" y="5115020"/>
                <a:ext cx="1584176" cy="73734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5941446" y="3446500"/>
                <a:ext cx="1584176" cy="73734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en-GB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9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1446" y="3446500"/>
                <a:ext cx="1584176" cy="737349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5934694" y="2612246"/>
                <a:ext cx="1584176" cy="737349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chemeClr val="tx1"/>
                          </a:solidFill>
                          <a:latin typeface="Cambria Math"/>
                        </a:rPr>
                        <m:t>7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4694" y="2612246"/>
                <a:ext cx="1584176" cy="737349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>
            <a:stCxn id="5" idx="3"/>
            <a:endCxn id="11" idx="1"/>
          </p:cNvCxnSpPr>
          <p:nvPr/>
        </p:nvCxnSpPr>
        <p:spPr>
          <a:xfrm>
            <a:off x="3203848" y="2182667"/>
            <a:ext cx="2737598" cy="413528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3"/>
            <a:endCxn id="12" idx="1"/>
          </p:cNvCxnSpPr>
          <p:nvPr/>
        </p:nvCxnSpPr>
        <p:spPr>
          <a:xfrm>
            <a:off x="3203848" y="2980921"/>
            <a:ext cx="2737598" cy="166851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7" idx="3"/>
            <a:endCxn id="13" idx="1"/>
          </p:cNvCxnSpPr>
          <p:nvPr/>
        </p:nvCxnSpPr>
        <p:spPr>
          <a:xfrm flipV="1">
            <a:off x="3203848" y="2131744"/>
            <a:ext cx="2730846" cy="168343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8" idx="3"/>
            <a:endCxn id="14" idx="1"/>
          </p:cNvCxnSpPr>
          <p:nvPr/>
        </p:nvCxnSpPr>
        <p:spPr>
          <a:xfrm>
            <a:off x="3203848" y="4649437"/>
            <a:ext cx="2737598" cy="83425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9" idx="3"/>
            <a:endCxn id="15" idx="1"/>
          </p:cNvCxnSpPr>
          <p:nvPr/>
        </p:nvCxnSpPr>
        <p:spPr>
          <a:xfrm flipV="1">
            <a:off x="3203848" y="3815175"/>
            <a:ext cx="2737598" cy="166852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0" idx="3"/>
            <a:endCxn id="16" idx="1"/>
          </p:cNvCxnSpPr>
          <p:nvPr/>
        </p:nvCxnSpPr>
        <p:spPr>
          <a:xfrm flipV="1">
            <a:off x="3203848" y="2980921"/>
            <a:ext cx="2730846" cy="333703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855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251520" y="2852936"/>
            <a:ext cx="3744416" cy="3732604"/>
            <a:chOff x="2051720" y="2708920"/>
            <a:chExt cx="3744416" cy="3732604"/>
          </a:xfrm>
        </p:grpSpPr>
        <p:pic>
          <p:nvPicPr>
            <p:cNvPr id="2" name="Picture 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1720" y="2708920"/>
              <a:ext cx="3744416" cy="37326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Oval 2"/>
            <p:cNvSpPr/>
            <p:nvPr/>
          </p:nvSpPr>
          <p:spPr>
            <a:xfrm>
              <a:off x="3033995" y="3869791"/>
              <a:ext cx="1630061" cy="163006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>
                <a:solidFill>
                  <a:srgbClr val="FF0000"/>
                </a:solidFill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411760" y="3946933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x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2051720" y="4149080"/>
            <a:ext cx="502066" cy="67975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1475655" y="3429001"/>
            <a:ext cx="2160241" cy="146671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51520" y="1124744"/>
            <a:ext cx="864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 smtClean="0">
                <a:latin typeface="Comic Sans MS" panose="030F0702030302020204" pitchFamily="66" charset="0"/>
              </a:rPr>
              <a:t>Example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Find the equation of the tangent to the circle at the point (3, 4).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71402" y="2293221"/>
            <a:ext cx="28604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Gradient of radius = </a:t>
            </a:r>
            <a:r>
              <a:rPr lang="en-GB" u="sng" dirty="0" smtClean="0">
                <a:latin typeface="Comic Sans MS" panose="030F0702030302020204" pitchFamily="66" charset="0"/>
              </a:rPr>
              <a:t>rise</a:t>
            </a:r>
            <a:r>
              <a:rPr lang="en-GB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GB" dirty="0">
                <a:latin typeface="Comic Sans MS" panose="030F0702030302020204" pitchFamily="66" charset="0"/>
              </a:rPr>
              <a:t>	</a:t>
            </a:r>
            <a:r>
              <a:rPr lang="en-GB" dirty="0" smtClean="0">
                <a:latin typeface="Comic Sans MS" panose="030F0702030302020204" pitchFamily="66" charset="0"/>
              </a:rPr>
              <a:t>	      run 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059832" y="2293221"/>
            <a:ext cx="9559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= </a:t>
            </a:r>
            <a:r>
              <a:rPr lang="en-GB" baseline="30000" dirty="0" smtClean="0">
                <a:latin typeface="Comic Sans MS" panose="030F0702030302020204" pitchFamily="66" charset="0"/>
              </a:rPr>
              <a:t>4</a:t>
            </a:r>
            <a:r>
              <a:rPr lang="en-GB" dirty="0" smtClean="0">
                <a:latin typeface="Comic Sans MS" panose="030F0702030302020204" pitchFamily="66" charset="0"/>
              </a:rPr>
              <a:t>/</a:t>
            </a:r>
            <a:r>
              <a:rPr lang="en-GB" baseline="-25000" dirty="0" smtClean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015818" y="2293221"/>
            <a:ext cx="24283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Gradient of tangent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262748" y="2293221"/>
            <a:ext cx="12615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= -1 ÷ </a:t>
            </a:r>
            <a:r>
              <a:rPr lang="en-GB" baseline="30000" dirty="0" smtClean="0">
                <a:latin typeface="Comic Sans MS" panose="030F0702030302020204" pitchFamily="66" charset="0"/>
              </a:rPr>
              <a:t>4</a:t>
            </a:r>
            <a:r>
              <a:rPr lang="en-GB" dirty="0" smtClean="0">
                <a:latin typeface="Comic Sans MS" panose="030F0702030302020204" pitchFamily="66" charset="0"/>
              </a:rPr>
              <a:t>/</a:t>
            </a:r>
            <a:r>
              <a:rPr lang="en-GB" baseline="-25000" dirty="0" smtClean="0">
                <a:latin typeface="Comic Sans MS" panose="030F0702030302020204" pitchFamily="66" charset="0"/>
              </a:rPr>
              <a:t>3</a:t>
            </a:r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 smtClean="0">
                <a:latin typeface="Comic Sans MS" panose="030F0702030302020204" pitchFamily="66" charset="0"/>
              </a:rPr>
              <a:t>     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400307" y="2293221"/>
            <a:ext cx="10081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= -</a:t>
            </a:r>
            <a:r>
              <a:rPr lang="en-GB" baseline="30000" dirty="0" smtClean="0">
                <a:latin typeface="Comic Sans MS" panose="030F0702030302020204" pitchFamily="66" charset="0"/>
              </a:rPr>
              <a:t>3</a:t>
            </a:r>
            <a:r>
              <a:rPr lang="en-GB" dirty="0" smtClean="0">
                <a:latin typeface="Comic Sans MS" panose="030F0702030302020204" pitchFamily="66" charset="0"/>
              </a:rPr>
              <a:t>/</a:t>
            </a:r>
            <a:r>
              <a:rPr lang="en-GB" baseline="-25000" dirty="0" smtClean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572000" y="3092366"/>
            <a:ext cx="2612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   y – y</a:t>
            </a:r>
            <a:r>
              <a:rPr lang="en-GB" baseline="-25000" dirty="0" smtClean="0">
                <a:latin typeface="Comic Sans MS" panose="030F0702030302020204" pitchFamily="66" charset="0"/>
              </a:rPr>
              <a:t>1</a:t>
            </a:r>
            <a:r>
              <a:rPr lang="en-GB" dirty="0" smtClean="0">
                <a:latin typeface="Comic Sans MS" panose="030F0702030302020204" pitchFamily="66" charset="0"/>
              </a:rPr>
              <a:t> = m(x – x</a:t>
            </a:r>
            <a:r>
              <a:rPr lang="en-GB" baseline="-25000" dirty="0">
                <a:latin typeface="Comic Sans MS" panose="030F0702030302020204" pitchFamily="66" charset="0"/>
              </a:rPr>
              <a:t>1</a:t>
            </a:r>
            <a:r>
              <a:rPr lang="en-GB" dirty="0" smtClean="0">
                <a:latin typeface="Comic Sans MS" panose="030F0702030302020204" pitchFamily="66" charset="0"/>
              </a:rPr>
              <a:t>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0" y="3612142"/>
            <a:ext cx="2612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   y – 4 = </a:t>
            </a:r>
            <a:r>
              <a:rPr lang="en-GB" dirty="0">
                <a:latin typeface="Comic Sans MS" panose="030F0702030302020204" pitchFamily="66" charset="0"/>
              </a:rPr>
              <a:t>-</a:t>
            </a:r>
            <a:r>
              <a:rPr lang="en-GB" baseline="30000" dirty="0" smtClean="0">
                <a:latin typeface="Comic Sans MS" panose="030F0702030302020204" pitchFamily="66" charset="0"/>
              </a:rPr>
              <a:t>3</a:t>
            </a:r>
            <a:r>
              <a:rPr lang="en-GB" dirty="0" smtClean="0">
                <a:latin typeface="Comic Sans MS" panose="030F0702030302020204" pitchFamily="66" charset="0"/>
              </a:rPr>
              <a:t>/</a:t>
            </a:r>
            <a:r>
              <a:rPr lang="en-GB" baseline="-25000" dirty="0" smtClean="0">
                <a:latin typeface="Comic Sans MS" panose="030F0702030302020204" pitchFamily="66" charset="0"/>
              </a:rPr>
              <a:t>4</a:t>
            </a:r>
            <a:r>
              <a:rPr lang="en-GB" dirty="0" smtClean="0">
                <a:latin typeface="Comic Sans MS" panose="030F0702030302020204" pitchFamily="66" charset="0"/>
              </a:rPr>
              <a:t>(x – 3)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71999" y="4131599"/>
            <a:ext cx="2612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   y = </a:t>
            </a:r>
            <a:r>
              <a:rPr lang="en-GB" dirty="0">
                <a:latin typeface="Comic Sans MS" panose="030F0702030302020204" pitchFamily="66" charset="0"/>
              </a:rPr>
              <a:t>-</a:t>
            </a:r>
            <a:r>
              <a:rPr lang="en-GB" baseline="30000" dirty="0" smtClean="0">
                <a:latin typeface="Comic Sans MS" panose="030F0702030302020204" pitchFamily="66" charset="0"/>
              </a:rPr>
              <a:t>3</a:t>
            </a:r>
            <a:r>
              <a:rPr lang="en-GB" dirty="0" smtClean="0">
                <a:latin typeface="Comic Sans MS" panose="030F0702030302020204" pitchFamily="66" charset="0"/>
              </a:rPr>
              <a:t>/</a:t>
            </a:r>
            <a:r>
              <a:rPr lang="en-GB" baseline="-25000" dirty="0" smtClean="0">
                <a:latin typeface="Comic Sans MS" panose="030F0702030302020204" pitchFamily="66" charset="0"/>
              </a:rPr>
              <a:t>4</a:t>
            </a:r>
            <a:r>
              <a:rPr lang="en-GB" dirty="0" smtClean="0">
                <a:latin typeface="Comic Sans MS" panose="030F0702030302020204" pitchFamily="66" charset="0"/>
              </a:rPr>
              <a:t>x + </a:t>
            </a:r>
            <a:r>
              <a:rPr lang="en-GB" baseline="30000" dirty="0" smtClean="0">
                <a:latin typeface="Comic Sans MS" panose="030F0702030302020204" pitchFamily="66" charset="0"/>
              </a:rPr>
              <a:t>25</a:t>
            </a:r>
            <a:r>
              <a:rPr lang="en-GB" dirty="0" smtClean="0">
                <a:latin typeface="Comic Sans MS" panose="030F0702030302020204" pitchFamily="66" charset="0"/>
              </a:rPr>
              <a:t>/</a:t>
            </a:r>
            <a:r>
              <a:rPr lang="en-GB" baseline="-25000" dirty="0" smtClean="0">
                <a:latin typeface="Comic Sans MS" panose="030F0702030302020204" pitchFamily="66" charset="0"/>
              </a:rPr>
              <a:t>4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855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5" grpId="0"/>
      <p:bldP spid="27" grpId="0"/>
      <p:bldP spid="28" grpId="0"/>
      <p:bldP spid="29" grpId="0"/>
      <p:bldP spid="32" grpId="0"/>
      <p:bldP spid="33" grpId="0"/>
      <p:bldP spid="22" grpId="0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776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2474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>
                <a:latin typeface="Comic Sans MS" panose="030F0702030302020204" pitchFamily="66" charset="0"/>
              </a:rPr>
              <a:t>Answers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352332"/>
              </p:ext>
            </p:extLst>
          </p:nvPr>
        </p:nvGraphicFramePr>
        <p:xfrm>
          <a:off x="278691" y="2018052"/>
          <a:ext cx="8613788" cy="1626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3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34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34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34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13486"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 = x + 10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 y = </a:t>
                      </a:r>
                      <a:r>
                        <a:rPr lang="en-GB" b="0" u="sng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-3</a:t>
                      </a:r>
                      <a:r>
                        <a:rPr lang="en-GB" b="0" u="none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  <a:r>
                        <a:rPr lang="en-GB" b="0" u="none" baseline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+ 3</a:t>
                      </a:r>
                    </a:p>
                    <a:p>
                      <a:pPr algn="ctr"/>
                      <a:r>
                        <a:rPr lang="en-GB" b="0" u="none" baseline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 = </a:t>
                      </a:r>
                      <a:r>
                        <a:rPr lang="en-GB" b="0" u="sng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-4</a:t>
                      </a:r>
                      <a:r>
                        <a:rPr lang="en-GB" b="0" u="none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  <a:r>
                        <a:rPr lang="en-GB" b="0" u="none" baseline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+ </a:t>
                      </a:r>
                      <a:r>
                        <a:rPr lang="en-GB" b="0" u="sng" baseline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22</a:t>
                      </a:r>
                    </a:p>
                    <a:p>
                      <a:pPr algn="ctr"/>
                      <a:r>
                        <a:rPr lang="en-GB" b="0" u="none" baseline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     3       3</a:t>
                      </a:r>
                      <a:endParaRPr lang="en-GB" b="0" u="none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y = </a:t>
                      </a:r>
                      <a:r>
                        <a:rPr lang="en-GB" b="0" u="sng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-4</a:t>
                      </a:r>
                      <a:r>
                        <a:rPr lang="en-GB" b="0" u="none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x + 9</a:t>
                      </a:r>
                    </a:p>
                    <a:p>
                      <a:pPr algn="ctr"/>
                      <a:r>
                        <a:rPr lang="en-GB" b="0" u="none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3486"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 = </a:t>
                      </a:r>
                      <a:r>
                        <a:rPr lang="en-GB" b="0" u="sng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  <a:r>
                        <a:rPr lang="en-GB" b="0" u="none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x – </a:t>
                      </a:r>
                      <a:r>
                        <a:rPr lang="en-GB" b="0" u="sng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40</a:t>
                      </a:r>
                      <a:endParaRPr lang="en-GB" b="0" u="none" dirty="0" smtClean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GB" b="0" u="none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   3      3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 = 3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 = </a:t>
                      </a:r>
                      <a:r>
                        <a:rPr lang="en-GB" b="0" u="sng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-9</a:t>
                      </a:r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x – </a:t>
                      </a:r>
                      <a:r>
                        <a:rPr lang="en-GB" b="0" u="sng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145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b="0" baseline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    8        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  y = </a:t>
                      </a:r>
                      <a:r>
                        <a:rPr lang="en-GB" b="0" u="sng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12</a:t>
                      </a:r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x + 12</a:t>
                      </a:r>
                    </a:p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en-GB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409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5796136" y="1916832"/>
            <a:ext cx="2675586" cy="2664830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45"/>
          </a:p>
        </p:txBody>
      </p:sp>
      <p:cxnSp>
        <p:nvCxnSpPr>
          <p:cNvPr id="3" name="Straight Connector 2"/>
          <p:cNvCxnSpPr>
            <a:stCxn id="2" idx="1"/>
            <a:endCxn id="2" idx="3"/>
          </p:cNvCxnSpPr>
          <p:nvPr/>
        </p:nvCxnSpPr>
        <p:spPr>
          <a:xfrm>
            <a:off x="6187966" y="2307087"/>
            <a:ext cx="0" cy="18843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 bwMode="auto">
          <a:xfrm>
            <a:off x="7133930" y="3210766"/>
            <a:ext cx="77273" cy="76963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charset="0"/>
              <a:ea typeface="Microsoft YaHei" charset="-122"/>
            </a:endParaRPr>
          </a:p>
        </p:txBody>
      </p:sp>
      <p:cxnSp>
        <p:nvCxnSpPr>
          <p:cNvPr id="9" name="Straight Connector 8"/>
          <p:cNvCxnSpPr>
            <a:stCxn id="2" idx="5"/>
            <a:endCxn id="2" idx="3"/>
          </p:cNvCxnSpPr>
          <p:nvPr/>
        </p:nvCxnSpPr>
        <p:spPr>
          <a:xfrm flipH="1">
            <a:off x="6187966" y="4191407"/>
            <a:ext cx="189192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2" idx="1"/>
            <a:endCxn id="2" idx="5"/>
          </p:cNvCxnSpPr>
          <p:nvPr/>
        </p:nvCxnSpPr>
        <p:spPr>
          <a:xfrm>
            <a:off x="6187966" y="2307087"/>
            <a:ext cx="1891926" cy="18843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188876" y="3975383"/>
            <a:ext cx="216024" cy="21602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2195736" y="1196752"/>
            <a:ext cx="65527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b="1" u="sng" dirty="0">
                <a:latin typeface="Comic Sans MS" panose="030F0702030302020204" pitchFamily="66" charset="0"/>
              </a:rPr>
              <a:t>Reminder</a:t>
            </a:r>
            <a:endParaRPr lang="en-GB" sz="2000" b="1" u="sng" dirty="0" smtClean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46853" y="2702934"/>
            <a:ext cx="30243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The angle in a semicircle is always a right-angle.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53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300192" y="1728091"/>
            <a:ext cx="2167461" cy="215874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45"/>
          </a:p>
        </p:txBody>
      </p:sp>
      <p:grpSp>
        <p:nvGrpSpPr>
          <p:cNvPr id="13" name="Group 12"/>
          <p:cNvGrpSpPr/>
          <p:nvPr/>
        </p:nvGrpSpPr>
        <p:grpSpPr>
          <a:xfrm>
            <a:off x="6617609" y="1844757"/>
            <a:ext cx="1850044" cy="1725941"/>
            <a:chOff x="6617609" y="1844757"/>
            <a:chExt cx="1850044" cy="1725941"/>
          </a:xfrm>
        </p:grpSpPr>
        <p:cxnSp>
          <p:nvCxnSpPr>
            <p:cNvPr id="3" name="Straight Connector 2"/>
            <p:cNvCxnSpPr>
              <a:endCxn id="2" idx="3"/>
            </p:cNvCxnSpPr>
            <p:nvPr/>
          </p:nvCxnSpPr>
          <p:spPr>
            <a:xfrm flipH="1">
              <a:off x="6617609" y="1844757"/>
              <a:ext cx="265911" cy="1725941"/>
            </a:xfrm>
            <a:prstGeom prst="line">
              <a:avLst/>
            </a:prstGeom>
            <a:noFill/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stCxn id="2" idx="6"/>
              <a:endCxn id="2" idx="3"/>
            </p:cNvCxnSpPr>
            <p:nvPr/>
          </p:nvCxnSpPr>
          <p:spPr>
            <a:xfrm flipH="1">
              <a:off x="6617609" y="2807465"/>
              <a:ext cx="1850044" cy="763233"/>
            </a:xfrm>
            <a:prstGeom prst="line">
              <a:avLst/>
            </a:prstGeom>
            <a:noFill/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endCxn id="2" idx="6"/>
            </p:cNvCxnSpPr>
            <p:nvPr/>
          </p:nvCxnSpPr>
          <p:spPr>
            <a:xfrm>
              <a:off x="6883520" y="1844757"/>
              <a:ext cx="1584133" cy="962708"/>
            </a:xfrm>
            <a:prstGeom prst="line">
              <a:avLst/>
            </a:prstGeom>
            <a:noFill/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2195736" y="1196752"/>
            <a:ext cx="65527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b="1" u="sng" dirty="0" smtClean="0">
                <a:latin typeface="Comic Sans MS" panose="030F0702030302020204" pitchFamily="66" charset="0"/>
              </a:rPr>
              <a:t>Glossary</a:t>
            </a:r>
            <a:endParaRPr lang="en-GB" sz="2000" b="1" u="sng" dirty="0" smtClean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95736" y="1761335"/>
            <a:ext cx="38884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A triangle consists of three point called vertices.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It is always possible to draw a unique circle through the three vertices of any triangle.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This circle is called the </a:t>
            </a:r>
            <a:r>
              <a:rPr lang="en-GB" b="1" dirty="0" smtClean="0">
                <a:latin typeface="Comic Sans MS" panose="030F0702030302020204" pitchFamily="66" charset="0"/>
              </a:rPr>
              <a:t>circumcircle</a:t>
            </a:r>
            <a:r>
              <a:rPr lang="en-GB" dirty="0" smtClean="0">
                <a:latin typeface="Comic Sans MS" panose="030F0702030302020204" pitchFamily="66" charset="0"/>
              </a:rPr>
              <a:t> of the triangle.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The centre of the circle is called the </a:t>
            </a:r>
            <a:r>
              <a:rPr lang="en-GB" b="1" dirty="0" smtClean="0">
                <a:latin typeface="Comic Sans MS" panose="030F0702030302020204" pitchFamily="66" charset="0"/>
              </a:rPr>
              <a:t>circumcentre</a:t>
            </a:r>
            <a:r>
              <a:rPr lang="en-GB" dirty="0" smtClean="0">
                <a:latin typeface="Comic Sans MS" panose="030F0702030302020204" pitchFamily="66" charset="0"/>
              </a:rPr>
              <a:t> of the triangle and is the point where the perpendicular bisectors of each side intersect.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11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06112669"/>
                  </p:ext>
                </p:extLst>
              </p:nvPr>
            </p:nvGraphicFramePr>
            <p:xfrm>
              <a:off x="2244120" y="2397081"/>
              <a:ext cx="6527968" cy="1188720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81599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81599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81599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8159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815996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815996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815996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815996">
                      <a:extLst>
                        <a:ext uri="{9D8B030D-6E8A-4147-A177-3AD203B41FA5}">
                          <a16:colId xmlns:a16="http://schemas.microsoft.com/office/drawing/2014/main" val="2000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x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-5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-4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-3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0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3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5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2000" b="0" baseline="300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2000" b="0" baseline="300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- 4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06112669"/>
                  </p:ext>
                </p:extLst>
              </p:nvPr>
            </p:nvGraphicFramePr>
            <p:xfrm>
              <a:off x="2244120" y="2397081"/>
              <a:ext cx="6527968" cy="1188720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815996"/>
                    <a:gridCol w="815996"/>
                    <a:gridCol w="815996"/>
                    <a:gridCol w="815996"/>
                    <a:gridCol w="815996"/>
                    <a:gridCol w="815996"/>
                    <a:gridCol w="815996"/>
                    <a:gridCol w="815996"/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x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-5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-4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-3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0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3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5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746" t="-106061" r="-701493" b="-1242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746" t="-209231" r="-701493" b="-261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- 4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Rectangle 4"/>
          <p:cNvSpPr/>
          <p:nvPr/>
        </p:nvSpPr>
        <p:spPr>
          <a:xfrm>
            <a:off x="2123728" y="1196752"/>
            <a:ext cx="67687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Draw axes from -10 to 10, then copy and complete </a:t>
            </a:r>
            <a:r>
              <a:rPr lang="en-GB" dirty="0">
                <a:latin typeface="Comic Sans MS" panose="030F0702030302020204" pitchFamily="66" charset="0"/>
              </a:rPr>
              <a:t>the table </a:t>
            </a:r>
            <a:r>
              <a:rPr lang="en-GB" dirty="0" smtClean="0">
                <a:latin typeface="Comic Sans MS" panose="030F0702030302020204" pitchFamily="66" charset="0"/>
              </a:rPr>
              <a:t>below, to sketch a graph for x² + y² = 25.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44120" y="3717032"/>
            <a:ext cx="2183864" cy="1872208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3² + y² = 25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 9 + y² = 25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      y² = 25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          y = √16</a:t>
            </a:r>
          </a:p>
          <a:p>
            <a:pPr algn="ctr"/>
            <a:endParaRPr lang="en-GB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y = 4 or -4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2" idx="3"/>
          </p:cNvCxnSpPr>
          <p:nvPr/>
        </p:nvCxnSpPr>
        <p:spPr>
          <a:xfrm flipV="1">
            <a:off x="4427984" y="3717032"/>
            <a:ext cx="2160240" cy="93610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300192" y="1728091"/>
            <a:ext cx="2167461" cy="215874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45"/>
          </a:p>
        </p:txBody>
      </p:sp>
      <p:grpSp>
        <p:nvGrpSpPr>
          <p:cNvPr id="13" name="Group 12"/>
          <p:cNvGrpSpPr/>
          <p:nvPr/>
        </p:nvGrpSpPr>
        <p:grpSpPr>
          <a:xfrm>
            <a:off x="6617609" y="1844757"/>
            <a:ext cx="1850044" cy="1725941"/>
            <a:chOff x="6617609" y="1844757"/>
            <a:chExt cx="1850044" cy="1725941"/>
          </a:xfrm>
        </p:grpSpPr>
        <p:cxnSp>
          <p:nvCxnSpPr>
            <p:cNvPr id="3" name="Straight Connector 2"/>
            <p:cNvCxnSpPr>
              <a:endCxn id="2" idx="3"/>
            </p:cNvCxnSpPr>
            <p:nvPr/>
          </p:nvCxnSpPr>
          <p:spPr>
            <a:xfrm flipH="1">
              <a:off x="6617609" y="1844757"/>
              <a:ext cx="265911" cy="1725941"/>
            </a:xfrm>
            <a:prstGeom prst="line">
              <a:avLst/>
            </a:prstGeom>
            <a:noFill/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stCxn id="2" idx="6"/>
              <a:endCxn id="2" idx="3"/>
            </p:cNvCxnSpPr>
            <p:nvPr/>
          </p:nvCxnSpPr>
          <p:spPr>
            <a:xfrm flipH="1">
              <a:off x="6617609" y="2807465"/>
              <a:ext cx="1850044" cy="763233"/>
            </a:xfrm>
            <a:prstGeom prst="line">
              <a:avLst/>
            </a:prstGeom>
            <a:noFill/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endCxn id="2" idx="6"/>
            </p:cNvCxnSpPr>
            <p:nvPr/>
          </p:nvCxnSpPr>
          <p:spPr>
            <a:xfrm>
              <a:off x="6883520" y="1844757"/>
              <a:ext cx="1584133" cy="962708"/>
            </a:xfrm>
            <a:prstGeom prst="line">
              <a:avLst/>
            </a:prstGeom>
            <a:noFill/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2195736" y="1761335"/>
            <a:ext cx="38884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To find the centre of a circle given any three points of the circumference: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Comic Sans MS" panose="030F0702030302020204" pitchFamily="66" charset="0"/>
              </a:rPr>
              <a:t>Find the equations of the perpendicular bisectors of two different chords.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Comic Sans MS" panose="030F0702030302020204" pitchFamily="66" charset="0"/>
              </a:rPr>
              <a:t>Find the coordinates of the point of intersection of the perpendicular bisectors.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903640" y="2549940"/>
            <a:ext cx="3240360" cy="5040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714538" y="1469820"/>
            <a:ext cx="1338767" cy="26642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 bwMode="auto">
          <a:xfrm>
            <a:off x="7345284" y="2763486"/>
            <a:ext cx="77273" cy="76963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345">
              <a:solidFill>
                <a:schemeClr val="bg1"/>
              </a:solidFill>
              <a:latin typeface="Arial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04499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24744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The points A(-8, 1), B(4, 5) and C(-4, 9) lie on the circumference of a circle.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a)	Show that AB is a diameter of the circle.</a:t>
            </a:r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b)	Find the equation of the circle.</a:t>
            </a:r>
          </a:p>
        </p:txBody>
      </p:sp>
      <p:sp>
        <p:nvSpPr>
          <p:cNvPr id="3" name="Cloud Callout 2"/>
          <p:cNvSpPr/>
          <p:nvPr/>
        </p:nvSpPr>
        <p:spPr>
          <a:xfrm>
            <a:off x="5580112" y="1628800"/>
            <a:ext cx="4320480" cy="1800200"/>
          </a:xfrm>
          <a:prstGeom prst="cloudCallout">
            <a:avLst>
              <a:gd name="adj1" fmla="val -59131"/>
              <a:gd name="adj2" fmla="val -42475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If AB is a diameter, ACB will be a right-angle (AC and CB will have perpendicular gradients)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3609" y="240976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Gradient AC =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19793" y="240976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latin typeface="Comic Sans MS" panose="030F0702030302020204" pitchFamily="66" charset="0"/>
              </a:rPr>
              <a:t> 9 – 1_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-4 - -8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11881" y="2409759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= </a:t>
            </a:r>
            <a:r>
              <a:rPr lang="en-GB" baseline="30000" dirty="0" smtClean="0">
                <a:latin typeface="Comic Sans MS" panose="030F0702030302020204" pitchFamily="66" charset="0"/>
              </a:rPr>
              <a:t>8</a:t>
            </a:r>
            <a:r>
              <a:rPr lang="en-GB" dirty="0" smtClean="0">
                <a:latin typeface="Comic Sans MS" panose="030F0702030302020204" pitchFamily="66" charset="0"/>
              </a:rPr>
              <a:t>/</a:t>
            </a:r>
            <a:r>
              <a:rPr lang="en-GB" baseline="-25000" dirty="0" smtClean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40365" y="2409759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= 2</a:t>
            </a:r>
            <a:endParaRPr lang="en-GB" baseline="-25000" dirty="0" smtClean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3609" y="314077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Gradient CB =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19793" y="314077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latin typeface="Comic Sans MS" panose="030F0702030302020204" pitchFamily="66" charset="0"/>
              </a:rPr>
              <a:t> 9 - 5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-4 - 4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11881" y="3140775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= -</a:t>
            </a:r>
            <a:r>
              <a:rPr lang="en-GB" baseline="30000" dirty="0" smtClean="0">
                <a:latin typeface="Comic Sans MS" panose="030F0702030302020204" pitchFamily="66" charset="0"/>
              </a:rPr>
              <a:t>4</a:t>
            </a:r>
            <a:r>
              <a:rPr lang="en-GB" dirty="0" smtClean="0">
                <a:latin typeface="Comic Sans MS" panose="030F0702030302020204" pitchFamily="66" charset="0"/>
              </a:rPr>
              <a:t>/</a:t>
            </a:r>
            <a:r>
              <a:rPr lang="en-GB" baseline="-25000" dirty="0" smtClean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40365" y="3140775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= -</a:t>
            </a:r>
            <a:r>
              <a:rPr lang="en-GB" baseline="30000" dirty="0" smtClean="0">
                <a:latin typeface="Comic Sans MS" panose="030F0702030302020204" pitchFamily="66" charset="0"/>
              </a:rPr>
              <a:t>1</a:t>
            </a:r>
            <a:r>
              <a:rPr lang="en-GB" dirty="0" smtClean="0">
                <a:latin typeface="Comic Sans MS" panose="030F0702030302020204" pitchFamily="66" charset="0"/>
              </a:rPr>
              <a:t>/</a:t>
            </a:r>
            <a:r>
              <a:rPr lang="en-GB" baseline="-25000" dirty="0" smtClean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3609" y="387179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2 x  -</a:t>
            </a:r>
            <a:r>
              <a:rPr lang="en-GB" baseline="30000" dirty="0" smtClean="0">
                <a:latin typeface="Comic Sans MS" panose="030F0702030302020204" pitchFamily="66" charset="0"/>
              </a:rPr>
              <a:t>1</a:t>
            </a:r>
            <a:r>
              <a:rPr lang="en-GB" dirty="0" smtClean="0">
                <a:latin typeface="Comic Sans MS" panose="030F0702030302020204" pitchFamily="66" charset="0"/>
              </a:rPr>
              <a:t>/</a:t>
            </a:r>
            <a:r>
              <a:rPr lang="en-GB" baseline="-25000" dirty="0" smtClean="0">
                <a:latin typeface="Comic Sans MS" panose="030F0702030302020204" pitchFamily="66" charset="0"/>
              </a:rPr>
              <a:t>2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 smtClean="0">
                <a:latin typeface="Comic Sans MS" panose="030F0702030302020204" pitchFamily="66" charset="0"/>
              </a:rPr>
              <a:t>= -1 </a:t>
            </a:r>
            <a:endParaRPr lang="en-GB" baseline="-25000" dirty="0" smtClean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1520" y="4325809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Therefore ACB is a right-angle and AB is a diameter</a:t>
            </a:r>
            <a:endParaRPr lang="en-GB" baseline="-250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36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24744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The points A(-8, 1), B(4, 5) and C(-4, 9) lie on the circumference of a circle.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a)	Show that AB is a diameter of the circle.</a:t>
            </a:r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b)	Find the equation of the circle.</a:t>
            </a:r>
          </a:p>
        </p:txBody>
      </p:sp>
      <p:sp>
        <p:nvSpPr>
          <p:cNvPr id="3" name="Cloud Callout 2"/>
          <p:cNvSpPr/>
          <p:nvPr/>
        </p:nvSpPr>
        <p:spPr>
          <a:xfrm>
            <a:off x="5580112" y="1628800"/>
            <a:ext cx="4320480" cy="1800200"/>
          </a:xfrm>
          <a:prstGeom prst="cloudCallout">
            <a:avLst>
              <a:gd name="adj1" fmla="val -73241"/>
              <a:gd name="adj2" fmla="val -26028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For equation of a circle, we need length of radius and centre point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1520" y="2344234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Length of radius = length of diameter ÷ 2</a:t>
            </a:r>
            <a:endParaRPr lang="en-GB" baseline="-25000" dirty="0" smtClean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051720" y="2734372"/>
                <a:ext cx="2592288" cy="5523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latin typeface="Comic Sans MS" panose="030F0702030302020204" pitchFamily="66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GB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(4 −−8)</m:t>
                                </m:r>
                              </m:e>
                              <m:sup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(5−1)</m:t>
                                </m:r>
                              </m:e>
                              <m:sup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baseline="-25000" dirty="0" smtClean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2734372"/>
                <a:ext cx="2592288" cy="552395"/>
              </a:xfrm>
              <a:prstGeom prst="rect">
                <a:avLst/>
              </a:prstGeom>
              <a:blipFill rotWithShape="0">
                <a:blip r:embed="rId2"/>
                <a:stretch>
                  <a:fillRect l="-2118" b="-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055885" y="3286767"/>
                <a:ext cx="2592288" cy="5523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latin typeface="Comic Sans MS" panose="030F0702030302020204" pitchFamily="66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144+16</m:t>
                            </m:r>
                          </m:e>
                        </m:rad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baseline="-25000" dirty="0" smtClean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5885" y="3286767"/>
                <a:ext cx="2592288" cy="552395"/>
              </a:xfrm>
              <a:prstGeom prst="rect">
                <a:avLst/>
              </a:prstGeom>
              <a:blipFill rotWithShape="0">
                <a:blip r:embed="rId3"/>
                <a:stretch>
                  <a:fillRect l="-1882" b="-32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051720" y="3839162"/>
                <a:ext cx="2592288" cy="4082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latin typeface="Comic Sans MS" panose="030F0702030302020204" pitchFamily="66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rad>
                  </m:oMath>
                </a14:m>
                <a:endParaRPr lang="en-GB" baseline="-25000" dirty="0" smtClean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3839162"/>
                <a:ext cx="2592288" cy="408253"/>
              </a:xfrm>
              <a:prstGeom prst="rect">
                <a:avLst/>
              </a:prstGeom>
              <a:blipFill rotWithShape="0">
                <a:blip r:embed="rId4"/>
                <a:stretch>
                  <a:fillRect l="-2118" t="-1493" b="-208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251520" y="4247415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Centre of circle = midpoint of diameter</a:t>
            </a:r>
            <a:endParaRPr lang="en-GB" baseline="-25000" dirty="0" smtClean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015587" y="4635580"/>
                <a:ext cx="2592288" cy="516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latin typeface="Comic Sans MS" panose="030F0702030302020204" pitchFamily="66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−8+4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1+5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GB" baseline="-25000" dirty="0" smtClean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5587" y="4635580"/>
                <a:ext cx="2592288" cy="516873"/>
              </a:xfrm>
              <a:prstGeom prst="rect">
                <a:avLst/>
              </a:prstGeom>
              <a:blipFill rotWithShape="0">
                <a:blip r:embed="rId5"/>
                <a:stretch>
                  <a:fillRect l="-2118" b="-35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015587" y="5152453"/>
                <a:ext cx="25922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latin typeface="Comic Sans MS" panose="030F0702030302020204" pitchFamily="66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2, 3</m:t>
                        </m:r>
                      </m:e>
                    </m:d>
                  </m:oMath>
                </a14:m>
                <a:endParaRPr lang="en-GB" baseline="-25000" dirty="0" smtClean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5587" y="5152453"/>
                <a:ext cx="2592288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2118" t="-6557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251520" y="5577395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Equation of circle =</a:t>
            </a:r>
            <a:endParaRPr lang="en-GB" baseline="-25000" dirty="0" smtClean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339752" y="5467813"/>
                <a:ext cx="3384376" cy="478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+2)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+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−3)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 smtClean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5467813"/>
                <a:ext cx="3384376" cy="47891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195736" y="5928435"/>
                <a:ext cx="36724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latin typeface="Comic Sans MS" panose="030F0702030302020204" pitchFamily="66" charset="0"/>
                  </a:rPr>
                  <a:t>=</a:t>
                </a:r>
                <a:r>
                  <a:rPr lang="en-GB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+2)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 + 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−3)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=40</m:t>
                    </m:r>
                  </m:oMath>
                </a14:m>
                <a:endParaRPr lang="en-GB" dirty="0" smtClean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5928435"/>
                <a:ext cx="3672408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1327"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091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24744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The points P(3, 16), Q(11, 12) and R(-7, 6) lie on the circumference of a circle. Work out the equation of the circle.</a:t>
            </a:r>
          </a:p>
        </p:txBody>
      </p:sp>
      <p:sp>
        <p:nvSpPr>
          <p:cNvPr id="3" name="Cloud Callout 2"/>
          <p:cNvSpPr/>
          <p:nvPr/>
        </p:nvSpPr>
        <p:spPr>
          <a:xfrm>
            <a:off x="5580112" y="1481999"/>
            <a:ext cx="4320480" cy="1261011"/>
          </a:xfrm>
          <a:prstGeom prst="cloudCallout">
            <a:avLst>
              <a:gd name="adj1" fmla="val -77071"/>
              <a:gd name="adj2" fmla="val -33625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For equation of a circle, we need length of radius and centre point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Explosion 2 4"/>
          <p:cNvSpPr/>
          <p:nvPr/>
        </p:nvSpPr>
        <p:spPr>
          <a:xfrm rot="16200000">
            <a:off x="6120172" y="872716"/>
            <a:ext cx="2592288" cy="5256584"/>
          </a:xfrm>
          <a:prstGeom prst="irregularSeal2">
            <a:avLst/>
          </a:prstGeom>
          <a:solidFill>
            <a:srgbClr val="9842B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We can use the intersection of perpendicular bisectors to find the centre</a:t>
            </a:r>
            <a:endParaRPr lang="en-GB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5396334" y="4365104"/>
            <a:ext cx="3676166" cy="1078380"/>
          </a:xfrm>
          <a:prstGeom prst="flowChartAlternate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length of the radius will be the distance from the centre to any vertex of the triangle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7524" y="179833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Gradient PQ =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79712" y="1798334"/>
            <a:ext cx="1044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>
                <a:latin typeface="Comic Sans MS" panose="030F0702030302020204" pitchFamily="66" charset="0"/>
              </a:rPr>
              <a:t>12 – 16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 11 - 3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15816" y="1798334"/>
            <a:ext cx="972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= -</a:t>
            </a:r>
            <a:r>
              <a:rPr lang="en-GB" baseline="30000" dirty="0" smtClean="0">
                <a:latin typeface="Comic Sans MS" panose="030F0702030302020204" pitchFamily="66" charset="0"/>
              </a:rPr>
              <a:t>1</a:t>
            </a:r>
            <a:r>
              <a:rPr lang="en-GB" dirty="0" smtClean="0">
                <a:latin typeface="Comic Sans MS" panose="030F0702030302020204" pitchFamily="66" charset="0"/>
              </a:rPr>
              <a:t>/</a:t>
            </a:r>
            <a:r>
              <a:rPr lang="en-GB" baseline="-25000" dirty="0" smtClean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1520" y="242088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Midpoint PQ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655676" y="2347117"/>
                <a:ext cx="1836204" cy="516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latin typeface="Comic Sans MS" panose="030F0702030302020204" pitchFamily="66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3+11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16+12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GB" baseline="-25000" dirty="0" smtClean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5676" y="2347117"/>
                <a:ext cx="1836204" cy="516873"/>
              </a:xfrm>
              <a:prstGeom prst="rect">
                <a:avLst/>
              </a:prstGeom>
              <a:blipFill rotWithShape="0">
                <a:blip r:embed="rId2"/>
                <a:stretch>
                  <a:fillRect l="-2990" b="-35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169605" y="2420888"/>
                <a:ext cx="10801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latin typeface="Comic Sans MS" panose="030F0702030302020204" pitchFamily="66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7, 14</m:t>
                        </m:r>
                      </m:e>
                    </m:d>
                  </m:oMath>
                </a14:m>
                <a:endParaRPr lang="en-GB" baseline="-25000" dirty="0" smtClean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9605" y="2420888"/>
                <a:ext cx="1080120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5085" t="-6557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287524" y="2909812"/>
            <a:ext cx="2612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y – 14 = 2(x – 7)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6779" y="3228107"/>
            <a:ext cx="1192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y = 2x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3647" y="396267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Gradient QR =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995835" y="3962674"/>
            <a:ext cx="1044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latin typeface="Comic Sans MS" panose="030F0702030302020204" pitchFamily="66" charset="0"/>
              </a:rPr>
              <a:t>6</a:t>
            </a:r>
            <a:r>
              <a:rPr lang="en-GB" u="sng" dirty="0" smtClean="0">
                <a:latin typeface="Comic Sans MS" panose="030F0702030302020204" pitchFamily="66" charset="0"/>
              </a:rPr>
              <a:t> – 12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-7 - 11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931939" y="3962674"/>
            <a:ext cx="972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= </a:t>
            </a:r>
            <a:r>
              <a:rPr lang="en-GB" baseline="30000" dirty="0" smtClean="0">
                <a:latin typeface="Comic Sans MS" panose="030F0702030302020204" pitchFamily="66" charset="0"/>
              </a:rPr>
              <a:t>1</a:t>
            </a:r>
            <a:r>
              <a:rPr lang="en-GB" dirty="0" smtClean="0">
                <a:latin typeface="Comic Sans MS" panose="030F0702030302020204" pitchFamily="66" charset="0"/>
              </a:rPr>
              <a:t>/</a:t>
            </a:r>
            <a:r>
              <a:rPr lang="en-GB" baseline="-25000" dirty="0" smtClean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67643" y="458522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Midpoint PQ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671799" y="4511457"/>
                <a:ext cx="1836204" cy="516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latin typeface="Comic Sans MS" panose="030F0702030302020204" pitchFamily="66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11−7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12+6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GB" baseline="-25000" dirty="0" smtClean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1799" y="4511457"/>
                <a:ext cx="1836204" cy="516873"/>
              </a:xfrm>
              <a:prstGeom prst="rect">
                <a:avLst/>
              </a:prstGeom>
              <a:blipFill rotWithShape="0">
                <a:blip r:embed="rId4"/>
                <a:stretch>
                  <a:fillRect l="-2658" b="-35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185728" y="4585228"/>
                <a:ext cx="10801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latin typeface="Comic Sans MS" panose="030F0702030302020204" pitchFamily="66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2, 9</m:t>
                        </m:r>
                      </m:e>
                    </m:d>
                  </m:oMath>
                </a14:m>
                <a:endParaRPr lang="en-GB" baseline="-25000" dirty="0" smtClean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5728" y="4585228"/>
                <a:ext cx="1080120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5085" t="-6557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303647" y="5074152"/>
            <a:ext cx="2612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y – </a:t>
            </a:r>
            <a:r>
              <a:rPr lang="en-GB" dirty="0">
                <a:latin typeface="Comic Sans MS" panose="030F0702030302020204" pitchFamily="66" charset="0"/>
              </a:rPr>
              <a:t>9</a:t>
            </a:r>
            <a:r>
              <a:rPr lang="en-GB" dirty="0" smtClean="0">
                <a:latin typeface="Comic Sans MS" panose="030F0702030302020204" pitchFamily="66" charset="0"/>
              </a:rPr>
              <a:t> = -3(x – </a:t>
            </a:r>
            <a:r>
              <a:rPr lang="en-GB" dirty="0">
                <a:latin typeface="Comic Sans MS" panose="030F0702030302020204" pitchFamily="66" charset="0"/>
              </a:rPr>
              <a:t>2</a:t>
            </a:r>
            <a:r>
              <a:rPr lang="en-GB" dirty="0" smtClean="0">
                <a:latin typeface="Comic Sans MS" panose="030F0702030302020204" pitchFamily="66" charset="0"/>
              </a:rPr>
              <a:t>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02902" y="5392447"/>
            <a:ext cx="1536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y = -3x + 15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02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24744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The points P(3, 16), Q(11, 12) and R(-7, 6) lie on the circumference of a circle. Work out the equation of the circle.</a:t>
            </a:r>
          </a:p>
        </p:txBody>
      </p:sp>
      <p:sp>
        <p:nvSpPr>
          <p:cNvPr id="3" name="Cloud Callout 2"/>
          <p:cNvSpPr/>
          <p:nvPr/>
        </p:nvSpPr>
        <p:spPr>
          <a:xfrm>
            <a:off x="5580112" y="1481999"/>
            <a:ext cx="4320480" cy="1261011"/>
          </a:xfrm>
          <a:prstGeom prst="cloudCallout">
            <a:avLst>
              <a:gd name="adj1" fmla="val -77071"/>
              <a:gd name="adj2" fmla="val -33625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For equation of a circle, we need length of radius and centre point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Explosion 2 4"/>
          <p:cNvSpPr/>
          <p:nvPr/>
        </p:nvSpPr>
        <p:spPr>
          <a:xfrm rot="16200000">
            <a:off x="6120172" y="872716"/>
            <a:ext cx="2592288" cy="5256584"/>
          </a:xfrm>
          <a:prstGeom prst="irregularSeal2">
            <a:avLst/>
          </a:prstGeom>
          <a:solidFill>
            <a:srgbClr val="9842B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We can use the intersection of perpendicular bisectors to find the centre</a:t>
            </a:r>
            <a:endParaRPr lang="en-GB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520" y="1927838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Perpendicular bisector of PQ </a:t>
            </a:r>
            <a:r>
              <a:rPr lang="en-GB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GB" dirty="0" smtClean="0">
                <a:latin typeface="Comic Sans MS" panose="030F0702030302020204" pitchFamily="66" charset="0"/>
              </a:rPr>
              <a:t>y = 2x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1520" y="2348880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Perpendicular bisector of </a:t>
            </a:r>
            <a:r>
              <a:rPr lang="en-GB" dirty="0" smtClean="0">
                <a:latin typeface="Comic Sans MS" panose="030F0702030302020204" pitchFamily="66" charset="0"/>
              </a:rPr>
              <a:t>QR </a:t>
            </a:r>
            <a:r>
              <a:rPr lang="en-GB" dirty="0"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GB" dirty="0" smtClean="0">
                <a:latin typeface="Comic Sans MS" panose="030F0702030302020204" pitchFamily="66" charset="0"/>
              </a:rPr>
              <a:t>y = -3x + 15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7584" y="2782642"/>
            <a:ext cx="15840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2x </a:t>
            </a:r>
            <a:r>
              <a:rPr lang="en-GB" dirty="0">
                <a:latin typeface="Comic Sans MS" panose="030F0702030302020204" pitchFamily="66" charset="0"/>
              </a:rPr>
              <a:t>= -3x + 15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33831" y="3098693"/>
            <a:ext cx="962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5</a:t>
            </a:r>
            <a:r>
              <a:rPr lang="en-GB" dirty="0" smtClean="0">
                <a:latin typeface="Comic Sans MS" panose="030F0702030302020204" pitchFamily="66" charset="0"/>
              </a:rPr>
              <a:t>x </a:t>
            </a:r>
            <a:r>
              <a:rPr lang="en-GB" dirty="0">
                <a:latin typeface="Comic Sans MS" panose="030F0702030302020204" pitchFamily="66" charset="0"/>
              </a:rPr>
              <a:t>= </a:t>
            </a:r>
            <a:r>
              <a:rPr lang="en-GB" dirty="0" smtClean="0">
                <a:latin typeface="Comic Sans MS" panose="030F0702030302020204" pitchFamily="66" charset="0"/>
              </a:rPr>
              <a:t>15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56460" y="3414744"/>
            <a:ext cx="7168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x </a:t>
            </a:r>
            <a:r>
              <a:rPr lang="en-GB" dirty="0">
                <a:latin typeface="Comic Sans MS" panose="030F0702030302020204" pitchFamily="66" charset="0"/>
              </a:rPr>
              <a:t>= 3</a:t>
            </a:r>
          </a:p>
        </p:txBody>
      </p:sp>
      <p:sp>
        <p:nvSpPr>
          <p:cNvPr id="26" name="Rectangle 25"/>
          <p:cNvSpPr/>
          <p:nvPr/>
        </p:nvSpPr>
        <p:spPr>
          <a:xfrm>
            <a:off x="956460" y="3730795"/>
            <a:ext cx="7008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y</a:t>
            </a:r>
            <a:r>
              <a:rPr lang="en-GB" dirty="0" smtClean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= </a:t>
            </a:r>
            <a:r>
              <a:rPr lang="en-GB" dirty="0" smtClean="0">
                <a:latin typeface="Comic Sans MS" panose="030F0702030302020204" pitchFamily="66" charset="0"/>
              </a:rPr>
              <a:t>6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489465" y="3361463"/>
            <a:ext cx="2093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Centre (3, 6)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1520" y="4268993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Radius = 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273523" y="4239786"/>
                <a:ext cx="2431884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(3−3)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(16−6)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GB" dirty="0" smtClean="0"/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3523" y="4239786"/>
                <a:ext cx="2431884" cy="427746"/>
              </a:xfrm>
              <a:prstGeom prst="rect">
                <a:avLst/>
              </a:prstGeom>
              <a:blipFill rotWithShape="0">
                <a:blip r:embed="rId2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3572837" y="4268993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= 10 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1520" y="4905453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Equation of circle =</a:t>
            </a:r>
            <a:endParaRPr lang="en-GB" baseline="-25000" dirty="0" smtClean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195736" y="4912244"/>
                <a:ext cx="33843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−3)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+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−6)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2 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en-GB" dirty="0" smtClean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4912244"/>
                <a:ext cx="3384376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Flowchart: Alternate Process 33"/>
          <p:cNvSpPr/>
          <p:nvPr/>
        </p:nvSpPr>
        <p:spPr>
          <a:xfrm>
            <a:off x="5396334" y="4365104"/>
            <a:ext cx="3676166" cy="1078380"/>
          </a:xfrm>
          <a:prstGeom prst="flowChartAlternate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length of the radius will be the distance from the centre to any vertex of the triangle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05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/>
      <p:bldP spid="4" grpId="0"/>
      <p:bldP spid="24" grpId="0"/>
      <p:bldP spid="25" grpId="0"/>
      <p:bldP spid="26" grpId="0"/>
      <p:bldP spid="27" grpId="0"/>
      <p:bldP spid="28" grpId="0"/>
      <p:bldP spid="14" grpId="0"/>
      <p:bldP spid="30" grpId="0"/>
      <p:bldP spid="31" grpId="0"/>
      <p:bldP spid="3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099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412776"/>
            <a:ext cx="705678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>
                <a:latin typeface="Comic Sans MS" panose="030F0702030302020204" pitchFamily="66" charset="0"/>
              </a:rPr>
              <a:t>Answers</a:t>
            </a:r>
          </a:p>
          <a:p>
            <a:pPr algn="ctr"/>
            <a:endParaRPr lang="en-GB" b="1" u="sng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1. a)	UV and UW are perpendicular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   b)	(x – 2)² + (y – 3)² = 41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2.	(x – 3)² + (y + 4)² = 50</a:t>
            </a:r>
          </a:p>
          <a:p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3. a)	AB and BC are perpendicular</a:t>
            </a:r>
          </a:p>
          <a:p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 smtClean="0">
                <a:latin typeface="Comic Sans MS" panose="030F0702030302020204" pitchFamily="66" charset="0"/>
              </a:rPr>
              <a:t>   b)	(x + 2)² +  (y – 5)² = 125</a:t>
            </a:r>
          </a:p>
          <a:p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 smtClean="0">
                <a:latin typeface="Comic Sans MS" panose="030F0702030302020204" pitchFamily="66" charset="0"/>
              </a:rPr>
              <a:t>   c)	D(8, 0) satisfies the equation of the circle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4. a)	Centre (-1, 12), radius = √169 = 13</a:t>
            </a:r>
          </a:p>
          <a:p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 smtClean="0">
                <a:latin typeface="Comic Sans MS" panose="030F0702030302020204" pitchFamily="66" charset="0"/>
              </a:rPr>
              <a:t>   b)	Midpoint is centre of circle OR length is twice radius</a:t>
            </a:r>
          </a:p>
          <a:p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 smtClean="0">
                <a:latin typeface="Comic Sans MS" panose="030F0702030302020204" pitchFamily="66" charset="0"/>
              </a:rPr>
              <a:t>   c)	C(-6, 0)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49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604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94740256"/>
                  </p:ext>
                </p:extLst>
              </p:nvPr>
            </p:nvGraphicFramePr>
            <p:xfrm>
              <a:off x="2244120" y="1566084"/>
              <a:ext cx="6527968" cy="1188720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81599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81599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81599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8159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815996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815996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815996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  <a:gridCol w="815996">
                      <a:extLst>
                        <a:ext uri="{9D8B030D-6E8A-4147-A177-3AD203B41FA5}">
                          <a16:colId xmlns:a16="http://schemas.microsoft.com/office/drawing/2014/main" val="2000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x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-5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-4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-3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0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3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5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2000" b="0" baseline="300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1" dirty="0" smtClean="0">
                              <a:solidFill>
                                <a:srgbClr val="FF0000"/>
                              </a:solidFill>
                              <a:latin typeface="Comic Sans MS" panose="030F0702030302020204" pitchFamily="66" charset="0"/>
                            </a:rPr>
                            <a:t>0</a:t>
                          </a:r>
                          <a:endParaRPr lang="en-GB" sz="2000" b="1" dirty="0">
                            <a:solidFill>
                              <a:srgbClr val="FF0000"/>
                            </a:solidFill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1" dirty="0" smtClean="0">
                              <a:solidFill>
                                <a:srgbClr val="FF0000"/>
                              </a:solidFill>
                              <a:latin typeface="Comic Sans MS" panose="030F0702030302020204" pitchFamily="66" charset="0"/>
                            </a:rPr>
                            <a:t>3</a:t>
                          </a:r>
                          <a:endParaRPr lang="en-GB" sz="2000" b="1" dirty="0">
                            <a:solidFill>
                              <a:srgbClr val="FF0000"/>
                            </a:solidFill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1" dirty="0" smtClean="0">
                              <a:solidFill>
                                <a:srgbClr val="FF0000"/>
                              </a:solidFill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2000" b="1" dirty="0">
                            <a:solidFill>
                              <a:srgbClr val="FF0000"/>
                            </a:solidFill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1" dirty="0" smtClean="0">
                              <a:solidFill>
                                <a:srgbClr val="FF0000"/>
                              </a:solidFill>
                              <a:latin typeface="Comic Sans MS" panose="030F0702030302020204" pitchFamily="66" charset="0"/>
                            </a:rPr>
                            <a:t>5</a:t>
                          </a:r>
                          <a:endParaRPr lang="en-GB" sz="2000" b="1" dirty="0">
                            <a:solidFill>
                              <a:srgbClr val="FF0000"/>
                            </a:solidFill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1" dirty="0" smtClean="0">
                              <a:solidFill>
                                <a:srgbClr val="FF0000"/>
                              </a:solidFill>
                              <a:latin typeface="Comic Sans MS" panose="030F0702030302020204" pitchFamily="66" charset="0"/>
                            </a:rPr>
                            <a:t>3</a:t>
                          </a:r>
                          <a:endParaRPr lang="en-GB" sz="2000" b="1" dirty="0">
                            <a:solidFill>
                              <a:srgbClr val="FF0000"/>
                            </a:solidFill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1" dirty="0" smtClean="0">
                              <a:solidFill>
                                <a:srgbClr val="FF0000"/>
                              </a:solidFill>
                              <a:latin typeface="Comic Sans MS" panose="030F0702030302020204" pitchFamily="66" charset="0"/>
                            </a:rPr>
                            <a:t>0</a:t>
                          </a:r>
                          <a:endParaRPr lang="en-GB" sz="2000" b="1" dirty="0">
                            <a:solidFill>
                              <a:srgbClr val="FF0000"/>
                            </a:solidFill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2000" b="0" baseline="300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1" dirty="0">
                            <a:solidFill>
                              <a:srgbClr val="FF0000"/>
                            </a:solidFill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1" dirty="0" smtClean="0">
                              <a:solidFill>
                                <a:srgbClr val="FF0000"/>
                              </a:solidFill>
                              <a:latin typeface="Comic Sans MS" panose="030F0702030302020204" pitchFamily="66" charset="0"/>
                            </a:rPr>
                            <a:t>-3</a:t>
                          </a:r>
                          <a:endParaRPr lang="en-GB" sz="2000" b="1" dirty="0">
                            <a:solidFill>
                              <a:srgbClr val="FF0000"/>
                            </a:solidFill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1" dirty="0" smtClean="0">
                              <a:solidFill>
                                <a:srgbClr val="FF0000"/>
                              </a:solidFill>
                              <a:latin typeface="Comic Sans MS" panose="030F0702030302020204" pitchFamily="66" charset="0"/>
                            </a:rPr>
                            <a:t>-4</a:t>
                          </a:r>
                          <a:endParaRPr lang="en-GB" sz="2000" b="1" dirty="0">
                            <a:solidFill>
                              <a:srgbClr val="FF0000"/>
                            </a:solidFill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1" dirty="0" smtClean="0">
                              <a:solidFill>
                                <a:srgbClr val="FF0000"/>
                              </a:solidFill>
                              <a:latin typeface="Comic Sans MS" panose="030F0702030302020204" pitchFamily="66" charset="0"/>
                            </a:rPr>
                            <a:t>-5</a:t>
                          </a:r>
                          <a:endParaRPr lang="en-GB" sz="2000" b="1" dirty="0">
                            <a:solidFill>
                              <a:srgbClr val="FF0000"/>
                            </a:solidFill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- 4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1" dirty="0" smtClean="0">
                              <a:solidFill>
                                <a:srgbClr val="FF0000"/>
                              </a:solidFill>
                              <a:latin typeface="Comic Sans MS" panose="030F0702030302020204" pitchFamily="66" charset="0"/>
                            </a:rPr>
                            <a:t>-3</a:t>
                          </a:r>
                          <a:endParaRPr lang="en-GB" sz="2000" b="1" dirty="0">
                            <a:solidFill>
                              <a:srgbClr val="FF0000"/>
                            </a:solidFill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1" dirty="0">
                            <a:solidFill>
                              <a:srgbClr val="FF0000"/>
                            </a:solidFill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94740256"/>
                  </p:ext>
                </p:extLst>
              </p:nvPr>
            </p:nvGraphicFramePr>
            <p:xfrm>
              <a:off x="2244120" y="1566084"/>
              <a:ext cx="6527968" cy="1188720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815996"/>
                    <a:gridCol w="815996"/>
                    <a:gridCol w="815996"/>
                    <a:gridCol w="815996"/>
                    <a:gridCol w="815996"/>
                    <a:gridCol w="815996"/>
                    <a:gridCol w="815996"/>
                    <a:gridCol w="815996"/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x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-5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-4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-3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0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3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5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746" t="-106061" r="-701493" b="-1257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1" dirty="0" smtClean="0">
                              <a:solidFill>
                                <a:srgbClr val="FF0000"/>
                              </a:solidFill>
                              <a:latin typeface="Comic Sans MS" panose="030F0702030302020204" pitchFamily="66" charset="0"/>
                            </a:rPr>
                            <a:t>0</a:t>
                          </a:r>
                          <a:endParaRPr lang="en-GB" sz="2000" b="1" dirty="0">
                            <a:solidFill>
                              <a:srgbClr val="FF0000"/>
                            </a:solidFill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1" dirty="0" smtClean="0">
                              <a:solidFill>
                                <a:srgbClr val="FF0000"/>
                              </a:solidFill>
                              <a:latin typeface="Comic Sans MS" panose="030F0702030302020204" pitchFamily="66" charset="0"/>
                            </a:rPr>
                            <a:t>3</a:t>
                          </a:r>
                          <a:endParaRPr lang="en-GB" sz="2000" b="1" dirty="0">
                            <a:solidFill>
                              <a:srgbClr val="FF0000"/>
                            </a:solidFill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1" dirty="0" smtClean="0">
                              <a:solidFill>
                                <a:srgbClr val="FF0000"/>
                              </a:solidFill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2000" b="1" dirty="0">
                            <a:solidFill>
                              <a:srgbClr val="FF0000"/>
                            </a:solidFill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1" dirty="0" smtClean="0">
                              <a:solidFill>
                                <a:srgbClr val="FF0000"/>
                              </a:solidFill>
                              <a:latin typeface="Comic Sans MS" panose="030F0702030302020204" pitchFamily="66" charset="0"/>
                            </a:rPr>
                            <a:t>5</a:t>
                          </a:r>
                          <a:endParaRPr lang="en-GB" sz="2000" b="1" dirty="0">
                            <a:solidFill>
                              <a:srgbClr val="FF0000"/>
                            </a:solidFill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1" dirty="0" smtClean="0">
                              <a:solidFill>
                                <a:srgbClr val="FF0000"/>
                              </a:solidFill>
                              <a:latin typeface="Comic Sans MS" panose="030F0702030302020204" pitchFamily="66" charset="0"/>
                            </a:rPr>
                            <a:t>3</a:t>
                          </a:r>
                          <a:endParaRPr lang="en-GB" sz="2000" b="1" dirty="0">
                            <a:solidFill>
                              <a:srgbClr val="FF0000"/>
                            </a:solidFill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1" dirty="0" smtClean="0">
                              <a:solidFill>
                                <a:srgbClr val="FF0000"/>
                              </a:solidFill>
                              <a:latin typeface="Comic Sans MS" panose="030F0702030302020204" pitchFamily="66" charset="0"/>
                            </a:rPr>
                            <a:t>0</a:t>
                          </a:r>
                          <a:endParaRPr lang="en-GB" sz="2000" b="1" dirty="0">
                            <a:solidFill>
                              <a:srgbClr val="FF0000"/>
                            </a:solidFill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746" t="-209231" r="-701493" b="-2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1" dirty="0">
                            <a:solidFill>
                              <a:srgbClr val="FF0000"/>
                            </a:solidFill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1" dirty="0" smtClean="0">
                              <a:solidFill>
                                <a:srgbClr val="FF0000"/>
                              </a:solidFill>
                              <a:latin typeface="Comic Sans MS" panose="030F0702030302020204" pitchFamily="66" charset="0"/>
                            </a:rPr>
                            <a:t>-3</a:t>
                          </a:r>
                          <a:endParaRPr lang="en-GB" sz="2000" b="1" dirty="0">
                            <a:solidFill>
                              <a:srgbClr val="FF0000"/>
                            </a:solidFill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1" dirty="0" smtClean="0">
                              <a:solidFill>
                                <a:srgbClr val="FF0000"/>
                              </a:solidFill>
                              <a:latin typeface="Comic Sans MS" panose="030F0702030302020204" pitchFamily="66" charset="0"/>
                            </a:rPr>
                            <a:t>-4</a:t>
                          </a:r>
                          <a:endParaRPr lang="en-GB" sz="2000" b="1" dirty="0">
                            <a:solidFill>
                              <a:srgbClr val="FF0000"/>
                            </a:solidFill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1" dirty="0" smtClean="0">
                              <a:solidFill>
                                <a:srgbClr val="FF0000"/>
                              </a:solidFill>
                              <a:latin typeface="Comic Sans MS" panose="030F0702030302020204" pitchFamily="66" charset="0"/>
                            </a:rPr>
                            <a:t>-5</a:t>
                          </a:r>
                          <a:endParaRPr lang="en-GB" sz="2000" b="1" dirty="0">
                            <a:solidFill>
                              <a:srgbClr val="FF0000"/>
                            </a:solidFill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0" dirty="0" smtClean="0">
                              <a:latin typeface="Comic Sans MS" panose="030F0702030302020204" pitchFamily="66" charset="0"/>
                            </a:rPr>
                            <a:t>- 4</a:t>
                          </a:r>
                          <a:endParaRPr lang="en-GB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b="1" dirty="0" smtClean="0">
                              <a:solidFill>
                                <a:srgbClr val="FF0000"/>
                              </a:solidFill>
                              <a:latin typeface="Comic Sans MS" panose="030F0702030302020204" pitchFamily="66" charset="0"/>
                            </a:rPr>
                            <a:t>-3</a:t>
                          </a:r>
                          <a:endParaRPr lang="en-GB" sz="2000" b="1" dirty="0">
                            <a:solidFill>
                              <a:srgbClr val="FF0000"/>
                            </a:solidFill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b="1" dirty="0">
                            <a:solidFill>
                              <a:srgbClr val="FF0000"/>
                            </a:solidFill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pic>
        <p:nvPicPr>
          <p:cNvPr id="102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708920"/>
            <a:ext cx="3019425" cy="300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val 12"/>
          <p:cNvSpPr/>
          <p:nvPr/>
        </p:nvSpPr>
        <p:spPr>
          <a:xfrm>
            <a:off x="2843808" y="3645024"/>
            <a:ext cx="1314450" cy="13144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48545" y="4148360"/>
            <a:ext cx="263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x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84230" y="3607361"/>
            <a:ext cx="263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x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85253" y="3479309"/>
            <a:ext cx="263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x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12201" y="4128895"/>
            <a:ext cx="263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x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04846" y="3757725"/>
            <a:ext cx="263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x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01761" y="3589863"/>
            <a:ext cx="263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x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49807" y="3733071"/>
            <a:ext cx="263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x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91749" y="4661015"/>
            <a:ext cx="263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x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63493" y="4541832"/>
            <a:ext cx="263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x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83219" y="4805585"/>
            <a:ext cx="263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x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94847" y="4647944"/>
            <a:ext cx="263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x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914729" y="4520240"/>
            <a:ext cx="263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x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15161" y="2999858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x² + y² = 25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215161" y="3372157"/>
            <a:ext cx="3024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What is the radius of the circle?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215161" y="4002667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5 units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207468" y="4341777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√25 = 5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536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4" grpId="0"/>
      <p:bldP spid="35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1196752"/>
            <a:ext cx="66967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 smtClean="0">
                <a:latin typeface="Comic Sans MS" panose="030F0702030302020204" pitchFamily="66" charset="0"/>
              </a:rPr>
              <a:t>General Equation of a Circle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x² + y² = r²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Radius r, centre (0, 0)</a:t>
            </a:r>
          </a:p>
          <a:p>
            <a:endParaRPr lang="en-GB" sz="2400" dirty="0" smtClean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(x – a)² + (y – b)² = r²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Radius r, centre (a, b)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5940152" y="1854303"/>
            <a:ext cx="2664296" cy="2655891"/>
            <a:chOff x="2051720" y="2708920"/>
            <a:chExt cx="3019425" cy="3009900"/>
          </a:xfrm>
        </p:grpSpPr>
        <p:pic>
          <p:nvPicPr>
            <p:cNvPr id="3" name="Picture 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1720" y="2708920"/>
              <a:ext cx="3019425" cy="3009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Oval 3"/>
            <p:cNvSpPr/>
            <p:nvPr/>
          </p:nvSpPr>
          <p:spPr>
            <a:xfrm>
              <a:off x="2843808" y="3645024"/>
              <a:ext cx="1314450" cy="13144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>
                <a:solidFill>
                  <a:srgbClr val="FF0000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048545" y="4148360"/>
              <a:ext cx="2632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>
                  <a:solidFill>
                    <a:srgbClr val="FF0000"/>
                  </a:solidFill>
                </a:rPr>
                <a:t>x</a:t>
              </a:r>
              <a:endParaRPr lang="en-GB" sz="1400" dirty="0">
                <a:solidFill>
                  <a:srgbClr val="FF0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784230" y="3607361"/>
              <a:ext cx="2632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>
                  <a:solidFill>
                    <a:srgbClr val="FF0000"/>
                  </a:solidFill>
                </a:rPr>
                <a:t>x</a:t>
              </a:r>
              <a:endParaRPr lang="en-GB" sz="1400" dirty="0">
                <a:solidFill>
                  <a:srgbClr val="FF000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385253" y="3479309"/>
              <a:ext cx="2632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>
                  <a:solidFill>
                    <a:srgbClr val="FF0000"/>
                  </a:solidFill>
                </a:rPr>
                <a:t>x</a:t>
              </a:r>
              <a:endParaRPr lang="en-GB" sz="1400" dirty="0">
                <a:solidFill>
                  <a:srgbClr val="FF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712201" y="4128895"/>
              <a:ext cx="2632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>
                  <a:solidFill>
                    <a:srgbClr val="FF0000"/>
                  </a:solidFill>
                </a:rPr>
                <a:t>x</a:t>
              </a:r>
              <a:endParaRPr lang="en-GB" sz="1400" dirty="0">
                <a:solidFill>
                  <a:srgbClr val="FF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904846" y="3757725"/>
              <a:ext cx="2632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>
                  <a:solidFill>
                    <a:srgbClr val="FF0000"/>
                  </a:solidFill>
                </a:rPr>
                <a:t>x</a:t>
              </a:r>
              <a:endParaRPr lang="en-GB" sz="1400" dirty="0">
                <a:solidFill>
                  <a:srgbClr val="FF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001761" y="3589863"/>
              <a:ext cx="2632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>
                  <a:solidFill>
                    <a:srgbClr val="FF0000"/>
                  </a:solidFill>
                </a:rPr>
                <a:t>x</a:t>
              </a:r>
              <a:endParaRPr lang="en-GB" sz="1400" dirty="0">
                <a:solidFill>
                  <a:srgbClr val="FF000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849807" y="3733071"/>
              <a:ext cx="2632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>
                  <a:solidFill>
                    <a:srgbClr val="FF0000"/>
                  </a:solidFill>
                </a:rPr>
                <a:t>x</a:t>
              </a:r>
              <a:endParaRPr lang="en-GB" sz="1400" dirty="0">
                <a:solidFill>
                  <a:srgbClr val="FF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991749" y="4661015"/>
              <a:ext cx="2632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>
                  <a:solidFill>
                    <a:srgbClr val="FF0000"/>
                  </a:solidFill>
                </a:rPr>
                <a:t>x</a:t>
              </a:r>
              <a:endParaRPr lang="en-GB" sz="1400" dirty="0">
                <a:solidFill>
                  <a:srgbClr val="FF000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863493" y="4541832"/>
              <a:ext cx="2632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>
                  <a:solidFill>
                    <a:srgbClr val="FF0000"/>
                  </a:solidFill>
                </a:rPr>
                <a:t>x</a:t>
              </a:r>
              <a:endParaRPr lang="en-GB" sz="1400" dirty="0">
                <a:solidFill>
                  <a:srgbClr val="FF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383219" y="4805585"/>
              <a:ext cx="2632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>
                  <a:solidFill>
                    <a:srgbClr val="FF0000"/>
                  </a:solidFill>
                </a:rPr>
                <a:t>x</a:t>
              </a:r>
              <a:endParaRPr lang="en-GB" sz="1400" dirty="0">
                <a:solidFill>
                  <a:srgbClr val="FF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794847" y="4647944"/>
              <a:ext cx="2632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>
                  <a:solidFill>
                    <a:srgbClr val="FF0000"/>
                  </a:solidFill>
                </a:rPr>
                <a:t>x</a:t>
              </a:r>
              <a:endParaRPr lang="en-GB" sz="1400" dirty="0">
                <a:solidFill>
                  <a:srgbClr val="FF00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914729" y="4520240"/>
              <a:ext cx="2632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>
                  <a:solidFill>
                    <a:srgbClr val="FF0000"/>
                  </a:solidFill>
                </a:rPr>
                <a:t>x</a:t>
              </a:r>
              <a:endParaRPr lang="en-GB" sz="1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6397204" y="4553730"/>
            <a:ext cx="17501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x² + y² = 25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38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9552" y="2348880"/>
            <a:ext cx="37444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dirty="0">
                <a:latin typeface="Comic Sans MS" panose="030F0702030302020204" pitchFamily="66" charset="0"/>
              </a:rPr>
              <a:t>Can you write an equation that will produce a circle radius 6</a:t>
            </a:r>
            <a:r>
              <a:rPr lang="en-GB" dirty="0" smtClean="0">
                <a:latin typeface="Comic Sans MS" panose="030F0702030302020204" pitchFamily="66" charset="0"/>
              </a:rPr>
              <a:t>?</a:t>
            </a:r>
          </a:p>
          <a:p>
            <a:pPr lvl="0"/>
            <a:r>
              <a:rPr lang="en-GB" dirty="0">
                <a:latin typeface="Comic Sans MS" panose="030F0702030302020204" pitchFamily="66" charset="0"/>
              </a:rPr>
              <a:t>Can you write an equation that will produce a circle radius 2?</a:t>
            </a:r>
          </a:p>
          <a:p>
            <a:pPr lvl="0"/>
            <a:r>
              <a:rPr lang="en-GB" dirty="0">
                <a:latin typeface="Comic Sans MS" panose="030F0702030302020204" pitchFamily="66" charset="0"/>
              </a:rPr>
              <a:t>Can you write another equation that will produce a circle radius 2?</a:t>
            </a:r>
          </a:p>
          <a:p>
            <a:pPr lvl="0"/>
            <a:r>
              <a:rPr lang="en-GB" dirty="0">
                <a:latin typeface="Comic Sans MS" panose="030F0702030302020204" pitchFamily="66" charset="0"/>
              </a:rPr>
              <a:t>Write an equation that </a:t>
            </a:r>
            <a:r>
              <a:rPr lang="en-GB" dirty="0" smtClean="0">
                <a:latin typeface="Comic Sans MS" panose="030F0702030302020204" pitchFamily="66" charset="0"/>
              </a:rPr>
              <a:t>gives </a:t>
            </a:r>
            <a:r>
              <a:rPr lang="en-GB" dirty="0">
                <a:latin typeface="Comic Sans MS" panose="030F0702030302020204" pitchFamily="66" charset="0"/>
              </a:rPr>
              <a:t>a circle with centre (3</a:t>
            </a:r>
            <a:r>
              <a:rPr lang="en-GB" dirty="0" smtClean="0">
                <a:latin typeface="Comic Sans MS" panose="030F0702030302020204" pitchFamily="66" charset="0"/>
              </a:rPr>
              <a:t>, 9)?</a:t>
            </a:r>
          </a:p>
          <a:p>
            <a:pPr lvl="0"/>
            <a:r>
              <a:rPr lang="en-GB" dirty="0" smtClean="0">
                <a:latin typeface="Comic Sans MS" panose="030F0702030302020204" pitchFamily="66" charset="0"/>
              </a:rPr>
              <a:t>Write </a:t>
            </a:r>
            <a:r>
              <a:rPr lang="en-GB" dirty="0">
                <a:latin typeface="Comic Sans MS" panose="030F0702030302020204" pitchFamily="66" charset="0"/>
              </a:rPr>
              <a:t>an equation that </a:t>
            </a:r>
            <a:r>
              <a:rPr lang="en-GB" dirty="0" smtClean="0">
                <a:latin typeface="Comic Sans MS" panose="030F0702030302020204" pitchFamily="66" charset="0"/>
              </a:rPr>
              <a:t>gives </a:t>
            </a:r>
            <a:r>
              <a:rPr lang="en-GB" dirty="0">
                <a:latin typeface="Comic Sans MS" panose="030F0702030302020204" pitchFamily="66" charset="0"/>
              </a:rPr>
              <a:t>a circle with centre (3,9) </a:t>
            </a:r>
            <a:r>
              <a:rPr lang="en-GB" dirty="0" smtClean="0">
                <a:latin typeface="Comic Sans MS" panose="030F0702030302020204" pitchFamily="66" charset="0"/>
              </a:rPr>
              <a:t>AND </a:t>
            </a:r>
            <a:r>
              <a:rPr lang="en-GB" dirty="0">
                <a:latin typeface="Comic Sans MS" panose="030F0702030302020204" pitchFamily="66" charset="0"/>
              </a:rPr>
              <a:t>has a radius of </a:t>
            </a:r>
            <a:r>
              <a:rPr lang="en-GB" dirty="0" smtClean="0">
                <a:latin typeface="Comic Sans MS" panose="030F0702030302020204" pitchFamily="66" charset="0"/>
              </a:rPr>
              <a:t>9?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636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94" y="2780928"/>
            <a:ext cx="3672408" cy="3344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480045" y="2276872"/>
            <a:ext cx="36375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Give the equation of this </a:t>
            </a:r>
            <a:r>
              <a:rPr lang="en-GB" dirty="0" smtClean="0">
                <a:latin typeface="Comic Sans MS" panose="030F0702030302020204" pitchFamily="66" charset="0"/>
              </a:rPr>
              <a:t>circle.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51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45" y="2852936"/>
            <a:ext cx="3947939" cy="3576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80045" y="2276872"/>
            <a:ext cx="36375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Give the equation of this </a:t>
            </a:r>
            <a:r>
              <a:rPr lang="en-GB" dirty="0" smtClean="0">
                <a:latin typeface="Comic Sans MS" panose="030F0702030302020204" pitchFamily="66" charset="0"/>
              </a:rPr>
              <a:t>circle.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15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787030"/>
              </p:ext>
            </p:extLst>
          </p:nvPr>
        </p:nvGraphicFramePr>
        <p:xfrm>
          <a:off x="251522" y="2348880"/>
          <a:ext cx="8640959" cy="21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46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12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72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Centre (0, 0)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Centre (3, 4)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Centre (-1, 5)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Centre (___, ___)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Radius 4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Radius 6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Radius ___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(x + 1)² + (y – 5)² = 49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Radius 5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(x + 2)² + (y + 1)² = 25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Radius ___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x² + y² = 1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23528" y="4725144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Extension</a:t>
            </a:r>
            <a:r>
              <a:rPr lang="en-GB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 Can you sketch these circles? Make sure your axes are an appropriate size </a:t>
            </a:r>
            <a:r>
              <a:rPr lang="en-GB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0427" y="1686750"/>
            <a:ext cx="84080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b="1" u="sng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Worksheet</a:t>
            </a:r>
            <a:endParaRPr lang="en-GB" sz="16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65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038541"/>
              </p:ext>
            </p:extLst>
          </p:nvPr>
        </p:nvGraphicFramePr>
        <p:xfrm>
          <a:off x="340429" y="2348880"/>
          <a:ext cx="8480043" cy="21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7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09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61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61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9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Centre (0, 0)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Centre (3, 4)</a:t>
                      </a:r>
                      <a:endParaRPr lang="en-GB" sz="1100" b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Centre (-1, 5)</a:t>
                      </a:r>
                      <a:endParaRPr lang="en-GB" sz="1100" b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Centre (___, ___)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Radius 4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x² + y² = 16</a:t>
                      </a:r>
                      <a:endParaRPr lang="en-GB" sz="1100" b="1" dirty="0">
                        <a:solidFill>
                          <a:srgbClr val="FF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(x –</a:t>
                      </a:r>
                      <a:r>
                        <a:rPr lang="en-GB" sz="1200" b="1" baseline="0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 3)</a:t>
                      </a:r>
                      <a:r>
                        <a:rPr lang="en-GB" sz="12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² + (y – 4)² = 16</a:t>
                      </a: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1" dirty="0">
                        <a:solidFill>
                          <a:srgbClr val="FF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(x +</a:t>
                      </a:r>
                      <a:r>
                        <a:rPr lang="en-GB" sz="1200" b="1" baseline="0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 1)</a:t>
                      </a:r>
                      <a:r>
                        <a:rPr lang="en-GB" sz="12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² + (y – 5)² = 16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r>
                        <a:rPr lang="en-GB" sz="11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(x +</a:t>
                      </a:r>
                      <a:r>
                        <a:rPr lang="en-GB" sz="1100" b="1" baseline="0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 2)</a:t>
                      </a:r>
                      <a:r>
                        <a:rPr lang="en-GB" sz="11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² + (y +</a:t>
                      </a:r>
                      <a:r>
                        <a:rPr lang="en-GB" sz="1100" b="1" baseline="0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 1</a:t>
                      </a:r>
                      <a:r>
                        <a:rPr lang="en-GB" sz="11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)² = 16</a:t>
                      </a:r>
                      <a:endParaRPr lang="en-GB" sz="1050" b="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Radius 6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r>
                        <a:rPr lang="en-GB" sz="11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x² + y² = 36</a:t>
                      </a:r>
                      <a:endParaRPr lang="en-GB" sz="1050" b="1" dirty="0" smtClean="0">
                        <a:solidFill>
                          <a:srgbClr val="FF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r>
                        <a:rPr lang="en-GB" sz="11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(x –</a:t>
                      </a:r>
                      <a:r>
                        <a:rPr lang="en-GB" sz="1100" b="1" baseline="0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 3)</a:t>
                      </a:r>
                      <a:r>
                        <a:rPr lang="en-GB" sz="11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² + (y – 4)² = 36</a:t>
                      </a:r>
                      <a:endParaRPr lang="en-GB" sz="1050" b="1" dirty="0" smtClean="0">
                        <a:solidFill>
                          <a:srgbClr val="FF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r>
                        <a:rPr lang="en-GB" sz="11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(x +</a:t>
                      </a:r>
                      <a:r>
                        <a:rPr lang="en-GB" sz="1100" b="1" baseline="0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 1)</a:t>
                      </a:r>
                      <a:r>
                        <a:rPr lang="en-GB" sz="11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² + (y – 5)² = 36</a:t>
                      </a:r>
                      <a:endParaRPr lang="en-GB" sz="1050" b="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r>
                        <a:rPr lang="en-GB" sz="1200" b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r>
                        <a:rPr lang="en-GB" sz="11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(x +</a:t>
                      </a:r>
                      <a:r>
                        <a:rPr lang="en-GB" sz="1100" b="1" baseline="0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 2)</a:t>
                      </a:r>
                      <a:r>
                        <a:rPr lang="en-GB" sz="11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² + (y +</a:t>
                      </a:r>
                      <a:r>
                        <a:rPr lang="en-GB" sz="1100" b="1" baseline="0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 1</a:t>
                      </a:r>
                      <a:r>
                        <a:rPr lang="en-GB" sz="11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)² = 36</a:t>
                      </a:r>
                      <a:endParaRPr lang="en-GB" sz="1050" b="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Radius </a:t>
                      </a:r>
                      <a:r>
                        <a:rPr lang="en-GB" sz="11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7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r>
                        <a:rPr lang="en-GB" sz="11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x² + y² = 49</a:t>
                      </a:r>
                      <a:endParaRPr lang="en-GB" sz="1050" b="1" dirty="0" smtClean="0">
                        <a:solidFill>
                          <a:srgbClr val="FF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r>
                        <a:rPr lang="en-GB" sz="11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(x –</a:t>
                      </a:r>
                      <a:r>
                        <a:rPr lang="en-GB" sz="1100" b="1" baseline="0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 3)</a:t>
                      </a:r>
                      <a:r>
                        <a:rPr lang="en-GB" sz="11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² + (y – 4)² = 49</a:t>
                      </a:r>
                      <a:endParaRPr lang="en-GB" sz="1050" b="1" dirty="0" smtClean="0">
                        <a:solidFill>
                          <a:srgbClr val="FF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(x + 1)² + (y – 5)² = 49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r>
                        <a:rPr lang="en-GB" sz="1200" b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r>
                        <a:rPr lang="en-GB" sz="11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(x +</a:t>
                      </a:r>
                      <a:r>
                        <a:rPr lang="en-GB" sz="1100" b="1" baseline="0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 2)</a:t>
                      </a:r>
                      <a:r>
                        <a:rPr lang="en-GB" sz="11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² + (y +</a:t>
                      </a:r>
                      <a:r>
                        <a:rPr lang="en-GB" sz="1100" b="1" baseline="0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 1</a:t>
                      </a:r>
                      <a:r>
                        <a:rPr lang="en-GB" sz="11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)² = 49</a:t>
                      </a:r>
                      <a:endParaRPr lang="en-GB" sz="1050" b="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Radius 5</a:t>
                      </a:r>
                      <a:endParaRPr lang="en-GB" sz="1100" b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r>
                        <a:rPr lang="en-GB" sz="11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x² + y² = 25 </a:t>
                      </a:r>
                      <a:endParaRPr lang="en-GB" sz="1050" b="1" dirty="0" smtClean="0">
                        <a:solidFill>
                          <a:srgbClr val="FF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r>
                        <a:rPr lang="en-GB" sz="11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(x –</a:t>
                      </a:r>
                      <a:r>
                        <a:rPr lang="en-GB" sz="1100" b="1" baseline="0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 3)</a:t>
                      </a:r>
                      <a:r>
                        <a:rPr lang="en-GB" sz="11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² + (y – 4)² = 25</a:t>
                      </a:r>
                      <a:endParaRPr lang="en-GB" sz="1050" b="1" dirty="0" smtClean="0">
                        <a:solidFill>
                          <a:srgbClr val="FF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r>
                        <a:rPr lang="en-GB" sz="11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(x +</a:t>
                      </a:r>
                      <a:r>
                        <a:rPr lang="en-GB" sz="1100" b="1" baseline="0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 1)</a:t>
                      </a:r>
                      <a:r>
                        <a:rPr lang="en-GB" sz="11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² + (y – 5)² = 25</a:t>
                      </a:r>
                      <a:endParaRPr lang="en-GB" sz="1050" b="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(x + 2)² + (y + 1)² = 25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Radius </a:t>
                      </a:r>
                      <a:r>
                        <a:rPr lang="en-GB" sz="12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1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x² + y² = 1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r>
                        <a:rPr lang="en-GB" sz="11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(x –</a:t>
                      </a:r>
                      <a:r>
                        <a:rPr lang="en-GB" sz="1100" b="1" baseline="0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 3)</a:t>
                      </a:r>
                      <a:r>
                        <a:rPr lang="en-GB" sz="11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² + (y – 4)² = 1</a:t>
                      </a:r>
                      <a:endParaRPr lang="en-GB" sz="1050" b="1" dirty="0" smtClean="0">
                        <a:solidFill>
                          <a:srgbClr val="FF000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r>
                        <a:rPr lang="en-GB" sz="11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(x +</a:t>
                      </a:r>
                      <a:r>
                        <a:rPr lang="en-GB" sz="1100" b="1" baseline="0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 1)</a:t>
                      </a:r>
                      <a:r>
                        <a:rPr lang="en-GB" sz="11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² + (y – 5)² = 1</a:t>
                      </a:r>
                      <a:endParaRPr lang="en-GB" sz="1050" b="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r>
                        <a:rPr lang="en-GB" sz="1200" b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r>
                        <a:rPr lang="en-GB" sz="11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(x +</a:t>
                      </a:r>
                      <a:r>
                        <a:rPr lang="en-GB" sz="1100" b="1" baseline="0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 2)</a:t>
                      </a:r>
                      <a:r>
                        <a:rPr lang="en-GB" sz="11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² + (y +</a:t>
                      </a:r>
                      <a:r>
                        <a:rPr lang="en-GB" sz="1100" b="1" baseline="0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 1</a:t>
                      </a:r>
                      <a:r>
                        <a:rPr lang="en-GB" sz="11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</a:rPr>
                        <a:t>)² = 1</a:t>
                      </a:r>
                      <a:endParaRPr lang="en-GB" sz="1050" b="0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52" marR="5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40427" y="1686750"/>
            <a:ext cx="84080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b="1" u="sng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397231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6E401156F4764BB2C6F20A964BCCEC" ma:contentTypeVersion="4" ma:contentTypeDescription="Create a new document." ma:contentTypeScope="" ma:versionID="e896c31a357fae3f56ede82f8715a737">
  <xsd:schema xmlns:xsd="http://www.w3.org/2001/XMLSchema" xmlns:xs="http://www.w3.org/2001/XMLSchema" xmlns:p="http://schemas.microsoft.com/office/2006/metadata/properties" xmlns:ns2="557e22d3-7b3f-4e7c-8253-1b6f825f5a4b" xmlns:ns3="f864f35b-862f-415f-8c45-f63899e63674" targetNamespace="http://schemas.microsoft.com/office/2006/metadata/properties" ma:root="true" ma:fieldsID="36b4bfac6347007d17695a869c3705c8" ns2:_="" ns3:_="">
    <xsd:import namespace="557e22d3-7b3f-4e7c-8253-1b6f825f5a4b"/>
    <xsd:import namespace="f864f35b-862f-415f-8c45-f63899e6367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LastSharedByUser" minOccurs="0"/>
                <xsd:element ref="ns3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7e22d3-7b3f-4e7c-8253-1b6f825f5a4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64f35b-862f-415f-8c45-f63899e63674" elementFormDefault="qualified">
    <xsd:import namespace="http://schemas.microsoft.com/office/2006/documentManagement/types"/>
    <xsd:import namespace="http://schemas.microsoft.com/office/infopath/2007/PartnerControls"/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155E5A3-533F-4186-BD41-4CBFAE31A8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57e22d3-7b3f-4e7c-8253-1b6f825f5a4b"/>
    <ds:schemaRef ds:uri="f864f35b-862f-415f-8c45-f63899e636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768DE0D-3527-471A-BD3A-0FEF3BEE5B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E5A8DE-C478-4FC2-B9D7-5E4763C23E0A}">
  <ds:schemaRefs>
    <ds:schemaRef ds:uri="f864f35b-862f-415f-8c45-f63899e63674"/>
    <ds:schemaRef ds:uri="557e22d3-7b3f-4e7c-8253-1b6f825f5a4b"/>
    <ds:schemaRef ds:uri="http://purl.org/dc/terms/"/>
    <ds:schemaRef ds:uri="http://purl.org/dc/elements/1.1/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2784</TotalTime>
  <Words>1514</Words>
  <Application>Microsoft Office PowerPoint</Application>
  <PresentationFormat>On-screen Show (4:3)</PresentationFormat>
  <Paragraphs>340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Microsoft YaHei</vt:lpstr>
      <vt:lpstr>Arial</vt:lpstr>
      <vt:lpstr>Calibri</vt:lpstr>
      <vt:lpstr>Cambria Math</vt:lpstr>
      <vt:lpstr>Comic Sans MS</vt:lpstr>
      <vt:lpstr>Times New Roman</vt:lpstr>
      <vt:lpstr>Wingdings</vt:lpstr>
      <vt:lpstr>Custom Design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user01</dc:creator>
  <cp:lastModifiedBy>Danielle Moosajee</cp:lastModifiedBy>
  <cp:revision>129</cp:revision>
  <dcterms:created xsi:type="dcterms:W3CDTF">2012-11-22T10:32:27Z</dcterms:created>
  <dcterms:modified xsi:type="dcterms:W3CDTF">2017-08-28T10:01:52Z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0x010100D76E401156F4764BB2C6F20A964BCCEC</vt:lpwstr>
  </property>
</Properties>
</file>