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39"/>
  </p:notesMasterIdLst>
  <p:sldIdLst>
    <p:sldId id="291" r:id="rId3"/>
    <p:sldId id="256" r:id="rId4"/>
    <p:sldId id="261" r:id="rId5"/>
    <p:sldId id="262" r:id="rId6"/>
    <p:sldId id="263" r:id="rId7"/>
    <p:sldId id="264" r:id="rId8"/>
    <p:sldId id="265" r:id="rId9"/>
    <p:sldId id="286" r:id="rId10"/>
    <p:sldId id="257" r:id="rId11"/>
    <p:sldId id="266" r:id="rId12"/>
    <p:sldId id="267" r:id="rId13"/>
    <p:sldId id="268" r:id="rId14"/>
    <p:sldId id="269" r:id="rId15"/>
    <p:sldId id="270" r:id="rId16"/>
    <p:sldId id="287" r:id="rId17"/>
    <p:sldId id="258" r:id="rId18"/>
    <p:sldId id="271" r:id="rId19"/>
    <p:sldId id="272" r:id="rId20"/>
    <p:sldId id="273" r:id="rId21"/>
    <p:sldId id="274" r:id="rId22"/>
    <p:sldId id="275" r:id="rId23"/>
    <p:sldId id="288" r:id="rId24"/>
    <p:sldId id="259" r:id="rId25"/>
    <p:sldId id="276" r:id="rId26"/>
    <p:sldId id="277" r:id="rId27"/>
    <p:sldId id="278" r:id="rId28"/>
    <p:sldId id="279" r:id="rId29"/>
    <p:sldId id="280" r:id="rId30"/>
    <p:sldId id="289" r:id="rId31"/>
    <p:sldId id="260" r:id="rId32"/>
    <p:sldId id="281" r:id="rId33"/>
    <p:sldId id="282" r:id="rId34"/>
    <p:sldId id="283" r:id="rId35"/>
    <p:sldId id="284" r:id="rId36"/>
    <p:sldId id="285" r:id="rId37"/>
    <p:sldId id="290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42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930" y="4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6F85B-3A73-419E-8473-96D639676AD5}" type="datetimeFigureOut">
              <a:rPr lang="en-GB" smtClean="0"/>
              <a:t>10/12/2018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22B3F-CFD1-4D08-88A2-9C0473CAC2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633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2161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23528" y="2132856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latin typeface="Comic Sans MS" pitchFamily="66" charset="0"/>
              </a:rPr>
              <a:t>Probing questions to check understanding:</a:t>
            </a:r>
          </a:p>
          <a:p>
            <a:endParaRPr lang="en-GB" sz="2000" u="none" dirty="0">
              <a:latin typeface="Comic Sans MS" pitchFamily="66" charset="0"/>
            </a:endParaRPr>
          </a:p>
          <a:p>
            <a:endParaRPr lang="en-GB" sz="2000" u="none" dirty="0">
              <a:latin typeface="Comic Sans MS" pitchFamily="66" charset="0"/>
            </a:endParaRPr>
          </a:p>
        </p:txBody>
      </p:sp>
      <p:pic>
        <p:nvPicPr>
          <p:cNvPr id="3" name="Picture 2" descr="bloom_taxonomy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788024" y="2115056"/>
            <a:ext cx="402482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04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601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2051720" y="2150894"/>
            <a:ext cx="691276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/>
            <a:r>
              <a:rPr lang="en-GB" dirty="0">
                <a:latin typeface="Comic Sans MS" pitchFamily="66" charset="0"/>
              </a:rPr>
              <a:t>How </a:t>
            </a:r>
            <a:r>
              <a:rPr lang="en-GB" b="1" u="sng" dirty="0">
                <a:latin typeface="Comic Sans MS" pitchFamily="66" charset="0"/>
              </a:rPr>
              <a:t>confident</a:t>
            </a:r>
            <a:r>
              <a:rPr lang="en-GB" dirty="0">
                <a:latin typeface="Comic Sans MS" pitchFamily="66" charset="0"/>
              </a:rPr>
              <a:t> do you feel with this topic?</a:t>
            </a:r>
          </a:p>
          <a:p>
            <a:pPr algn="ctr" eaLnBrk="1" hangingPunct="1"/>
            <a:endParaRPr lang="en-GB" dirty="0">
              <a:latin typeface="Comic Sans MS" pitchFamily="66" charset="0"/>
            </a:endParaRPr>
          </a:p>
          <a:p>
            <a:pPr algn="ctr" eaLnBrk="1" hangingPunct="1"/>
            <a:r>
              <a:rPr lang="en-GB" dirty="0">
                <a:latin typeface="Comic Sans MS" pitchFamily="66" charset="0"/>
              </a:rPr>
              <a:t>Write </a:t>
            </a:r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red</a:t>
            </a:r>
            <a:r>
              <a:rPr lang="en-GB" dirty="0">
                <a:latin typeface="Comic Sans MS" pitchFamily="66" charset="0"/>
              </a:rPr>
              <a:t>, </a:t>
            </a:r>
            <a:r>
              <a:rPr lang="en-GB" dirty="0">
                <a:solidFill>
                  <a:srgbClr val="FFC000"/>
                </a:solidFill>
                <a:latin typeface="Comic Sans MS" pitchFamily="66" charset="0"/>
              </a:rPr>
              <a:t>amber</a:t>
            </a:r>
            <a:r>
              <a:rPr lang="en-GB" dirty="0">
                <a:latin typeface="Comic Sans MS" pitchFamily="66" charset="0"/>
              </a:rPr>
              <a:t> or </a:t>
            </a:r>
            <a:r>
              <a:rPr lang="en-GB" dirty="0">
                <a:solidFill>
                  <a:srgbClr val="00B050"/>
                </a:solidFill>
                <a:latin typeface="Comic Sans MS" pitchFamily="66" charset="0"/>
              </a:rPr>
              <a:t>green</a:t>
            </a:r>
            <a:r>
              <a:rPr lang="en-GB" dirty="0">
                <a:latin typeface="Comic Sans MS" pitchFamily="66" charset="0"/>
              </a:rPr>
              <a:t> in your book!</a:t>
            </a:r>
          </a:p>
          <a:p>
            <a:pPr algn="ctr" eaLnBrk="1" hangingPunct="1"/>
            <a:endParaRPr lang="en-GB" dirty="0">
              <a:latin typeface="Comic Sans MS" pitchFamily="66" charset="0"/>
            </a:endParaRPr>
          </a:p>
          <a:p>
            <a:pPr algn="ctr" eaLnBrk="1" hangingPunct="1"/>
            <a:r>
              <a:rPr lang="en-GB" b="1" dirty="0">
                <a:latin typeface="Comic Sans MS" pitchFamily="66" charset="0"/>
              </a:rPr>
              <a:t>Complete the corresponding activity </a:t>
            </a:r>
            <a:r>
              <a:rPr lang="en-GB" b="1" dirty="0">
                <a:latin typeface="Comic Sans MS" pitchFamily="66" charset="0"/>
                <a:sym typeface="Wingdings" pitchFamily="2" charset="2"/>
              </a:rPr>
              <a:t></a:t>
            </a:r>
          </a:p>
          <a:p>
            <a:pPr algn="ctr" eaLnBrk="1" hangingPunct="1"/>
            <a:endParaRPr lang="en-GB" b="1" dirty="0">
              <a:latin typeface="Comic Sans MS" pitchFamily="66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3364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2751927" y="1376432"/>
            <a:ext cx="5430768" cy="4032451"/>
            <a:chOff x="4469824" y="1124744"/>
            <a:chExt cx="6236041" cy="4032451"/>
          </a:xfrm>
        </p:grpSpPr>
        <p:sp>
          <p:nvSpPr>
            <p:cNvPr id="2" name="Isosceles Triangle 1"/>
            <p:cNvSpPr/>
            <p:nvPr userDrawn="1"/>
          </p:nvSpPr>
          <p:spPr bwMode="auto">
            <a:xfrm>
              <a:off x="4469824" y="1124744"/>
              <a:ext cx="6236041" cy="4032448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icrosoft YaHei" charset="-122"/>
              </a:endParaRPr>
            </a:p>
          </p:txBody>
        </p:sp>
        <p:cxnSp>
          <p:nvCxnSpPr>
            <p:cNvPr id="3" name="Straight Connector 2"/>
            <p:cNvCxnSpPr/>
            <p:nvPr userDrawn="1"/>
          </p:nvCxnSpPr>
          <p:spPr bwMode="auto">
            <a:xfrm>
              <a:off x="5423219" y="3933056"/>
              <a:ext cx="431991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 userDrawn="1"/>
          </p:nvCxnSpPr>
          <p:spPr bwMode="auto">
            <a:xfrm>
              <a:off x="6479199" y="2564904"/>
              <a:ext cx="220795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 userDrawn="1"/>
          </p:nvCxnSpPr>
          <p:spPr bwMode="auto">
            <a:xfrm>
              <a:off x="7535179" y="2564907"/>
              <a:ext cx="0" cy="136815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 userDrawn="1"/>
          </p:nvCxnSpPr>
          <p:spPr bwMode="auto">
            <a:xfrm>
              <a:off x="6671196" y="3933059"/>
              <a:ext cx="0" cy="122413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 userDrawn="1"/>
          </p:nvCxnSpPr>
          <p:spPr bwMode="auto">
            <a:xfrm>
              <a:off x="8399163" y="3933059"/>
              <a:ext cx="0" cy="122413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 userDrawn="1"/>
          </p:nvSpPr>
          <p:spPr>
            <a:xfrm>
              <a:off x="5615217" y="4365104"/>
              <a:ext cx="4127921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itchFamily="66" charset="0"/>
                </a:rPr>
                <a:t>3 things you knew already</a:t>
              </a:r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6479199" y="2996956"/>
              <a:ext cx="2111960" cy="64633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itchFamily="66" charset="0"/>
                </a:rPr>
                <a:t>2 things you learnt today</a:t>
              </a:r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6394406" y="1412779"/>
              <a:ext cx="2292751" cy="64633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itchFamily="66" charset="0"/>
                </a:rPr>
                <a:t>1 question about today’s topic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4820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042195" y="1052736"/>
            <a:ext cx="6922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>
                <a:latin typeface="Comic Sans MS" pitchFamily="66" charset="0"/>
              </a:rPr>
              <a:t>Plenary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2052882" y="2060847"/>
            <a:ext cx="69116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itchFamily="66" charset="0"/>
              </a:rPr>
              <a:t>2 stars (</a:t>
            </a:r>
            <a:r>
              <a:rPr lang="en-GB" sz="2400" dirty="0">
                <a:solidFill>
                  <a:srgbClr val="FFC000"/>
                </a:solidFill>
                <a:latin typeface="Comic Sans MS" pitchFamily="66" charset="0"/>
                <a:sym typeface="Wingdings"/>
              </a:rPr>
              <a:t></a:t>
            </a:r>
            <a:r>
              <a:rPr lang="en-GB" sz="2400" dirty="0">
                <a:latin typeface="Comic Sans MS" pitchFamily="66" charset="0"/>
                <a:sym typeface="Wingdings"/>
              </a:rPr>
              <a:t>)</a:t>
            </a:r>
            <a:r>
              <a:rPr lang="en-GB" sz="2400" dirty="0">
                <a:latin typeface="Comic Sans MS" pitchFamily="66" charset="0"/>
              </a:rPr>
              <a:t> and a wish (</a:t>
            </a:r>
            <a:r>
              <a:rPr lang="en-GB" sz="2400" b="1" dirty="0">
                <a:latin typeface="Comic Sans MS" pitchFamily="66" charset="0"/>
                <a:sym typeface="Wingdings"/>
              </a:rPr>
              <a:t></a:t>
            </a:r>
            <a:r>
              <a:rPr lang="en-GB" sz="2400" dirty="0">
                <a:latin typeface="Comic Sans MS" pitchFamily="66" charset="0"/>
                <a:sym typeface="Wingdings"/>
              </a:rPr>
              <a:t>)</a:t>
            </a:r>
          </a:p>
          <a:p>
            <a:pPr algn="ctr"/>
            <a:endParaRPr lang="en-GB" sz="2400" dirty="0">
              <a:latin typeface="Comic Sans MS" pitchFamily="66" charset="0"/>
            </a:endParaRPr>
          </a:p>
          <a:p>
            <a:pPr algn="ctr"/>
            <a:r>
              <a:rPr lang="en-GB" sz="2400" dirty="0">
                <a:solidFill>
                  <a:srgbClr val="FFC000"/>
                </a:solidFill>
                <a:latin typeface="Comic Sans MS" pitchFamily="66" charset="0"/>
                <a:sym typeface="Wingdings"/>
              </a:rPr>
              <a:t></a:t>
            </a:r>
            <a:r>
              <a:rPr lang="en-GB" sz="2400" dirty="0">
                <a:latin typeface="Comic Sans MS" pitchFamily="66" charset="0"/>
                <a:sym typeface="Wingdings"/>
              </a:rPr>
              <a:t> I am brilliant at...</a:t>
            </a:r>
          </a:p>
          <a:p>
            <a:pPr algn="ctr"/>
            <a:r>
              <a:rPr lang="en-GB" sz="2400" dirty="0">
                <a:solidFill>
                  <a:srgbClr val="FFC000"/>
                </a:solidFill>
                <a:latin typeface="Comic Sans MS" pitchFamily="66" charset="0"/>
                <a:sym typeface="Wingdings"/>
              </a:rPr>
              <a:t></a:t>
            </a:r>
            <a:r>
              <a:rPr lang="en-GB" sz="2400" dirty="0">
                <a:latin typeface="Comic Sans MS" pitchFamily="66" charset="0"/>
                <a:sym typeface="Wingdings"/>
              </a:rPr>
              <a:t> I am good at...</a:t>
            </a:r>
          </a:p>
          <a:p>
            <a:pPr algn="ctr"/>
            <a:endParaRPr lang="en-GB" sz="2400" dirty="0">
              <a:latin typeface="Comic Sans MS" pitchFamily="66" charset="0"/>
              <a:sym typeface="Wingdings"/>
            </a:endParaRPr>
          </a:p>
          <a:p>
            <a:pPr algn="ctr"/>
            <a:r>
              <a:rPr lang="en-GB" sz="2400" b="1" dirty="0">
                <a:latin typeface="Comic Sans MS" pitchFamily="66" charset="0"/>
                <a:sym typeface="Wingdings"/>
              </a:rPr>
              <a:t></a:t>
            </a:r>
            <a:r>
              <a:rPr lang="en-GB" sz="2400" dirty="0">
                <a:latin typeface="Comic Sans MS" pitchFamily="66" charset="0"/>
                <a:sym typeface="Wingdings"/>
              </a:rPr>
              <a:t> </a:t>
            </a:r>
            <a:r>
              <a:rPr lang="en-GB" sz="2400" dirty="0">
                <a:latin typeface="Comic Sans MS" pitchFamily="66" charset="0"/>
              </a:rPr>
              <a:t>Something I need to work on is...</a:t>
            </a:r>
          </a:p>
          <a:p>
            <a:pPr algn="ctr"/>
            <a:endParaRPr lang="en-GB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820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5796136" y="2420888"/>
            <a:ext cx="3096344" cy="1058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92" dirty="0">
                <a:latin typeface="Comic Sans MS" pitchFamily="66" charset="0"/>
              </a:rPr>
              <a:t>Complete the exit ticket,</a:t>
            </a:r>
            <a:r>
              <a:rPr lang="en-GB" sz="2092" baseline="0" dirty="0">
                <a:latin typeface="Comic Sans MS" pitchFamily="66" charset="0"/>
              </a:rPr>
              <a:t> making sure you justify each emoji.</a:t>
            </a:r>
            <a:endParaRPr lang="en-GB" sz="2092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5796136" y="1812716"/>
            <a:ext cx="3096344" cy="46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90" b="1" u="sng" dirty="0">
                <a:latin typeface="Comic Sans MS" pitchFamily="66" charset="0"/>
              </a:rPr>
              <a:t>Plenary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l="23245" t="21656" r="51851" b="16329"/>
          <a:stretch/>
        </p:blipFill>
        <p:spPr>
          <a:xfrm>
            <a:off x="2395772" y="1170911"/>
            <a:ext cx="3240360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82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2123728" y="4293096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itchFamily="66" charset="0"/>
              </a:rPr>
              <a:t>What did</a:t>
            </a:r>
            <a:r>
              <a:rPr lang="en-GB" sz="2400" baseline="0" dirty="0">
                <a:latin typeface="Comic Sans MS" pitchFamily="66" charset="0"/>
              </a:rPr>
              <a:t> you learn today? What did you find tricky? What can we do next time?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123728" y="1327090"/>
            <a:ext cx="6768752" cy="46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>
                <a:latin typeface="Comic Sans MS" pitchFamily="66" charset="0"/>
              </a:rPr>
              <a:t>Plenary</a:t>
            </a:r>
          </a:p>
        </p:txBody>
      </p:sp>
      <p:pic>
        <p:nvPicPr>
          <p:cNvPr id="6" name="Picture 5" descr="\\WGA-STH-FS1\STHLeadership$\dmoosajee\My Pictures\twitter plenary.png"/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50"/>
          <a:stretch/>
        </p:blipFill>
        <p:spPr bwMode="auto">
          <a:xfrm>
            <a:off x="2123729" y="2250392"/>
            <a:ext cx="6768752" cy="15795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23579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085" r="17840" b="50000"/>
          <a:stretch/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60"/>
            <a:ext cx="8775386" cy="5645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175295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625707" y="171074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295"/>
            <a:ext cx="17145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 userDrawn="1"/>
        </p:nvSpPr>
        <p:spPr>
          <a:xfrm>
            <a:off x="5616117" y="37062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597932-8B38-4BFA-9C8A-C8CCE191D44B}" type="datetime2">
              <a:rPr lang="en-GB" sz="1600" smtClean="0">
                <a:latin typeface="Comic Sans MS" pitchFamily="66" charset="0"/>
              </a:rPr>
              <a:pPr algn="ctr"/>
              <a:t>Monday, 10 December 2018</a:t>
            </a:fld>
            <a:endParaRPr lang="en-GB" sz="1600" dirty="0"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2051721" y="37273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err="1">
                <a:latin typeface="Comic Sans MS" pitchFamily="66" charset="0"/>
              </a:rPr>
              <a:t>Christmaths</a:t>
            </a:r>
            <a:r>
              <a:rPr lang="en-GB" sz="1600" baseline="0" dirty="0">
                <a:latin typeface="Comic Sans MS" pitchFamily="66" charset="0"/>
              </a:rPr>
              <a:t> Quiz!</a:t>
            </a:r>
            <a:endParaRPr lang="en-GB" sz="1600" dirty="0"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33" t="3477" r="1133" b="3477"/>
          <a:stretch/>
        </p:blipFill>
        <p:spPr>
          <a:xfrm>
            <a:off x="-103032" y="5547714"/>
            <a:ext cx="1997044" cy="14096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33" t="3477" r="1133" b="3477"/>
          <a:stretch/>
        </p:blipFill>
        <p:spPr>
          <a:xfrm rot="11814023">
            <a:off x="7326067" y="4335"/>
            <a:ext cx="1997044" cy="1409678"/>
          </a:xfrm>
          <a:prstGeom prst="rect">
            <a:avLst/>
          </a:prstGeom>
        </p:spPr>
      </p:pic>
      <p:pic>
        <p:nvPicPr>
          <p:cNvPr id="1028" name="Picture 4" descr="Image result for christmas tree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65" y="405443"/>
            <a:ext cx="455985" cy="45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santa hat"/>
          <p:cNvPicPr>
            <a:picLocks noChangeAspect="1" noChangeArrowheads="1"/>
          </p:cNvPicPr>
          <p:nvPr userDrawn="1"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560" y="5780999"/>
            <a:ext cx="1104057" cy="84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405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085" r="17840" b="50000"/>
          <a:stretch/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5949281"/>
            <a:ext cx="6893587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51720" y="1095460"/>
            <a:ext cx="6903178" cy="4637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175295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3" y="1095460"/>
            <a:ext cx="1714499" cy="571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625707" y="171074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295"/>
            <a:ext cx="17145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5616117" y="37062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597932-8B38-4BFA-9C8A-C8CCE191D44B}" type="datetime2">
              <a:rPr lang="en-GB" sz="1600" smtClean="0">
                <a:latin typeface="Comic Sans MS" pitchFamily="66" charset="0"/>
              </a:rPr>
              <a:pPr algn="ctr"/>
              <a:t>Monday, 10 December 2018</a:t>
            </a:fld>
            <a:endParaRPr lang="en-GB" sz="1600" dirty="0"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2051720" y="5949281"/>
            <a:ext cx="6903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>
                <a:latin typeface="Comic Sans MS" pitchFamily="66" charset="0"/>
              </a:rPr>
              <a:t>Keywords</a:t>
            </a:r>
          </a:p>
          <a:p>
            <a:endParaRPr lang="en-GB" sz="1600" dirty="0"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79512" y="1165852"/>
            <a:ext cx="1714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u="sng" dirty="0">
                <a:latin typeface="Comic Sans MS" pitchFamily="66" charset="0"/>
              </a:rPr>
              <a:t>Lesson Objectives</a:t>
            </a:r>
            <a:r>
              <a:rPr lang="en-GB" sz="1600" dirty="0">
                <a:latin typeface="Comic Sans MS" pitchFamily="66" charset="0"/>
              </a:rPr>
              <a:t>: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79513" y="1844824"/>
            <a:ext cx="17144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Developing students will be able to </a:t>
            </a:r>
          </a:p>
          <a:p>
            <a:endParaRPr lang="en-GB" sz="1400" dirty="0">
              <a:latin typeface="Comic Sans MS" pitchFamily="66" charset="0"/>
            </a:endParaRPr>
          </a:p>
          <a:p>
            <a:r>
              <a:rPr lang="en-GB" sz="1400" dirty="0">
                <a:latin typeface="Comic Sans MS" pitchFamily="66" charset="0"/>
              </a:rPr>
              <a:t>Secure students will be able to </a:t>
            </a:r>
          </a:p>
          <a:p>
            <a:endParaRPr lang="en-GB" sz="1400" dirty="0">
              <a:latin typeface="Comic Sans MS" pitchFamily="66" charset="0"/>
            </a:endParaRPr>
          </a:p>
          <a:p>
            <a:r>
              <a:rPr lang="en-GB" sz="1400" dirty="0">
                <a:latin typeface="Comic Sans MS" pitchFamily="66" charset="0"/>
              </a:rPr>
              <a:t>Excelling students will be able to</a:t>
            </a:r>
            <a:r>
              <a:rPr lang="en-GB" sz="1400" baseline="0" dirty="0">
                <a:latin typeface="Comic Sans MS" pitchFamily="66" charset="0"/>
              </a:rPr>
              <a:t> 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2051721" y="37273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omic Sans MS" pitchFamily="66" charset="0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492940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3" r:id="rId3"/>
    <p:sldLayoutId id="2147483664" r:id="rId4"/>
    <p:sldLayoutId id="2147483666" r:id="rId5"/>
    <p:sldLayoutId id="2147483667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700808"/>
            <a:ext cx="878497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u="sng" dirty="0">
                <a:latin typeface="Comic Sans MS" panose="030F0702030302020204" pitchFamily="66" charset="0"/>
              </a:rPr>
              <a:t>Instructions</a:t>
            </a:r>
          </a:p>
          <a:p>
            <a:endParaRPr lang="en-GB" sz="2500" dirty="0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500" dirty="0">
                <a:latin typeface="Comic Sans MS" panose="030F0702030302020204" pitchFamily="66" charset="0"/>
              </a:rPr>
              <a:t>Five rounds of five questions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500" dirty="0">
                <a:latin typeface="Comic Sans MS" panose="030F0702030302020204" pitchFamily="66" charset="0"/>
              </a:rPr>
              <a:t>Combination of maths and Christmas (</a:t>
            </a:r>
            <a:r>
              <a:rPr lang="en-GB" sz="2500" dirty="0" err="1">
                <a:latin typeface="Comic Sans MS" panose="030F0702030302020204" pitchFamily="66" charset="0"/>
              </a:rPr>
              <a:t>Christmaths</a:t>
            </a:r>
            <a:r>
              <a:rPr lang="en-GB" sz="2500" dirty="0">
                <a:latin typeface="Comic Sans MS" panose="030F0702030302020204" pitchFamily="66" charset="0"/>
              </a:rPr>
              <a:t>?)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500" dirty="0">
                <a:latin typeface="Comic Sans MS" panose="030F0702030302020204" pitchFamily="66" charset="0"/>
              </a:rPr>
              <a:t>Oh go on then, seeing as it’s Christmas, you can use a calculator.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500" dirty="0">
                <a:latin typeface="Comic Sans MS" panose="030F0702030302020204" pitchFamily="66" charset="0"/>
              </a:rPr>
              <a:t>Think of a (sensible) team name and write it at the top of your answer sheet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500" dirty="0">
                <a:latin typeface="Comic Sans MS" panose="030F0702030302020204" pitchFamily="66" charset="0"/>
              </a:rPr>
              <a:t>Write your answers clearly in the correct places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500" dirty="0">
                <a:latin typeface="Comic Sans MS" panose="030F0702030302020204" pitchFamily="66" charset="0"/>
              </a:rPr>
              <a:t>Have fun!</a:t>
            </a:r>
          </a:p>
        </p:txBody>
      </p:sp>
    </p:spTree>
    <p:extLst>
      <p:ext uri="{BB962C8B-B14F-4D97-AF65-F5344CB8AC3E}">
        <p14:creationId xmlns:p14="http://schemas.microsoft.com/office/powerpoint/2010/main" val="339942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51520" y="1196752"/>
            <a:ext cx="1296144" cy="523220"/>
          </a:xfrm>
          <a:prstGeom prst="rect">
            <a:avLst/>
          </a:prstGeom>
          <a:noFill/>
          <a:ln w="57150">
            <a:solidFill>
              <a:srgbClr val="9842B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R2 Q1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446246-D7D9-4354-8A82-7FFCB0E6CB55}"/>
              </a:ext>
            </a:extLst>
          </p:cNvPr>
          <p:cNvSpPr txBox="1"/>
          <p:nvPr/>
        </p:nvSpPr>
        <p:spPr>
          <a:xfrm>
            <a:off x="611560" y="2348880"/>
            <a:ext cx="78488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Miriam bought a coat in the sale. The coat had been reduced by 25%. Miriam paid £30 for the coat.</a:t>
            </a:r>
          </a:p>
          <a:p>
            <a:pPr algn="ctr"/>
            <a:endParaRPr lang="en-GB" sz="3200" dirty="0">
              <a:latin typeface="Comic Sans MS" panose="030F0702030302020204" pitchFamily="66" charset="0"/>
            </a:endParaRPr>
          </a:p>
          <a:p>
            <a:pPr algn="ctr"/>
            <a:r>
              <a:rPr lang="en-GB" sz="3200" dirty="0">
                <a:latin typeface="Comic Sans MS" panose="030F0702030302020204" pitchFamily="66" charset="0"/>
              </a:rPr>
              <a:t>What was the pre-sale price of the coat?</a:t>
            </a:r>
          </a:p>
        </p:txBody>
      </p:sp>
    </p:spTree>
    <p:extLst>
      <p:ext uri="{BB962C8B-B14F-4D97-AF65-F5344CB8AC3E}">
        <p14:creationId xmlns:p14="http://schemas.microsoft.com/office/powerpoint/2010/main" val="991686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82967" y="1772816"/>
            <a:ext cx="78488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The table shows the heights of Amy’s friends. </a:t>
            </a:r>
          </a:p>
          <a:p>
            <a:pPr algn="ctr"/>
            <a:endParaRPr lang="en-GB" sz="2800" dirty="0">
              <a:latin typeface="Comic Sans MS" panose="030F0702030302020204" pitchFamily="66" charset="0"/>
            </a:endParaRPr>
          </a:p>
          <a:p>
            <a:pPr algn="ctr"/>
            <a:endParaRPr lang="en-GB" sz="2800" dirty="0">
              <a:latin typeface="Comic Sans MS" panose="030F0702030302020204" pitchFamily="66" charset="0"/>
            </a:endParaRPr>
          </a:p>
          <a:p>
            <a:pPr algn="ctr"/>
            <a:endParaRPr lang="en-GB" sz="2800" dirty="0">
              <a:latin typeface="Comic Sans MS" panose="030F0702030302020204" pitchFamily="66" charset="0"/>
            </a:endParaRPr>
          </a:p>
          <a:p>
            <a:pPr algn="ctr"/>
            <a:endParaRPr lang="en-GB" sz="2800" dirty="0">
              <a:latin typeface="Comic Sans MS" panose="030F0702030302020204" pitchFamily="66" charset="0"/>
            </a:endParaRPr>
          </a:p>
          <a:p>
            <a:pPr algn="ctr"/>
            <a:endParaRPr lang="en-GB" sz="2800" dirty="0">
              <a:latin typeface="Comic Sans MS" panose="030F0702030302020204" pitchFamily="66" charset="0"/>
            </a:endParaRPr>
          </a:p>
          <a:p>
            <a:pPr algn="ctr"/>
            <a:endParaRPr lang="en-GB" sz="2800" dirty="0">
              <a:latin typeface="Comic Sans MS" panose="030F0702030302020204" pitchFamily="66" charset="0"/>
            </a:endParaRPr>
          </a:p>
          <a:p>
            <a:pPr algn="ctr"/>
            <a:endParaRPr lang="en-GB" sz="2800" dirty="0">
              <a:latin typeface="Comic Sans MS" panose="030F0702030302020204" pitchFamily="66" charset="0"/>
            </a:endParaRPr>
          </a:p>
          <a:p>
            <a:pPr algn="ctr"/>
            <a:r>
              <a:rPr lang="en-GB" sz="2800" dirty="0">
                <a:latin typeface="Comic Sans MS" panose="030F0702030302020204" pitchFamily="66" charset="0"/>
              </a:rPr>
              <a:t>Calculate an estimate for the mean height.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1520" y="1196752"/>
            <a:ext cx="1296144" cy="523220"/>
          </a:xfrm>
          <a:prstGeom prst="rect">
            <a:avLst/>
          </a:prstGeom>
          <a:noFill/>
          <a:ln w="57150">
            <a:solidFill>
              <a:srgbClr val="9842B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R2 Q2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2A8CDC08-9DDF-476C-B2BD-EDC096F12A3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6241894"/>
                  </p:ext>
                </p:extLst>
              </p:nvPr>
            </p:nvGraphicFramePr>
            <p:xfrm>
              <a:off x="1524000" y="2564904"/>
              <a:ext cx="6096000" cy="228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586491380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205984800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Height (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oMath>
                          </a14:m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cm)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Frequency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54536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90</m:t>
                                </m:r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&lt;110</m:t>
                                </m:r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463064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110</m:t>
                                </m:r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&lt;130</m:t>
                                </m:r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490531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130</m:t>
                                </m:r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&lt;150</m:t>
                                </m:r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44731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150</m:t>
                                </m:r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&lt;170</m:t>
                                </m:r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1923819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2A8CDC08-9DDF-476C-B2BD-EDC096F12A3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6241894"/>
                  </p:ext>
                </p:extLst>
              </p:nvPr>
            </p:nvGraphicFramePr>
            <p:xfrm>
              <a:off x="1524000" y="2564904"/>
              <a:ext cx="6096000" cy="228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586491380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2059848006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0" t="-9333" r="-100600" b="-4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Frequency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545367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0" t="-109333" r="-100600" b="-3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400" t="-109333" r="-600" b="-3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630649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0" t="-206579" r="-1006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400" t="-206579" r="-600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905318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0" t="-310667" r="-100600" b="-10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400" t="-310667" r="-600" b="-102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44731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0" t="-410667" r="-100600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400" t="-410667" r="-600" b="-2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1923819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22400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11560" y="2636912"/>
                <a:ext cx="7848872" cy="1611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>
                    <a:latin typeface="Comic Sans MS" panose="030F0702030302020204" pitchFamily="66" charset="0"/>
                  </a:rPr>
                  <a:t>Use the quadratic formula to solve</a:t>
                </a:r>
              </a:p>
              <a:p>
                <a:pPr algn="ctr"/>
                <a:endParaRPr lang="en-GB" sz="3200" dirty="0">
                  <a:latin typeface="Comic Sans MS" panose="030F0702030302020204" pitchFamily="66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−15=0</m:t>
                      </m:r>
                    </m:oMath>
                  </m:oMathPara>
                </a14:m>
                <a:endParaRPr lang="en-GB" sz="3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636912"/>
                <a:ext cx="7848872" cy="1611852"/>
              </a:xfrm>
              <a:prstGeom prst="rect">
                <a:avLst/>
              </a:prstGeom>
              <a:blipFill>
                <a:blip r:embed="rId2"/>
                <a:stretch>
                  <a:fillRect t="-49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51520" y="1196752"/>
            <a:ext cx="1296144" cy="523220"/>
          </a:xfrm>
          <a:prstGeom prst="rect">
            <a:avLst/>
          </a:prstGeom>
          <a:noFill/>
          <a:ln w="57150">
            <a:solidFill>
              <a:srgbClr val="9842B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R2 Q3</a:t>
            </a:r>
          </a:p>
        </p:txBody>
      </p:sp>
    </p:spTree>
    <p:extLst>
      <p:ext uri="{BB962C8B-B14F-4D97-AF65-F5344CB8AC3E}">
        <p14:creationId xmlns:p14="http://schemas.microsoft.com/office/powerpoint/2010/main" val="3010501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132856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Calculate the area of the sector: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1196752"/>
            <a:ext cx="1296144" cy="523220"/>
          </a:xfrm>
          <a:prstGeom prst="rect">
            <a:avLst/>
          </a:prstGeom>
          <a:noFill/>
          <a:ln w="57150">
            <a:solidFill>
              <a:srgbClr val="9842B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R2 Q4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5D9DC81-650E-4D80-A00E-4B012DC3ABDE}"/>
              </a:ext>
            </a:extLst>
          </p:cNvPr>
          <p:cNvGrpSpPr/>
          <p:nvPr/>
        </p:nvGrpSpPr>
        <p:grpSpPr>
          <a:xfrm rot="20121040">
            <a:off x="3077471" y="2798566"/>
            <a:ext cx="4968552" cy="4968552"/>
            <a:chOff x="4636786" y="2483392"/>
            <a:chExt cx="4968552" cy="4968552"/>
          </a:xfrm>
        </p:grpSpPr>
        <p:sp>
          <p:nvSpPr>
            <p:cNvPr id="4" name="Partial Circle 3">
              <a:extLst>
                <a:ext uri="{FF2B5EF4-FFF2-40B4-BE49-F238E27FC236}">
                  <a16:creationId xmlns:a16="http://schemas.microsoft.com/office/drawing/2014/main" id="{6FC4CB0B-45F1-4723-92D8-5F597C195783}"/>
                </a:ext>
              </a:extLst>
            </p:cNvPr>
            <p:cNvSpPr/>
            <p:nvPr/>
          </p:nvSpPr>
          <p:spPr>
            <a:xfrm>
              <a:off x="4636786" y="2483392"/>
              <a:ext cx="4968552" cy="4968552"/>
            </a:xfrm>
            <a:prstGeom prst="pie">
              <a:avLst>
                <a:gd name="adj1" fmla="val 12091712"/>
                <a:gd name="adj2" fmla="val 16200000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" name="Partial Circle 4">
              <a:extLst>
                <a:ext uri="{FF2B5EF4-FFF2-40B4-BE49-F238E27FC236}">
                  <a16:creationId xmlns:a16="http://schemas.microsoft.com/office/drawing/2014/main" id="{AAEFAD49-C79F-4866-B298-1F0EBC8EEC9A}"/>
                </a:ext>
              </a:extLst>
            </p:cNvPr>
            <p:cNvSpPr/>
            <p:nvPr/>
          </p:nvSpPr>
          <p:spPr>
            <a:xfrm>
              <a:off x="6516216" y="4362822"/>
              <a:ext cx="1209693" cy="1209693"/>
            </a:xfrm>
            <a:prstGeom prst="pie">
              <a:avLst>
                <a:gd name="adj1" fmla="val 12091712"/>
                <a:gd name="adj2" fmla="val 16200000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FC5FF6B-AD98-4E4E-ACDC-1CCDF1FBE998}"/>
                  </a:ext>
                </a:extLst>
              </p:cNvPr>
              <p:cNvSpPr txBox="1"/>
              <p:nvPr/>
            </p:nvSpPr>
            <p:spPr>
              <a:xfrm flipH="1">
                <a:off x="5076056" y="3794544"/>
                <a:ext cx="74636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dirty="0" smtClean="0">
                          <a:latin typeface="Cambria Math" panose="02040503050406030204" pitchFamily="18" charset="0"/>
                        </a:rPr>
                        <m:t>6 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GB" sz="2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FC5FF6B-AD98-4E4E-ACDC-1CCDF1FBE9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076056" y="3794544"/>
                <a:ext cx="746369" cy="4001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6BA1F87-1262-40C6-9350-93535BCB999C}"/>
                  </a:ext>
                </a:extLst>
              </p:cNvPr>
              <p:cNvSpPr txBox="1"/>
              <p:nvPr/>
            </p:nvSpPr>
            <p:spPr>
              <a:xfrm flipH="1">
                <a:off x="4473703" y="4653136"/>
                <a:ext cx="74636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dirty="0" smtClean="0">
                          <a:latin typeface="Cambria Math" panose="02040503050406030204" pitchFamily="18" charset="0"/>
                        </a:rPr>
                        <m:t>74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2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6BA1F87-1262-40C6-9350-93535BCB99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473703" y="4653136"/>
                <a:ext cx="746369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4018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348880"/>
            <a:ext cx="78488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Name the song featuring the lyrics:</a:t>
            </a:r>
          </a:p>
          <a:p>
            <a:pPr algn="ctr"/>
            <a:endParaRPr lang="en-GB" sz="3200" dirty="0">
              <a:latin typeface="Comic Sans MS" panose="030F0702030302020204" pitchFamily="66" charset="0"/>
            </a:endParaRPr>
          </a:p>
          <a:p>
            <a:pPr algn="ctr"/>
            <a:r>
              <a:rPr lang="en-GB" sz="3200" dirty="0">
                <a:latin typeface="Comic Sans MS" panose="030F0702030302020204" pitchFamily="66" charset="0"/>
              </a:rPr>
              <a:t>“When you first took my hand</a:t>
            </a:r>
          </a:p>
          <a:p>
            <a:pPr algn="ctr"/>
            <a:r>
              <a:rPr lang="en-GB" sz="3200" dirty="0">
                <a:latin typeface="Comic Sans MS" panose="030F0702030302020204" pitchFamily="66" charset="0"/>
              </a:rPr>
              <a:t>On a cold Christmas Eve</a:t>
            </a:r>
          </a:p>
          <a:p>
            <a:pPr algn="ctr"/>
            <a:r>
              <a:rPr lang="en-GB" sz="3200" dirty="0">
                <a:latin typeface="Comic Sans MS" panose="030F0702030302020204" pitchFamily="66" charset="0"/>
              </a:rPr>
              <a:t>You promised me</a:t>
            </a:r>
          </a:p>
          <a:p>
            <a:pPr algn="ctr"/>
            <a:r>
              <a:rPr lang="en-GB" sz="3200" dirty="0">
                <a:latin typeface="Comic Sans MS" panose="030F0702030302020204" pitchFamily="66" charset="0"/>
              </a:rPr>
              <a:t>Broadway was waiting for me”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1196752"/>
            <a:ext cx="1296144" cy="523220"/>
          </a:xfrm>
          <a:prstGeom prst="rect">
            <a:avLst/>
          </a:prstGeom>
          <a:noFill/>
          <a:ln w="57150">
            <a:solidFill>
              <a:srgbClr val="9842B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R2 Q5</a:t>
            </a:r>
          </a:p>
        </p:txBody>
      </p:sp>
    </p:spTree>
    <p:extLst>
      <p:ext uri="{BB962C8B-B14F-4D97-AF65-F5344CB8AC3E}">
        <p14:creationId xmlns:p14="http://schemas.microsoft.com/office/powerpoint/2010/main" val="2882250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3528" y="1196752"/>
                <a:ext cx="8496944" cy="4740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000" dirty="0">
                    <a:latin typeface="Comic Sans MS" panose="030F0702030302020204" pitchFamily="66" charset="0"/>
                  </a:rPr>
                  <a:t>Round 2 Answers</a:t>
                </a:r>
              </a:p>
              <a:p>
                <a:pPr algn="ctr"/>
                <a:endParaRPr lang="en-GB" sz="2400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2800" dirty="0">
                    <a:latin typeface="Comic Sans MS" panose="030F0702030302020204" pitchFamily="66" charset="0"/>
                  </a:rPr>
                  <a:t>Swap your answer sheet with a neighbouring team!</a:t>
                </a:r>
              </a:p>
              <a:p>
                <a:pPr algn="ctr"/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Q1:	£40</a:t>
                </a: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Q2:	127 cm</a:t>
                </a: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Q3: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Q4:	23.2 cm</a:t>
                </a:r>
                <a:r>
                  <a:rPr lang="en-GB" sz="2800" baseline="30000" dirty="0">
                    <a:latin typeface="Comic Sans MS" panose="030F0702030302020204" pitchFamily="66" charset="0"/>
                  </a:rPr>
                  <a:t>2</a:t>
                </a:r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Q5:	</a:t>
                </a:r>
                <a:r>
                  <a:rPr lang="en-GB" sz="2800" dirty="0" err="1">
                    <a:latin typeface="Comic Sans MS" panose="030F0702030302020204" pitchFamily="66" charset="0"/>
                  </a:rPr>
                  <a:t>Fairytale</a:t>
                </a:r>
                <a:r>
                  <a:rPr lang="en-GB" sz="2800" dirty="0">
                    <a:latin typeface="Comic Sans MS" panose="030F0702030302020204" pitchFamily="66" charset="0"/>
                  </a:rPr>
                  <a:t> of New York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96752"/>
                <a:ext cx="8496944" cy="4740850"/>
              </a:xfrm>
              <a:prstGeom prst="rect">
                <a:avLst/>
              </a:prstGeom>
              <a:blipFill>
                <a:blip r:embed="rId2"/>
                <a:stretch>
                  <a:fillRect l="-1435" t="-2314" b="-20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xplosion 2 3"/>
          <p:cNvSpPr/>
          <p:nvPr/>
        </p:nvSpPr>
        <p:spPr>
          <a:xfrm>
            <a:off x="4572000" y="2636912"/>
            <a:ext cx="5616624" cy="2952328"/>
          </a:xfrm>
          <a:prstGeom prst="irregularSeal2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Swap back to see how you did </a:t>
            </a:r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en-GB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71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132856"/>
            <a:ext cx="770485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>
                <a:latin typeface="Comic Sans MS" panose="030F0702030302020204" pitchFamily="66" charset="0"/>
              </a:rPr>
              <a:t>Round 3</a:t>
            </a:r>
          </a:p>
          <a:p>
            <a:pPr algn="ctr"/>
            <a:endParaRPr lang="en-GB" sz="4400" dirty="0">
              <a:latin typeface="Comic Sans MS" panose="030F0702030302020204" pitchFamily="66" charset="0"/>
            </a:endParaRPr>
          </a:p>
          <a:p>
            <a:pPr algn="ctr"/>
            <a:r>
              <a:rPr lang="en-GB" sz="4400" dirty="0">
                <a:latin typeface="Comic Sans MS" panose="030F0702030302020204" pitchFamily="66" charset="0"/>
              </a:rPr>
              <a:t>(A little tricky)</a:t>
            </a:r>
          </a:p>
        </p:txBody>
      </p:sp>
    </p:spTree>
    <p:extLst>
      <p:ext uri="{BB962C8B-B14F-4D97-AF65-F5344CB8AC3E}">
        <p14:creationId xmlns:p14="http://schemas.microsoft.com/office/powerpoint/2010/main" val="377390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916832"/>
            <a:ext cx="78488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Alex wants to find out how many ducks there are in a park.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One day he puts a tag on each of 30 of the ducks. 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The next day he catches 40 ducks.</a:t>
            </a: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8 of these ducks have tags on them.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Work out an estimate for the number of ducks in the park.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1196752"/>
            <a:ext cx="1296144" cy="523220"/>
          </a:xfrm>
          <a:prstGeom prst="rect">
            <a:avLst/>
          </a:prstGeom>
          <a:noFill/>
          <a:ln w="57150">
            <a:solidFill>
              <a:srgbClr val="9842B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R3 Q1</a:t>
            </a:r>
          </a:p>
        </p:txBody>
      </p:sp>
    </p:spTree>
    <p:extLst>
      <p:ext uri="{BB962C8B-B14F-4D97-AF65-F5344CB8AC3E}">
        <p14:creationId xmlns:p14="http://schemas.microsoft.com/office/powerpoint/2010/main" val="3601265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1988840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Calculate the volume of the cone.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1196752"/>
            <a:ext cx="1296144" cy="523220"/>
          </a:xfrm>
          <a:prstGeom prst="rect">
            <a:avLst/>
          </a:prstGeom>
          <a:noFill/>
          <a:ln w="57150">
            <a:solidFill>
              <a:srgbClr val="9842B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R3 Q2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AD8F63-9AFF-485D-A66E-BB1928904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2842483"/>
            <a:ext cx="3435474" cy="1387403"/>
          </a:xfrm>
          <a:prstGeom prst="rect">
            <a:avLst/>
          </a:prstGeom>
        </p:spPr>
      </p:pic>
      <p:pic>
        <p:nvPicPr>
          <p:cNvPr id="2050" name="Picture 2" descr="Image result for cone volume">
            <a:extLst>
              <a:ext uri="{FF2B5EF4-FFF2-40B4-BE49-F238E27FC236}">
                <a16:creationId xmlns:a16="http://schemas.microsoft.com/office/drawing/2014/main" id="{12D15977-706B-4C5E-8BC0-6812FBE8D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09162"/>
            <a:ext cx="396044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195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11560" y="2629762"/>
                <a:ext cx="7848872" cy="2095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>
                    <a:latin typeface="Comic Sans MS" panose="030F0702030302020204" pitchFamily="66" charset="0"/>
                  </a:rPr>
                  <a:t>Simplify fully</a:t>
                </a:r>
              </a:p>
              <a:p>
                <a:pPr algn="ctr"/>
                <a:endParaRPr lang="en-GB" sz="3200" dirty="0">
                  <a:latin typeface="Comic Sans MS" panose="030F0702030302020204" pitchFamily="66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3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−12</m:t>
                          </m:r>
                        </m:num>
                        <m:den>
                          <m:sSup>
                            <m:sSupPr>
                              <m:ctrlPr>
                                <a:rPr lang="en-GB" sz="3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−16</m:t>
                          </m:r>
                        </m:den>
                      </m:f>
                    </m:oMath>
                  </m:oMathPara>
                </a14:m>
                <a:endParaRPr lang="en-GB" sz="3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629762"/>
                <a:ext cx="7848872" cy="2095382"/>
              </a:xfrm>
              <a:prstGeom prst="rect">
                <a:avLst/>
              </a:prstGeom>
              <a:blipFill>
                <a:blip r:embed="rId2"/>
                <a:stretch>
                  <a:fillRect t="-37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51520" y="1196752"/>
            <a:ext cx="1296144" cy="523220"/>
          </a:xfrm>
          <a:prstGeom prst="rect">
            <a:avLst/>
          </a:prstGeom>
          <a:noFill/>
          <a:ln w="57150">
            <a:solidFill>
              <a:srgbClr val="9842B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R3 Q3</a:t>
            </a:r>
          </a:p>
        </p:txBody>
      </p:sp>
    </p:spTree>
    <p:extLst>
      <p:ext uri="{BB962C8B-B14F-4D97-AF65-F5344CB8AC3E}">
        <p14:creationId xmlns:p14="http://schemas.microsoft.com/office/powerpoint/2010/main" val="3877664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132856"/>
            <a:ext cx="770485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>
                <a:latin typeface="Comic Sans MS" panose="030F0702030302020204" pitchFamily="66" charset="0"/>
              </a:rPr>
              <a:t>Round 1</a:t>
            </a:r>
          </a:p>
          <a:p>
            <a:pPr algn="ctr"/>
            <a:endParaRPr lang="en-GB" sz="4400" dirty="0">
              <a:latin typeface="Comic Sans MS" panose="030F0702030302020204" pitchFamily="66" charset="0"/>
            </a:endParaRPr>
          </a:p>
          <a:p>
            <a:pPr algn="ctr"/>
            <a:r>
              <a:rPr lang="en-GB" sz="4400" dirty="0">
                <a:latin typeface="Comic Sans MS" panose="030F0702030302020204" pitchFamily="66" charset="0"/>
              </a:rPr>
              <a:t>(Fairly easy)</a:t>
            </a:r>
          </a:p>
        </p:txBody>
      </p:sp>
    </p:spTree>
    <p:extLst>
      <p:ext uri="{BB962C8B-B14F-4D97-AF65-F5344CB8AC3E}">
        <p14:creationId xmlns:p14="http://schemas.microsoft.com/office/powerpoint/2010/main" val="13735205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47564" y="2264673"/>
                <a:ext cx="7848872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GB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1,2,3,4,5,6,7,8,9,10</m:t>
                          </m:r>
                        </m:e>
                      </m:d>
                    </m:oMath>
                  </m:oMathPara>
                </a14:m>
                <a:endParaRPr lang="en-GB" sz="3200" dirty="0">
                  <a:latin typeface="Comic Sans MS" panose="030F0702030302020204" pitchFamily="66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GB" sz="3200" b="0" i="0" smtClean="0">
                              <a:latin typeface="Cambria Math" panose="02040503050406030204" pitchFamily="18" charset="0"/>
                            </a:rPr>
                            <m:t>odd</m:t>
                          </m:r>
                          <m:r>
                            <a:rPr lang="en-GB" sz="32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3200" b="0" i="0" smtClean="0">
                              <a:latin typeface="Cambria Math" panose="02040503050406030204" pitchFamily="18" charset="0"/>
                            </a:rPr>
                            <m:t>numbers</m:t>
                          </m:r>
                        </m:e>
                      </m:d>
                    </m:oMath>
                  </m:oMathPara>
                </a14:m>
                <a:endParaRPr lang="en-GB" sz="3200" b="0" dirty="0">
                  <a:latin typeface="Comic Sans MS" panose="030F0702030302020204" pitchFamily="66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GB" sz="3200" b="0" i="0" smtClean="0">
                              <a:latin typeface="Cambria Math" panose="02040503050406030204" pitchFamily="18" charset="0"/>
                            </a:rPr>
                            <m:t>prime</m:t>
                          </m:r>
                          <m:r>
                            <a:rPr lang="en-GB" sz="32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3200" b="0" i="0" smtClean="0">
                              <a:latin typeface="Cambria Math" panose="02040503050406030204" pitchFamily="18" charset="0"/>
                            </a:rPr>
                            <m:t>numbers</m:t>
                          </m:r>
                        </m:e>
                      </m:d>
                    </m:oMath>
                  </m:oMathPara>
                </a14:m>
                <a:endParaRPr lang="en-GB" sz="3200" dirty="0">
                  <a:latin typeface="Comic Sans MS" panose="030F0702030302020204" pitchFamily="66" charset="0"/>
                </a:endParaRPr>
              </a:p>
              <a:p>
                <a:pPr algn="ctr"/>
                <a:endParaRPr lang="en-GB" sz="3200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3200" dirty="0">
                    <a:latin typeface="Comic Sans MS" panose="030F0702030302020204" pitchFamily="66" charset="0"/>
                  </a:rPr>
                  <a:t>Calculate the probability of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GB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endParaRPr lang="en-GB" sz="3200" dirty="0">
                  <a:latin typeface="Comic Sans MS" panose="030F0702030302020204" pitchFamily="66" charset="0"/>
                </a:endParaRPr>
              </a:p>
              <a:p>
                <a:pPr algn="ctr"/>
                <a:endParaRPr lang="en-GB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dirty="0">
                    <a:latin typeface="Comic Sans MS" panose="030F0702030302020204" pitchFamily="66" charset="0"/>
                  </a:rPr>
                  <a:t>Hint: draw a Venn diagram…</a:t>
                </a:r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64" y="2264673"/>
                <a:ext cx="7848872" cy="3108543"/>
              </a:xfrm>
              <a:prstGeom prst="rect">
                <a:avLst/>
              </a:prstGeom>
              <a:blipFill>
                <a:blip r:embed="rId2"/>
                <a:stretch>
                  <a:fillRect b="-25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51520" y="1196752"/>
            <a:ext cx="1296144" cy="523220"/>
          </a:xfrm>
          <a:prstGeom prst="rect">
            <a:avLst/>
          </a:prstGeom>
          <a:noFill/>
          <a:ln w="57150">
            <a:solidFill>
              <a:srgbClr val="9842B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R3 Q4</a:t>
            </a:r>
          </a:p>
        </p:txBody>
      </p:sp>
    </p:spTree>
    <p:extLst>
      <p:ext uri="{BB962C8B-B14F-4D97-AF65-F5344CB8AC3E}">
        <p14:creationId xmlns:p14="http://schemas.microsoft.com/office/powerpoint/2010/main" val="4232350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3212976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Who voiced the Grinch in the 2000 movie </a:t>
            </a:r>
            <a:r>
              <a:rPr lang="en-GB" sz="3200" i="1" dirty="0">
                <a:latin typeface="Comic Sans MS" panose="030F0702030302020204" pitchFamily="66" charset="0"/>
              </a:rPr>
              <a:t>The Grinch Who Stole Christmas</a:t>
            </a:r>
            <a:r>
              <a:rPr lang="en-GB" sz="3200" dirty="0"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1196752"/>
            <a:ext cx="1296144" cy="523220"/>
          </a:xfrm>
          <a:prstGeom prst="rect">
            <a:avLst/>
          </a:prstGeom>
          <a:noFill/>
          <a:ln w="57150">
            <a:solidFill>
              <a:srgbClr val="9842B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R3 Q5</a:t>
            </a:r>
          </a:p>
        </p:txBody>
      </p:sp>
    </p:spTree>
    <p:extLst>
      <p:ext uri="{BB962C8B-B14F-4D97-AF65-F5344CB8AC3E}">
        <p14:creationId xmlns:p14="http://schemas.microsoft.com/office/powerpoint/2010/main" val="20893869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3528" y="1196752"/>
                <a:ext cx="8496944" cy="4921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000" dirty="0">
                    <a:latin typeface="Comic Sans MS" panose="030F0702030302020204" pitchFamily="66" charset="0"/>
                  </a:rPr>
                  <a:t>Round 3 Answers</a:t>
                </a:r>
              </a:p>
              <a:p>
                <a:pPr algn="ctr"/>
                <a:endParaRPr lang="en-GB" sz="2400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2800" dirty="0">
                    <a:latin typeface="Comic Sans MS" panose="030F0702030302020204" pitchFamily="66" charset="0"/>
                  </a:rPr>
                  <a:t>Swap your answer sheet with a neighbouring team!</a:t>
                </a:r>
              </a:p>
              <a:p>
                <a:pPr algn="ctr"/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Q1:	150</a:t>
                </a: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Q2:	1005.3 m</a:t>
                </a:r>
                <a:r>
                  <a:rPr lang="en-GB" sz="2800" baseline="30000" dirty="0">
                    <a:latin typeface="Comic Sans MS" panose="030F0702030302020204" pitchFamily="66" charset="0"/>
                  </a:rPr>
                  <a:t>3</a:t>
                </a:r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Q3: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+4</m:t>
                        </m:r>
                      </m:den>
                    </m:f>
                  </m:oMath>
                </a14:m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Q4: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or 0.3</a:t>
                </a: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Q5:	Jim Carey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96752"/>
                <a:ext cx="8496944" cy="4921540"/>
              </a:xfrm>
              <a:prstGeom prst="rect">
                <a:avLst/>
              </a:prstGeom>
              <a:blipFill>
                <a:blip r:embed="rId2"/>
                <a:stretch>
                  <a:fillRect l="-1435" t="-2228" b="-17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xplosion 2 3"/>
          <p:cNvSpPr/>
          <p:nvPr/>
        </p:nvSpPr>
        <p:spPr>
          <a:xfrm>
            <a:off x="4355976" y="2924944"/>
            <a:ext cx="5616624" cy="2952328"/>
          </a:xfrm>
          <a:prstGeom prst="irregularSeal2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Swap back to see how you did </a:t>
            </a:r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en-GB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23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132856"/>
            <a:ext cx="770485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>
                <a:latin typeface="Comic Sans MS" panose="030F0702030302020204" pitchFamily="66" charset="0"/>
              </a:rPr>
              <a:t>Round 4</a:t>
            </a:r>
          </a:p>
          <a:p>
            <a:pPr algn="ctr"/>
            <a:endParaRPr lang="en-GB" sz="4400" dirty="0">
              <a:latin typeface="Comic Sans MS" panose="030F0702030302020204" pitchFamily="66" charset="0"/>
            </a:endParaRPr>
          </a:p>
          <a:p>
            <a:pPr algn="ctr"/>
            <a:r>
              <a:rPr lang="en-GB" sz="4400" dirty="0">
                <a:latin typeface="Comic Sans MS" panose="030F0702030302020204" pitchFamily="66" charset="0"/>
              </a:rPr>
              <a:t>(Pretty tough)</a:t>
            </a:r>
          </a:p>
        </p:txBody>
      </p:sp>
    </p:spTree>
    <p:extLst>
      <p:ext uri="{BB962C8B-B14F-4D97-AF65-F5344CB8AC3E}">
        <p14:creationId xmlns:p14="http://schemas.microsoft.com/office/powerpoint/2010/main" val="35674691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11560" y="2492896"/>
                <a:ext cx="7848872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is directly proportional to the cube of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and when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=54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. </a:t>
                </a:r>
              </a:p>
              <a:p>
                <a:pPr algn="ctr"/>
                <a:endParaRPr lang="en-GB" sz="3200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3200" dirty="0">
                    <a:latin typeface="Comic Sans MS" panose="030F0702030302020204" pitchFamily="66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492896"/>
                <a:ext cx="7848872" cy="2062103"/>
              </a:xfrm>
              <a:prstGeom prst="rect">
                <a:avLst/>
              </a:prstGeom>
              <a:blipFill>
                <a:blip r:embed="rId2"/>
                <a:stretch>
                  <a:fillRect t="-3846" r="-3106" b="-88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51520" y="1196752"/>
            <a:ext cx="1296144" cy="523220"/>
          </a:xfrm>
          <a:prstGeom prst="rect">
            <a:avLst/>
          </a:prstGeom>
          <a:noFill/>
          <a:ln w="57150">
            <a:solidFill>
              <a:srgbClr val="9842B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R4 Q1</a:t>
            </a:r>
          </a:p>
        </p:txBody>
      </p:sp>
    </p:spTree>
    <p:extLst>
      <p:ext uri="{BB962C8B-B14F-4D97-AF65-F5344CB8AC3E}">
        <p14:creationId xmlns:p14="http://schemas.microsoft.com/office/powerpoint/2010/main" val="4099417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11560" y="1844824"/>
                <a:ext cx="78488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>
                    <a:latin typeface="Comic Sans MS" panose="030F0702030302020204" pitchFamily="66" charset="0"/>
                  </a:rPr>
                  <a:t>Calculate the value of </a:t>
                </a:r>
                <a14:m>
                  <m:oMath xmlns:m="http://schemas.openxmlformats.org/officeDocument/2006/math">
                    <m:r>
                      <a:rPr lang="en-GB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844824"/>
                <a:ext cx="7848872" cy="584775"/>
              </a:xfrm>
              <a:prstGeom prst="rect">
                <a:avLst/>
              </a:prstGeom>
              <a:blipFill>
                <a:blip r:embed="rId2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51520" y="1196752"/>
            <a:ext cx="1296144" cy="523220"/>
          </a:xfrm>
          <a:prstGeom prst="rect">
            <a:avLst/>
          </a:prstGeom>
          <a:noFill/>
          <a:ln w="57150">
            <a:solidFill>
              <a:srgbClr val="9842B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R4 Q2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F3FCF54-EB05-46F4-8D4E-4C9A761137B3}"/>
              </a:ext>
            </a:extLst>
          </p:cNvPr>
          <p:cNvGrpSpPr/>
          <p:nvPr/>
        </p:nvGrpSpPr>
        <p:grpSpPr>
          <a:xfrm>
            <a:off x="2915816" y="2736214"/>
            <a:ext cx="3384376" cy="3384376"/>
            <a:chOff x="2267744" y="2924944"/>
            <a:chExt cx="3384376" cy="338437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BB8B044-EE20-478D-8E03-444E23FC8217}"/>
                </a:ext>
              </a:extLst>
            </p:cNvPr>
            <p:cNvSpPr/>
            <p:nvPr/>
          </p:nvSpPr>
          <p:spPr>
            <a:xfrm>
              <a:off x="2267744" y="2924944"/>
              <a:ext cx="3384376" cy="338437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CC29FEF-27F0-4FE8-994E-EAE648C538F5}"/>
                </a:ext>
              </a:extLst>
            </p:cNvPr>
            <p:cNvSpPr/>
            <p:nvPr/>
          </p:nvSpPr>
          <p:spPr>
            <a:xfrm>
              <a:off x="3923928" y="4581128"/>
              <a:ext cx="72008" cy="72008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AB5C39C-CB44-4B7A-B1F7-C376F85525C8}"/>
                </a:ext>
              </a:extLst>
            </p:cNvPr>
            <p:cNvCxnSpPr>
              <a:cxnSpLocks/>
              <a:endCxn id="5" idx="5"/>
            </p:cNvCxnSpPr>
            <p:nvPr/>
          </p:nvCxnSpPr>
          <p:spPr>
            <a:xfrm>
              <a:off x="3995936" y="4617132"/>
              <a:ext cx="1160554" cy="119655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074C698-1C98-4A09-B3F6-8968251671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95936" y="3068960"/>
              <a:ext cx="540060" cy="151216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FC08E45-160B-41D5-BC86-B7E012748566}"/>
                </a:ext>
              </a:extLst>
            </p:cNvPr>
            <p:cNvCxnSpPr>
              <a:stCxn id="5" idx="5"/>
            </p:cNvCxnSpPr>
            <p:nvPr/>
          </p:nvCxnSpPr>
          <p:spPr>
            <a:xfrm flipH="1" flipV="1">
              <a:off x="2339752" y="4149080"/>
              <a:ext cx="2816738" cy="166461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0D35939-36BB-440F-901B-F2614FE24D5A}"/>
                </a:ext>
              </a:extLst>
            </p:cNvPr>
            <p:cNvCxnSpPr/>
            <p:nvPr/>
          </p:nvCxnSpPr>
          <p:spPr>
            <a:xfrm flipV="1">
              <a:off x="2339752" y="3068960"/>
              <a:ext cx="2196244" cy="1052542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23" name="Partial Circle 22">
            <a:extLst>
              <a:ext uri="{FF2B5EF4-FFF2-40B4-BE49-F238E27FC236}">
                <a16:creationId xmlns:a16="http://schemas.microsoft.com/office/drawing/2014/main" id="{90824229-2D1D-420F-A8BE-EE80BA5E3529}"/>
              </a:ext>
            </a:extLst>
          </p:cNvPr>
          <p:cNvSpPr/>
          <p:nvPr/>
        </p:nvSpPr>
        <p:spPr>
          <a:xfrm>
            <a:off x="4175956" y="3968776"/>
            <a:ext cx="936104" cy="936104"/>
          </a:xfrm>
          <a:prstGeom prst="pie">
            <a:avLst>
              <a:gd name="adj1" fmla="val 17286906"/>
              <a:gd name="adj2" fmla="val 263509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4" name="Partial Circle 23">
            <a:extLst>
              <a:ext uri="{FF2B5EF4-FFF2-40B4-BE49-F238E27FC236}">
                <a16:creationId xmlns:a16="http://schemas.microsoft.com/office/drawing/2014/main" id="{9124AFA8-F67C-4B1D-B60C-B5A819AA5A21}"/>
              </a:ext>
            </a:extLst>
          </p:cNvPr>
          <p:cNvSpPr/>
          <p:nvPr/>
        </p:nvSpPr>
        <p:spPr>
          <a:xfrm>
            <a:off x="2492194" y="3492298"/>
            <a:ext cx="936104" cy="936104"/>
          </a:xfrm>
          <a:prstGeom prst="pie">
            <a:avLst>
              <a:gd name="adj1" fmla="val 19978170"/>
              <a:gd name="adj2" fmla="val 178396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4C4915D-B8CB-4F5F-9605-9514E4408F7A}"/>
                  </a:ext>
                </a:extLst>
              </p:cNvPr>
              <p:cNvSpPr txBox="1"/>
              <p:nvPr/>
            </p:nvSpPr>
            <p:spPr>
              <a:xfrm>
                <a:off x="3474149" y="3828607"/>
                <a:ext cx="62388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58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4C4915D-B8CB-4F5F-9605-9514E4408F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4149" y="3828607"/>
                <a:ext cx="623889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8147B81-2CCA-41A6-A120-6BDBD4DD75F9}"/>
                  </a:ext>
                </a:extLst>
              </p:cNvPr>
              <p:cNvSpPr txBox="1"/>
              <p:nvPr/>
            </p:nvSpPr>
            <p:spPr>
              <a:xfrm>
                <a:off x="5046232" y="3932772"/>
                <a:ext cx="48282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8147B81-2CCA-41A6-A120-6BDBD4DD75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6232" y="3932772"/>
                <a:ext cx="482824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39997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11560" y="2348880"/>
                <a:ext cx="7848872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>
                    <a:latin typeface="Comic Sans MS" panose="030F0702030302020204" pitchFamily="66" charset="0"/>
                  </a:rPr>
                  <a:t>Jack’s room is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2.2 </m:t>
                    </m:r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wide to the nearest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10 </m:t>
                    </m:r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3.4 </m:t>
                    </m:r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long to the nearest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10 </m:t>
                    </m:r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. </a:t>
                </a:r>
              </a:p>
              <a:p>
                <a:pPr algn="ctr"/>
                <a:endParaRPr lang="en-GB" sz="3200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3200" dirty="0">
                    <a:latin typeface="Comic Sans MS" panose="030F0702030302020204" pitchFamily="66" charset="0"/>
                  </a:rPr>
                  <a:t>What is the lower bound for the floor area of Jack’s room?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348880"/>
                <a:ext cx="7848872" cy="3046988"/>
              </a:xfrm>
              <a:prstGeom prst="rect">
                <a:avLst/>
              </a:prstGeom>
              <a:blipFill>
                <a:blip r:embed="rId2"/>
                <a:stretch>
                  <a:fillRect l="-1708" t="-2600" r="-3106" b="-56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51520" y="1196752"/>
            <a:ext cx="1296144" cy="523220"/>
          </a:xfrm>
          <a:prstGeom prst="rect">
            <a:avLst/>
          </a:prstGeom>
          <a:noFill/>
          <a:ln w="57150">
            <a:solidFill>
              <a:srgbClr val="9842B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R4 Q3</a:t>
            </a:r>
          </a:p>
        </p:txBody>
      </p:sp>
    </p:spTree>
    <p:extLst>
      <p:ext uri="{BB962C8B-B14F-4D97-AF65-F5344CB8AC3E}">
        <p14:creationId xmlns:p14="http://schemas.microsoft.com/office/powerpoint/2010/main" val="24970702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196752"/>
            <a:ext cx="1296144" cy="523220"/>
          </a:xfrm>
          <a:prstGeom prst="rect">
            <a:avLst/>
          </a:prstGeom>
          <a:noFill/>
          <a:ln w="57150">
            <a:solidFill>
              <a:srgbClr val="9842B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R4 Q4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22D6CC-503C-4117-9CA7-1EC3AEE1F2BF}"/>
              </a:ext>
            </a:extLst>
          </p:cNvPr>
          <p:cNvSpPr/>
          <p:nvPr/>
        </p:nvSpPr>
        <p:spPr>
          <a:xfrm>
            <a:off x="539552" y="1772816"/>
            <a:ext cx="79928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There are 8 sweets in a bag.</a:t>
            </a:r>
          </a:p>
          <a:p>
            <a:pPr algn="ctr"/>
            <a:endParaRPr lang="en-GB" sz="2800" dirty="0">
              <a:latin typeface="Comic Sans MS" panose="030F0702030302020204" pitchFamily="66" charset="0"/>
            </a:endParaRPr>
          </a:p>
          <a:p>
            <a:pPr algn="ctr"/>
            <a:r>
              <a:rPr lang="en-GB" sz="2800" dirty="0">
                <a:latin typeface="Comic Sans MS" panose="030F0702030302020204" pitchFamily="66" charset="0"/>
              </a:rPr>
              <a:t>Three sweets are red, three sweets are blue and two sweets are green.</a:t>
            </a:r>
          </a:p>
          <a:p>
            <a:pPr algn="ctr"/>
            <a:endParaRPr lang="en-GB" sz="2800" dirty="0">
              <a:latin typeface="Comic Sans MS" panose="030F0702030302020204" pitchFamily="66" charset="0"/>
            </a:endParaRPr>
          </a:p>
          <a:p>
            <a:pPr algn="ctr"/>
            <a:r>
              <a:rPr lang="en-GB" sz="2800" dirty="0">
                <a:latin typeface="Comic Sans MS" panose="030F0702030302020204" pitchFamily="66" charset="0"/>
              </a:rPr>
              <a:t>Two sweets are selected at random without replacement.</a:t>
            </a:r>
          </a:p>
          <a:p>
            <a:pPr algn="ctr"/>
            <a:endParaRPr lang="en-GB" sz="2800" dirty="0">
              <a:latin typeface="Comic Sans MS" panose="030F0702030302020204" pitchFamily="66" charset="0"/>
            </a:endParaRPr>
          </a:p>
          <a:p>
            <a:pPr algn="ctr"/>
            <a:r>
              <a:rPr lang="en-GB" sz="2800" dirty="0">
                <a:latin typeface="Comic Sans MS" panose="030F0702030302020204" pitchFamily="66" charset="0"/>
              </a:rPr>
              <a:t>Calculate the probability that the sweets are not the same colour.</a:t>
            </a:r>
          </a:p>
        </p:txBody>
      </p:sp>
    </p:spTree>
    <p:extLst>
      <p:ext uri="{BB962C8B-B14F-4D97-AF65-F5344CB8AC3E}">
        <p14:creationId xmlns:p14="http://schemas.microsoft.com/office/powerpoint/2010/main" val="39195060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3429000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Can you name all eight reindeer?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1196752"/>
            <a:ext cx="1296144" cy="523220"/>
          </a:xfrm>
          <a:prstGeom prst="rect">
            <a:avLst/>
          </a:prstGeom>
          <a:noFill/>
          <a:ln w="57150">
            <a:solidFill>
              <a:srgbClr val="9842B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R4 Q5</a:t>
            </a:r>
          </a:p>
        </p:txBody>
      </p:sp>
    </p:spTree>
    <p:extLst>
      <p:ext uri="{BB962C8B-B14F-4D97-AF65-F5344CB8AC3E}">
        <p14:creationId xmlns:p14="http://schemas.microsoft.com/office/powerpoint/2010/main" val="30688043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3528" y="1196752"/>
                <a:ext cx="8496944" cy="51717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000" dirty="0">
                    <a:latin typeface="Comic Sans MS" panose="030F0702030302020204" pitchFamily="66" charset="0"/>
                  </a:rPr>
                  <a:t>Round 4 Answers</a:t>
                </a:r>
              </a:p>
              <a:p>
                <a:pPr algn="ctr"/>
                <a:endParaRPr lang="en-GB" sz="2400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2800" dirty="0">
                    <a:latin typeface="Comic Sans MS" panose="030F0702030302020204" pitchFamily="66" charset="0"/>
                  </a:rPr>
                  <a:t>Swap your answer sheet with a neighbouring team!</a:t>
                </a:r>
              </a:p>
              <a:p>
                <a:pPr algn="ctr"/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Q1:</a:t>
                </a:r>
                <a:r>
                  <a:rPr lang="en-GB" sz="2800">
                    <a:latin typeface="Comic Sans MS" panose="030F0702030302020204" pitchFamily="66" charset="0"/>
                  </a:rPr>
                  <a:t>	</a:t>
                </a:r>
                <a:r>
                  <a:rPr lang="en-GB" sz="2800" smtClean="0">
                    <a:latin typeface="Comic Sans MS" panose="030F0702030302020204" pitchFamily="66" charset="0"/>
                  </a:rPr>
                  <a:t>16</a:t>
                </a:r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Q2:	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116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Q3:	7.2025 m</a:t>
                </a:r>
                <a:r>
                  <a:rPr lang="en-GB" sz="2800" baseline="30000" dirty="0">
                    <a:latin typeface="Comic Sans MS" panose="030F0702030302020204" pitchFamily="66" charset="0"/>
                  </a:rPr>
                  <a:t>2</a:t>
                </a:r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Q4: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42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56</m:t>
                        </m:r>
                      </m:den>
                    </m:f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Q5:	Dasher, Dancer, Prancer, Vixen, Comet, 	Cupid, Donner and Blitzen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96752"/>
                <a:ext cx="8496944" cy="5171737"/>
              </a:xfrm>
              <a:prstGeom prst="rect">
                <a:avLst/>
              </a:prstGeom>
              <a:blipFill>
                <a:blip r:embed="rId2"/>
                <a:stretch>
                  <a:fillRect l="-1435" t="-2120" b="-16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xplosion 2 3"/>
          <p:cNvSpPr/>
          <p:nvPr/>
        </p:nvSpPr>
        <p:spPr>
          <a:xfrm>
            <a:off x="5076056" y="2348880"/>
            <a:ext cx="5616624" cy="2952328"/>
          </a:xfrm>
          <a:prstGeom prst="irregularSeal2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Swap back to see how you did </a:t>
            </a:r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en-GB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39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196752"/>
            <a:ext cx="1152128" cy="523220"/>
          </a:xfrm>
          <a:prstGeom prst="rect">
            <a:avLst/>
          </a:prstGeom>
          <a:noFill/>
          <a:ln w="57150">
            <a:solidFill>
              <a:srgbClr val="9842B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R1 Q1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E9C770-E726-4D36-B9FC-6CA0E482AA13}"/>
                  </a:ext>
                </a:extLst>
              </p:cNvPr>
              <p:cNvSpPr txBox="1"/>
              <p:nvPr/>
            </p:nvSpPr>
            <p:spPr>
              <a:xfrm>
                <a:off x="683568" y="2564904"/>
                <a:ext cx="7848872" cy="20992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>
                    <a:latin typeface="Comic Sans MS" panose="030F0702030302020204" pitchFamily="66" charset="0"/>
                  </a:rPr>
                  <a:t>Simplify:</a:t>
                </a:r>
              </a:p>
              <a:p>
                <a:pPr algn="ctr"/>
                <a:endParaRPr lang="en-GB" sz="3200" dirty="0">
                  <a:latin typeface="Comic Sans MS" panose="030F0702030302020204" pitchFamily="66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3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×4</m:t>
                          </m:r>
                          <m:sSup>
                            <m:sSupPr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sz="3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3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E9C770-E726-4D36-B9FC-6CA0E482AA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564904"/>
                <a:ext cx="7848872" cy="2099229"/>
              </a:xfrm>
              <a:prstGeom prst="rect">
                <a:avLst/>
              </a:prstGeom>
              <a:blipFill>
                <a:blip r:embed="rId2"/>
                <a:stretch>
                  <a:fillRect t="-37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72038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132856"/>
            <a:ext cx="770485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>
                <a:latin typeface="Comic Sans MS" panose="030F0702030302020204" pitchFamily="66" charset="0"/>
              </a:rPr>
              <a:t>Round 5</a:t>
            </a:r>
          </a:p>
          <a:p>
            <a:pPr algn="ctr"/>
            <a:endParaRPr lang="en-GB" sz="4400" dirty="0">
              <a:latin typeface="Comic Sans MS" panose="030F0702030302020204" pitchFamily="66" charset="0"/>
            </a:endParaRPr>
          </a:p>
          <a:p>
            <a:pPr algn="ctr"/>
            <a:r>
              <a:rPr lang="en-GB" sz="4400" dirty="0">
                <a:latin typeface="Comic Sans MS" panose="030F0702030302020204" pitchFamily="66" charset="0"/>
              </a:rPr>
              <a:t>(Hard as nails)</a:t>
            </a:r>
          </a:p>
        </p:txBody>
      </p:sp>
    </p:spTree>
    <p:extLst>
      <p:ext uri="{BB962C8B-B14F-4D97-AF65-F5344CB8AC3E}">
        <p14:creationId xmlns:p14="http://schemas.microsoft.com/office/powerpoint/2010/main" val="4552022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196752"/>
            <a:ext cx="1296144" cy="523220"/>
          </a:xfrm>
          <a:prstGeom prst="rect">
            <a:avLst/>
          </a:prstGeom>
          <a:noFill/>
          <a:ln w="57150">
            <a:solidFill>
              <a:srgbClr val="9842B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R5 Q1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F40B97A-5413-46FF-ABEB-539BA388D0E5}"/>
                  </a:ext>
                </a:extLst>
              </p:cNvPr>
              <p:cNvSpPr txBox="1"/>
              <p:nvPr/>
            </p:nvSpPr>
            <p:spPr>
              <a:xfrm>
                <a:off x="611560" y="2780928"/>
                <a:ext cx="7848872" cy="2206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>
                    <a:latin typeface="Comic Sans MS" panose="030F0702030302020204" pitchFamily="66" charset="0"/>
                  </a:rPr>
                  <a:t>Rationalise the denominator</a:t>
                </a:r>
              </a:p>
              <a:p>
                <a:pPr algn="ctr"/>
                <a:endParaRPr lang="en-GB" sz="3200" dirty="0">
                  <a:latin typeface="Comic Sans MS" panose="030F0702030302020204" pitchFamily="66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3+</m:t>
                          </m:r>
                          <m:rad>
                            <m:radPr>
                              <m:degHide m:val="on"/>
                              <m:ctrlPr>
                                <a:rPr lang="en-GB" sz="32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32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GB" sz="3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F40B97A-5413-46FF-ABEB-539BA388D0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780928"/>
                <a:ext cx="7848872" cy="2206951"/>
              </a:xfrm>
              <a:prstGeom prst="rect">
                <a:avLst/>
              </a:prstGeom>
              <a:blipFill>
                <a:blip r:embed="rId2"/>
                <a:stretch>
                  <a:fillRect t="-35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13142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1520" y="1196752"/>
            <a:ext cx="1296144" cy="523220"/>
          </a:xfrm>
          <a:prstGeom prst="rect">
            <a:avLst/>
          </a:prstGeom>
          <a:noFill/>
          <a:ln w="57150">
            <a:solidFill>
              <a:srgbClr val="9842B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R5 Q2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DC4E19-3EE7-4236-9684-99C251E4E415}"/>
              </a:ext>
            </a:extLst>
          </p:cNvPr>
          <p:cNvSpPr txBox="1"/>
          <p:nvPr/>
        </p:nvSpPr>
        <p:spPr>
          <a:xfrm>
            <a:off x="611560" y="2780928"/>
            <a:ext cx="78488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Calculate the n</a:t>
            </a:r>
            <a:r>
              <a:rPr lang="en-GB" sz="3200" baseline="30000" dirty="0">
                <a:latin typeface="Comic Sans MS" panose="030F0702030302020204" pitchFamily="66" charset="0"/>
              </a:rPr>
              <a:t>th </a:t>
            </a:r>
            <a:r>
              <a:rPr lang="en-GB" sz="3200" dirty="0">
                <a:latin typeface="Comic Sans MS" panose="030F0702030302020204" pitchFamily="66" charset="0"/>
              </a:rPr>
              <a:t>term of this quadratic sequence:</a:t>
            </a:r>
          </a:p>
          <a:p>
            <a:pPr algn="ctr"/>
            <a:endParaRPr lang="en-GB" sz="3200" dirty="0">
              <a:latin typeface="Comic Sans MS" panose="030F0702030302020204" pitchFamily="66" charset="0"/>
            </a:endParaRPr>
          </a:p>
          <a:p>
            <a:pPr algn="ctr"/>
            <a:r>
              <a:rPr lang="en-GB" sz="3200" dirty="0">
                <a:latin typeface="Comic Sans MS" panose="030F0702030302020204" pitchFamily="66" charset="0"/>
              </a:rPr>
              <a:t>5	9	17	29	45</a:t>
            </a:r>
          </a:p>
        </p:txBody>
      </p:sp>
    </p:spTree>
    <p:extLst>
      <p:ext uri="{BB962C8B-B14F-4D97-AF65-F5344CB8AC3E}">
        <p14:creationId xmlns:p14="http://schemas.microsoft.com/office/powerpoint/2010/main" val="4984267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196752"/>
            <a:ext cx="1296144" cy="523220"/>
          </a:xfrm>
          <a:prstGeom prst="rect">
            <a:avLst/>
          </a:prstGeom>
          <a:noFill/>
          <a:ln w="57150">
            <a:solidFill>
              <a:srgbClr val="9842B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R5 Q3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1C15BC-A061-4CE3-A123-ACEBFA5C6556}"/>
              </a:ext>
            </a:extLst>
          </p:cNvPr>
          <p:cNvSpPr txBox="1"/>
          <p:nvPr/>
        </p:nvSpPr>
        <p:spPr>
          <a:xfrm>
            <a:off x="611560" y="1916832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Calculate the area of the triangle: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8B9AA737-98A6-421F-951D-A64F1C3B3DA1}"/>
              </a:ext>
            </a:extLst>
          </p:cNvPr>
          <p:cNvSpPr/>
          <p:nvPr/>
        </p:nvSpPr>
        <p:spPr>
          <a:xfrm rot="1139407">
            <a:off x="2441275" y="3154176"/>
            <a:ext cx="5184576" cy="2376264"/>
          </a:xfrm>
          <a:prstGeom prst="triangle">
            <a:avLst>
              <a:gd name="adj" fmla="val 2057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Partial Circle 5">
            <a:extLst>
              <a:ext uri="{FF2B5EF4-FFF2-40B4-BE49-F238E27FC236}">
                <a16:creationId xmlns:a16="http://schemas.microsoft.com/office/drawing/2014/main" id="{8B3D5075-64FE-43CE-B2C1-553BF24617C6}"/>
              </a:ext>
            </a:extLst>
          </p:cNvPr>
          <p:cNvSpPr/>
          <p:nvPr/>
        </p:nvSpPr>
        <p:spPr>
          <a:xfrm>
            <a:off x="3491880" y="2204864"/>
            <a:ext cx="936104" cy="936104"/>
          </a:xfrm>
          <a:prstGeom prst="pie">
            <a:avLst>
              <a:gd name="adj1" fmla="val 2975414"/>
              <a:gd name="adj2" fmla="val 783461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C483DDE-A660-4B60-9B70-A6FDE158E45E}"/>
                  </a:ext>
                </a:extLst>
              </p:cNvPr>
              <p:cNvSpPr txBox="1"/>
              <p:nvPr/>
            </p:nvSpPr>
            <p:spPr>
              <a:xfrm>
                <a:off x="3379172" y="3212976"/>
                <a:ext cx="10801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82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C483DDE-A660-4B60-9B70-A6FDE158E4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9172" y="3212976"/>
                <a:ext cx="108012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801D01B-79E3-4243-B466-AC97C94C3E61}"/>
                  </a:ext>
                </a:extLst>
              </p:cNvPr>
              <p:cNvSpPr txBox="1"/>
              <p:nvPr/>
            </p:nvSpPr>
            <p:spPr>
              <a:xfrm>
                <a:off x="2195736" y="3284984"/>
                <a:ext cx="10801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b="0" i="0" dirty="0" smtClean="0">
                          <a:latin typeface="Cambria Math" panose="02040503050406030204" pitchFamily="18" charset="0"/>
                        </a:rPr>
                        <m:t>cm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801D01B-79E3-4243-B466-AC97C94C3E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3284984"/>
                <a:ext cx="108012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49079A2-BFA0-4151-BBEC-85F7AA8CCBCE}"/>
                  </a:ext>
                </a:extLst>
              </p:cNvPr>
              <p:cNvSpPr txBox="1"/>
              <p:nvPr/>
            </p:nvSpPr>
            <p:spPr>
              <a:xfrm>
                <a:off x="3476483" y="5301208"/>
                <a:ext cx="10801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15 </m:t>
                      </m:r>
                      <m:r>
                        <m:rPr>
                          <m:sty m:val="p"/>
                        </m:rPr>
                        <a:rPr lang="en-GB" b="0" i="0" dirty="0" smtClean="0">
                          <a:latin typeface="Cambria Math" panose="02040503050406030204" pitchFamily="18" charset="0"/>
                        </a:rPr>
                        <m:t>cm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49079A2-BFA0-4151-BBEC-85F7AA8CCB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6483" y="5301208"/>
                <a:ext cx="108012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65BDC47E-1AB4-4769-B2BD-B91E8BCA518E}"/>
              </a:ext>
            </a:extLst>
          </p:cNvPr>
          <p:cNvSpPr txBox="1"/>
          <p:nvPr/>
        </p:nvSpPr>
        <p:spPr>
          <a:xfrm>
            <a:off x="5868146" y="3284984"/>
            <a:ext cx="2421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Hint: start by using the sine rule</a:t>
            </a:r>
          </a:p>
        </p:txBody>
      </p:sp>
    </p:spTree>
    <p:extLst>
      <p:ext uri="{BB962C8B-B14F-4D97-AF65-F5344CB8AC3E}">
        <p14:creationId xmlns:p14="http://schemas.microsoft.com/office/powerpoint/2010/main" val="21213502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196752"/>
            <a:ext cx="1296144" cy="523220"/>
          </a:xfrm>
          <a:prstGeom prst="rect">
            <a:avLst/>
          </a:prstGeom>
          <a:noFill/>
          <a:ln w="57150">
            <a:solidFill>
              <a:srgbClr val="9842B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R5 Q4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9AF7542-2659-419C-8AA2-F3126B36619F}"/>
                  </a:ext>
                </a:extLst>
              </p:cNvPr>
              <p:cNvSpPr txBox="1"/>
              <p:nvPr/>
            </p:nvSpPr>
            <p:spPr>
              <a:xfrm>
                <a:off x="611560" y="2780928"/>
                <a:ext cx="7848872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>
                    <a:latin typeface="Comic Sans MS" panose="030F0702030302020204" pitchFamily="66" charset="0"/>
                  </a:rPr>
                  <a:t>Solve the simultaneous equations</a:t>
                </a:r>
              </a:p>
              <a:p>
                <a:pPr algn="ctr"/>
                <a:endParaRPr lang="en-GB" sz="3200" dirty="0">
                  <a:latin typeface="Comic Sans MS" panose="030F0702030302020204" pitchFamily="66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=20</m:t>
                      </m:r>
                    </m:oMath>
                  </m:oMathPara>
                </a14:m>
                <a:endParaRPr lang="en-GB" sz="3200" b="0" dirty="0">
                  <a:latin typeface="Comic Sans MS" panose="030F0702030302020204" pitchFamily="66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GB" sz="3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9AF7542-2659-419C-8AA2-F3126B3661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780928"/>
                <a:ext cx="7848872" cy="2062103"/>
              </a:xfrm>
              <a:prstGeom prst="rect">
                <a:avLst/>
              </a:prstGeom>
              <a:blipFill>
                <a:blip r:embed="rId2"/>
                <a:stretch>
                  <a:fillRect t="-38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49192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3140968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In the film ‘It’s a Wonderful Life!’, what does Clarence the angel get at the end?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1196752"/>
            <a:ext cx="1296144" cy="523220"/>
          </a:xfrm>
          <a:prstGeom prst="rect">
            <a:avLst/>
          </a:prstGeom>
          <a:noFill/>
          <a:ln w="57150">
            <a:solidFill>
              <a:srgbClr val="9842B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R5 Q5</a:t>
            </a:r>
          </a:p>
        </p:txBody>
      </p:sp>
    </p:spTree>
    <p:extLst>
      <p:ext uri="{BB962C8B-B14F-4D97-AF65-F5344CB8AC3E}">
        <p14:creationId xmlns:p14="http://schemas.microsoft.com/office/powerpoint/2010/main" val="6331094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23528" y="1196752"/>
                <a:ext cx="8496944" cy="4628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000" dirty="0" smtClean="0">
                    <a:latin typeface="Comic Sans MS" panose="030F0702030302020204" pitchFamily="66" charset="0"/>
                  </a:rPr>
                  <a:t>Round 5 Answers</a:t>
                </a:r>
              </a:p>
              <a:p>
                <a:pPr algn="ctr"/>
                <a:endParaRPr lang="en-GB" sz="2400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2800" dirty="0">
                    <a:latin typeface="Comic Sans MS" panose="030F0702030302020204" pitchFamily="66" charset="0"/>
                  </a:rPr>
                  <a:t>Swap your answer sheet with a neighbouring team!</a:t>
                </a:r>
              </a:p>
              <a:p>
                <a:pPr algn="ctr"/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Q1:	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4</m:t>
                    </m:r>
                    <m:rad>
                      <m:radPr>
                        <m:degHide m:val="on"/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Q2:	</a:t>
                </a:r>
                <a14:m>
                  <m:oMath xmlns:m="http://schemas.openxmlformats.org/officeDocument/2006/math">
                    <m:r>
                      <a:rPr lang="en-GB" sz="2800" b="0" i="0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Q3:	54.9 cm</a:t>
                </a:r>
                <a:r>
                  <a:rPr lang="en-GB" sz="2800" baseline="30000" dirty="0">
                    <a:latin typeface="Comic Sans MS" panose="030F0702030302020204" pitchFamily="66" charset="0"/>
                  </a:rPr>
                  <a:t>2</a:t>
                </a:r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Q4:	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4,2)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(2,4)</m:t>
                    </m:r>
                  </m:oMath>
                </a14:m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Q5:	His wings</a:t>
                </a: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96752"/>
                <a:ext cx="8496944" cy="4628318"/>
              </a:xfrm>
              <a:prstGeom prst="rect">
                <a:avLst/>
              </a:prstGeom>
              <a:blipFill>
                <a:blip r:embed="rId2"/>
                <a:stretch>
                  <a:fillRect l="-1435" t="-2368"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xplosion 2 3"/>
          <p:cNvSpPr/>
          <p:nvPr/>
        </p:nvSpPr>
        <p:spPr>
          <a:xfrm>
            <a:off x="4283968" y="2872742"/>
            <a:ext cx="5616624" cy="2952328"/>
          </a:xfrm>
          <a:prstGeom prst="irregularSeal2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Swap back to see how you did </a:t>
            </a:r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en-GB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8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11560" y="3071862"/>
                <a:ext cx="7848872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>
                    <a:latin typeface="Comic Sans MS" panose="030F0702030302020204" pitchFamily="66" charset="0"/>
                  </a:rPr>
                  <a:t>Round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0.007482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to two significant figures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071862"/>
                <a:ext cx="7848872" cy="1077218"/>
              </a:xfrm>
              <a:prstGeom prst="rect">
                <a:avLst/>
              </a:prstGeom>
              <a:blipFill>
                <a:blip r:embed="rId2"/>
                <a:stretch>
                  <a:fillRect t="-7345" b="-175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51520" y="1196752"/>
            <a:ext cx="1296144" cy="523220"/>
          </a:xfrm>
          <a:prstGeom prst="rect">
            <a:avLst/>
          </a:prstGeom>
          <a:noFill/>
          <a:ln w="57150">
            <a:solidFill>
              <a:srgbClr val="9842B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R1 Q2</a:t>
            </a:r>
          </a:p>
        </p:txBody>
      </p:sp>
    </p:spTree>
    <p:extLst>
      <p:ext uri="{BB962C8B-B14F-4D97-AF65-F5344CB8AC3E}">
        <p14:creationId xmlns:p14="http://schemas.microsoft.com/office/powerpoint/2010/main" val="479843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196752"/>
            <a:ext cx="1296144" cy="523220"/>
          </a:xfrm>
          <a:prstGeom prst="rect">
            <a:avLst/>
          </a:prstGeom>
          <a:noFill/>
          <a:ln w="57150">
            <a:solidFill>
              <a:srgbClr val="9842B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R1 Q3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D545AE-B263-4EB3-8A42-833BA7C29A62}"/>
              </a:ext>
            </a:extLst>
          </p:cNvPr>
          <p:cNvSpPr txBox="1"/>
          <p:nvPr/>
        </p:nvSpPr>
        <p:spPr>
          <a:xfrm>
            <a:off x="683568" y="2027367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Calculate the length of the missing side:</a:t>
            </a: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21FE1564-34B5-4317-9997-9A8A679F1105}"/>
              </a:ext>
            </a:extLst>
          </p:cNvPr>
          <p:cNvSpPr/>
          <p:nvPr/>
        </p:nvSpPr>
        <p:spPr>
          <a:xfrm>
            <a:off x="2771800" y="2780928"/>
            <a:ext cx="4176464" cy="2880320"/>
          </a:xfrm>
          <a:prstGeom prst="rt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B995BF-6901-47F7-B040-5F58097581DC}"/>
              </a:ext>
            </a:extLst>
          </p:cNvPr>
          <p:cNvSpPr/>
          <p:nvPr/>
        </p:nvSpPr>
        <p:spPr>
          <a:xfrm>
            <a:off x="2771800" y="5301208"/>
            <a:ext cx="360040" cy="36004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784A87-0D58-474A-8493-875BD16CD5C3}"/>
              </a:ext>
            </a:extLst>
          </p:cNvPr>
          <p:cNvSpPr txBox="1"/>
          <p:nvPr/>
        </p:nvSpPr>
        <p:spPr>
          <a:xfrm>
            <a:off x="4860032" y="3501008"/>
            <a:ext cx="12731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10 cm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FCFA02-9DCF-4ADE-ACA1-40161DE5BFE8}"/>
              </a:ext>
            </a:extLst>
          </p:cNvPr>
          <p:cNvSpPr txBox="1"/>
          <p:nvPr/>
        </p:nvSpPr>
        <p:spPr>
          <a:xfrm>
            <a:off x="1412293" y="4085783"/>
            <a:ext cx="10887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 cm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2E39ED-E17B-47B1-96C3-83AF155AC22C}"/>
              </a:ext>
            </a:extLst>
          </p:cNvPr>
          <p:cNvSpPr txBox="1"/>
          <p:nvPr/>
        </p:nvSpPr>
        <p:spPr>
          <a:xfrm>
            <a:off x="4408270" y="5864205"/>
            <a:ext cx="3994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89263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196752"/>
            <a:ext cx="1296144" cy="523220"/>
          </a:xfrm>
          <a:prstGeom prst="rect">
            <a:avLst/>
          </a:prstGeom>
          <a:noFill/>
          <a:ln w="57150">
            <a:solidFill>
              <a:srgbClr val="9842B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R1 Q4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B32A3F-A659-4896-84B2-0F09A63CAF5E}"/>
              </a:ext>
            </a:extLst>
          </p:cNvPr>
          <p:cNvSpPr txBox="1"/>
          <p:nvPr/>
        </p:nvSpPr>
        <p:spPr>
          <a:xfrm>
            <a:off x="683568" y="2276872"/>
            <a:ext cx="78488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A set of five numbers has: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3200" dirty="0">
                <a:latin typeface="Comic Sans MS" panose="030F0702030302020204" pitchFamily="66" charset="0"/>
              </a:rPr>
              <a:t>a median of 10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3200" dirty="0">
                <a:latin typeface="Comic Sans MS" panose="030F0702030302020204" pitchFamily="66" charset="0"/>
              </a:rPr>
              <a:t>a mode of 7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3200" dirty="0">
                <a:latin typeface="Comic Sans MS" panose="030F0702030302020204" pitchFamily="66" charset="0"/>
              </a:rPr>
              <a:t>a range of 7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3200" dirty="0">
                <a:latin typeface="Comic Sans MS" panose="030F0702030302020204" pitchFamily="66" charset="0"/>
              </a:rPr>
              <a:t>a mean of 10</a:t>
            </a:r>
          </a:p>
          <a:p>
            <a:pPr algn="ctr"/>
            <a:r>
              <a:rPr lang="en-GB" sz="3200" dirty="0">
                <a:latin typeface="Comic Sans MS" panose="030F0702030302020204" pitchFamily="66" charset="0"/>
              </a:rPr>
              <a:t>What are the five numbers?</a:t>
            </a:r>
          </a:p>
        </p:txBody>
      </p:sp>
    </p:spTree>
    <p:extLst>
      <p:ext uri="{BB962C8B-B14F-4D97-AF65-F5344CB8AC3E}">
        <p14:creationId xmlns:p14="http://schemas.microsoft.com/office/powerpoint/2010/main" val="3083665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9533" y="1542971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Name the movie: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1196752"/>
            <a:ext cx="1296144" cy="523220"/>
          </a:xfrm>
          <a:prstGeom prst="rect">
            <a:avLst/>
          </a:prstGeom>
          <a:noFill/>
          <a:ln w="57150">
            <a:solidFill>
              <a:srgbClr val="9842B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R1 Q5</a:t>
            </a:r>
          </a:p>
        </p:txBody>
      </p:sp>
      <p:pic>
        <p:nvPicPr>
          <p:cNvPr id="1026" name="Picture 2" descr="Image result for home alone">
            <a:extLst>
              <a:ext uri="{FF2B5EF4-FFF2-40B4-BE49-F238E27FC236}">
                <a16:creationId xmlns:a16="http://schemas.microsoft.com/office/drawing/2014/main" id="{FEFF8277-C70D-4B79-B1F0-4252EF2C5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368" y="2420888"/>
            <a:ext cx="5805264" cy="326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378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3528" y="1196752"/>
                <a:ext cx="8496944" cy="4628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000" dirty="0">
                    <a:latin typeface="Comic Sans MS" panose="030F0702030302020204" pitchFamily="66" charset="0"/>
                  </a:rPr>
                  <a:t>Round 1 Answers</a:t>
                </a:r>
              </a:p>
              <a:p>
                <a:pPr algn="ctr"/>
                <a:endParaRPr lang="en-GB" sz="2400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2800" dirty="0">
                    <a:latin typeface="Comic Sans MS" panose="030F0702030302020204" pitchFamily="66" charset="0"/>
                  </a:rPr>
                  <a:t>Swap your answer sheet with a neighbouring team!</a:t>
                </a:r>
              </a:p>
              <a:p>
                <a:pPr algn="ctr"/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Q1:	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6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Q2:	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0.0075</m:t>
                    </m:r>
                  </m:oMath>
                </a14:m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Q3:	8 cm</a:t>
                </a: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Q4:	7, 7, 10, 12, 14</a:t>
                </a: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Q5:	Home Alone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96752"/>
                <a:ext cx="8496944" cy="4628318"/>
              </a:xfrm>
              <a:prstGeom prst="rect">
                <a:avLst/>
              </a:prstGeom>
              <a:blipFill>
                <a:blip r:embed="rId2"/>
                <a:stretch>
                  <a:fillRect l="-1435" t="-2368" b="-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xplosion 2 3"/>
          <p:cNvSpPr/>
          <p:nvPr/>
        </p:nvSpPr>
        <p:spPr>
          <a:xfrm>
            <a:off x="4355976" y="2924944"/>
            <a:ext cx="5616624" cy="2952328"/>
          </a:xfrm>
          <a:prstGeom prst="irregularSeal2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Swap back to see how you did </a:t>
            </a:r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en-GB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30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132856"/>
            <a:ext cx="770485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>
                <a:latin typeface="Comic Sans MS" panose="030F0702030302020204" pitchFamily="66" charset="0"/>
              </a:rPr>
              <a:t>Round 2</a:t>
            </a:r>
          </a:p>
          <a:p>
            <a:pPr algn="ctr"/>
            <a:endParaRPr lang="en-GB" sz="4400" dirty="0">
              <a:latin typeface="Comic Sans MS" panose="030F0702030302020204" pitchFamily="66" charset="0"/>
            </a:endParaRPr>
          </a:p>
          <a:p>
            <a:pPr algn="ctr"/>
            <a:r>
              <a:rPr lang="en-GB" sz="4400" dirty="0">
                <a:latin typeface="Comic Sans MS" panose="030F0702030302020204" pitchFamily="66" charset="0"/>
              </a:rPr>
              <a:t>(Not too bad)</a:t>
            </a:r>
          </a:p>
        </p:txBody>
      </p:sp>
    </p:spTree>
    <p:extLst>
      <p:ext uri="{BB962C8B-B14F-4D97-AF65-F5344CB8AC3E}">
        <p14:creationId xmlns:p14="http://schemas.microsoft.com/office/powerpoint/2010/main" val="3960821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688</Words>
  <Application>Microsoft Office PowerPoint</Application>
  <PresentationFormat>On-screen Show (4:3)</PresentationFormat>
  <Paragraphs>200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Microsoft YaHei</vt:lpstr>
      <vt:lpstr>Arial</vt:lpstr>
      <vt:lpstr>Calibri</vt:lpstr>
      <vt:lpstr>Cambria Math</vt:lpstr>
      <vt:lpstr>Comic Sans MS</vt:lpstr>
      <vt:lpstr>Times New Roman</vt:lpstr>
      <vt:lpstr>Wingdings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Duston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PixiMaths</dc:creator>
  <cp:lastModifiedBy>Danielle Moosajee</cp:lastModifiedBy>
  <cp:revision>56</cp:revision>
  <dcterms:created xsi:type="dcterms:W3CDTF">2015-07-01T12:05:39Z</dcterms:created>
  <dcterms:modified xsi:type="dcterms:W3CDTF">2018-12-10T10:00:57Z</dcterms:modified>
</cp:coreProperties>
</file>