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50" r:id="rId2"/>
  </p:sldMasterIdLst>
  <p:notesMasterIdLst>
    <p:notesMasterId r:id="rId20"/>
  </p:notesMasterIdLst>
  <p:handoutMasterIdLst>
    <p:handoutMasterId r:id="rId21"/>
  </p:handoutMasterIdLst>
  <p:sldIdLst>
    <p:sldId id="257" r:id="rId3"/>
    <p:sldId id="256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70" r:id="rId17"/>
    <p:sldId id="272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66DDE-81FE-4B93-B588-0FEA30FC29DF}" type="datetimeFigureOut">
              <a:rPr lang="en-GB" smtClean="0"/>
              <a:t>25/05/2016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4399F-7FE2-44DE-A3B7-9D031E6854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245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25/05/2016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74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expansion of brackets</a:t>
            </a:r>
            <a:r>
              <a:rPr lang="en-GB" baseline="0" dirty="0" smtClean="0"/>
              <a:t> </a:t>
            </a:r>
            <a:r>
              <a:rPr lang="en-GB" dirty="0" smtClean="0"/>
              <a:t>on whiteboard to model working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883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expansion of brackets</a:t>
            </a:r>
            <a:r>
              <a:rPr lang="en-GB" baseline="0" dirty="0" smtClean="0"/>
              <a:t> </a:t>
            </a:r>
            <a:r>
              <a:rPr lang="en-GB" dirty="0" smtClean="0"/>
              <a:t>on whiteboard to model working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330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620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933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Wednesday, 25 May 2016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Expanding Single Brackets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8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Wednesday, 25 May 2016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Cubic</a:t>
            </a:r>
            <a:r>
              <a:rPr lang="en-GB" sz="1600" baseline="0" dirty="0" smtClean="0">
                <a:latin typeface="Comic Sans MS" pitchFamily="66" charset="0"/>
              </a:rPr>
              <a:t> Equations and Graphs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70901" y="5943784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>
                <a:latin typeface="Comic Sans MS" pitchFamily="66" charset="0"/>
              </a:rPr>
              <a:t>Keywords</a:t>
            </a:r>
          </a:p>
          <a:p>
            <a:r>
              <a:rPr lang="en-GB" sz="1600" dirty="0" smtClean="0">
                <a:latin typeface="Comic Sans MS" pitchFamily="66" charset="0"/>
              </a:rPr>
              <a:t>Equation,</a:t>
            </a:r>
            <a:r>
              <a:rPr lang="en-GB" sz="1600" baseline="0" dirty="0" smtClean="0">
                <a:latin typeface="Comic Sans MS" pitchFamily="66" charset="0"/>
              </a:rPr>
              <a:t> expression, linear, quadratic, cubic, expand, factorise, graph, intercept, axis, solution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Developing students will be able to match cubic</a:t>
            </a:r>
            <a:r>
              <a:rPr lang="en-GB" sz="1400" baseline="0" dirty="0" smtClean="0">
                <a:latin typeface="Comic Sans MS" pitchFamily="66" charset="0"/>
              </a:rPr>
              <a:t> graphs to their equations.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Secure students will be able to sketch cubic graphs from equations.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Excelling students will be able to expand</a:t>
            </a:r>
            <a:r>
              <a:rPr lang="en-GB" sz="1400" baseline="0" dirty="0" smtClean="0">
                <a:latin typeface="Comic Sans MS" pitchFamily="66" charset="0"/>
              </a:rPr>
              <a:t> cubic equations.</a:t>
            </a:r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8407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latin typeface="Comic Sans MS" panose="030F0702030302020204" pitchFamily="66" charset="0"/>
              </a:rPr>
              <a:t>Starter</a:t>
            </a:r>
            <a:endParaRPr lang="en-GB" sz="2400" b="1" u="sng" dirty="0" smtClean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pPr marL="342900" indent="-342900">
              <a:buAutoNum type="alphaLcParenR"/>
            </a:pPr>
            <a:r>
              <a:rPr lang="en-GB" sz="2400" dirty="0" smtClean="0">
                <a:latin typeface="Comic Sans MS" panose="030F0702030302020204" pitchFamily="66" charset="0"/>
              </a:rPr>
              <a:t>Where do these graphs cross the x-axis?</a:t>
            </a:r>
          </a:p>
          <a:p>
            <a:pPr marL="342900" indent="-342900">
              <a:buAutoNum type="alphaLcParenR"/>
            </a:pPr>
            <a:r>
              <a:rPr lang="en-GB" sz="2400" dirty="0" smtClean="0">
                <a:latin typeface="Comic Sans MS" panose="030F0702030302020204" pitchFamily="66" charset="0"/>
              </a:rPr>
              <a:t>Expand the brackets</a:t>
            </a:r>
          </a:p>
          <a:p>
            <a:pPr marL="342900" indent="-342900">
              <a:buAutoNum type="alphaLcParenR"/>
            </a:pPr>
            <a:r>
              <a:rPr lang="en-GB" sz="2400" dirty="0" smtClean="0">
                <a:latin typeface="Comic Sans MS" panose="030F0702030302020204" pitchFamily="66" charset="0"/>
              </a:rPr>
              <a:t>Where do these graphs cross the y-axis?</a:t>
            </a:r>
          </a:p>
          <a:p>
            <a:pPr marL="342900" indent="-342900">
              <a:buAutoNum type="alphaLcParenR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r>
              <a:rPr lang="en-GB" sz="2400" dirty="0" smtClean="0">
                <a:latin typeface="Comic Sans MS" panose="030F0702030302020204" pitchFamily="66" charset="0"/>
              </a:rPr>
              <a:t>y = (x – 4)(x + 2)</a:t>
            </a:r>
          </a:p>
          <a:p>
            <a:pPr marL="342900" indent="-342900">
              <a:buAutoNum type="arabicPeriod"/>
            </a:pPr>
            <a:r>
              <a:rPr lang="en-GB" sz="2400" dirty="0" smtClean="0">
                <a:latin typeface="Comic Sans MS" panose="030F0702030302020204" pitchFamily="66" charset="0"/>
              </a:rPr>
              <a:t>y = (x – 7)(x – 3)</a:t>
            </a:r>
          </a:p>
          <a:p>
            <a:pPr marL="342900" indent="-342900">
              <a:buAutoNum type="arabicPeriod"/>
            </a:pPr>
            <a:r>
              <a:rPr lang="en-GB" sz="2400" dirty="0" smtClean="0">
                <a:latin typeface="Comic Sans MS" panose="030F0702030302020204" pitchFamily="66" charset="0"/>
              </a:rPr>
              <a:t>y = (x + 5)²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54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1268760"/>
            <a:ext cx="48590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(x + 4)(x + 1)(x – 2) = (x + 4)(x² - x – 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673983"/>
              </p:ext>
            </p:extLst>
          </p:nvPr>
        </p:nvGraphicFramePr>
        <p:xfrm>
          <a:off x="2987824" y="2337785"/>
          <a:ext cx="3312000" cy="1393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828000"/>
                <a:gridCol w="828000"/>
                <a:gridCol w="828000"/>
              </a:tblGrid>
              <a:tr h="464636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x²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-x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-2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63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63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+4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002409" y="2812012"/>
            <a:ext cx="5020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x³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3255" y="3319100"/>
            <a:ext cx="78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+4x²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95026" y="2835393"/>
            <a:ext cx="6094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-</a:t>
            </a:r>
            <a:r>
              <a:rPr lang="en-GB" sz="2000" dirty="0" smtClean="0">
                <a:latin typeface="Comic Sans MS" pitchFamily="66" charset="0"/>
              </a:rPr>
              <a:t>x²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47655" y="3292032"/>
            <a:ext cx="5998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-4x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11672" y="3898888"/>
            <a:ext cx="38718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= x³ + 4x² - x² - </a:t>
            </a:r>
            <a:r>
              <a:rPr lang="en-GB" sz="2000" dirty="0" smtClean="0">
                <a:latin typeface="Comic Sans MS" pitchFamily="66" charset="0"/>
              </a:rPr>
              <a:t>4x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 – 2x - </a:t>
            </a:r>
            <a:r>
              <a:rPr lang="en-GB" sz="2000" dirty="0">
                <a:latin typeface="Comic Sans MS" pitchFamily="66" charset="0"/>
              </a:rPr>
              <a:t>8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11672" y="4298998"/>
            <a:ext cx="38718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= x³ + 3x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² - 6</a:t>
            </a:r>
            <a:r>
              <a:rPr lang="en-GB" sz="2000" dirty="0" smtClean="0">
                <a:latin typeface="Comic Sans MS" pitchFamily="66" charset="0"/>
              </a:rPr>
              <a:t>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 - </a:t>
            </a:r>
            <a:r>
              <a:rPr lang="en-GB" sz="2000" dirty="0">
                <a:latin typeface="Comic Sans MS" pitchFamily="66" charset="0"/>
              </a:rPr>
              <a:t>8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95736" y="4965769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So </a:t>
            </a:r>
            <a:r>
              <a:rPr lang="en-GB" sz="2000" dirty="0">
                <a:latin typeface="Comic Sans MS" panose="030F0702030302020204" pitchFamily="66" charset="0"/>
              </a:rPr>
              <a:t>(x + 4)(x + 1)(x – 2) </a:t>
            </a:r>
            <a:r>
              <a:rPr lang="en-GB" sz="2000" dirty="0" smtClean="0">
                <a:latin typeface="Comic Sans MS" pitchFamily="66" charset="0"/>
              </a:rPr>
              <a:t>= </a:t>
            </a:r>
            <a:r>
              <a:rPr lang="en-GB" sz="2000" dirty="0">
                <a:latin typeface="Comic Sans MS" pitchFamily="66" charset="0"/>
              </a:rPr>
              <a:t>x³ + 3x² - 6x - 8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95736" y="1668870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Now we can expand the rest.</a:t>
            </a:r>
            <a:endParaRPr lang="en-GB" sz="2000" dirty="0"/>
          </a:p>
        </p:txBody>
      </p:sp>
      <p:sp>
        <p:nvSpPr>
          <p:cNvPr id="12" name="Rectangle 11"/>
          <p:cNvSpPr/>
          <p:nvPr/>
        </p:nvSpPr>
        <p:spPr>
          <a:xfrm>
            <a:off x="5552234" y="2804871"/>
            <a:ext cx="5998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-2x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32776" y="3311959"/>
            <a:ext cx="4491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-</a:t>
            </a:r>
            <a:r>
              <a:rPr lang="en-GB" sz="2000" dirty="0">
                <a:latin typeface="Comic Sans MS" pitchFamily="66" charset="0"/>
              </a:rPr>
              <a:t>8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3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34076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Where does the graph y = (x + 4)(x + 1)(x – 2) cross the x-axis and the y-axis?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6" y="2048654"/>
            <a:ext cx="60159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If </a:t>
            </a:r>
            <a:r>
              <a:rPr lang="en-GB" sz="2000" dirty="0">
                <a:latin typeface="Comic Sans MS" panose="030F0702030302020204" pitchFamily="66" charset="0"/>
              </a:rPr>
              <a:t>(x + 4)(x + 1)(x – 2) </a:t>
            </a:r>
            <a:r>
              <a:rPr lang="en-GB" sz="2000" dirty="0" smtClean="0">
                <a:latin typeface="Comic Sans MS" panose="030F0702030302020204" pitchFamily="66" charset="0"/>
              </a:rPr>
              <a:t>= 0, 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x = -4, -1 or 2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699792" y="1340768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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5736" y="3039329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</a:t>
            </a:r>
            <a:r>
              <a:rPr lang="en-GB" sz="2000" dirty="0">
                <a:latin typeface="Comic Sans MS" panose="030F0702030302020204" pitchFamily="66" charset="0"/>
              </a:rPr>
              <a:t>+ 4)(x + 1)(x – 2) </a:t>
            </a:r>
            <a:r>
              <a:rPr lang="en-GB" sz="2000" dirty="0" smtClean="0">
                <a:latin typeface="Comic Sans MS" pitchFamily="66" charset="0"/>
              </a:rPr>
              <a:t>= </a:t>
            </a:r>
            <a:r>
              <a:rPr lang="en-GB" sz="2000" dirty="0">
                <a:latin typeface="Comic Sans MS" pitchFamily="66" charset="0"/>
              </a:rPr>
              <a:t>x³ + 3x² - 6x - 8</a:t>
            </a:r>
          </a:p>
        </p:txBody>
      </p:sp>
      <p:sp>
        <p:nvSpPr>
          <p:cNvPr id="8" name="Oval 7"/>
          <p:cNvSpPr/>
          <p:nvPr/>
        </p:nvSpPr>
        <p:spPr>
          <a:xfrm>
            <a:off x="6444208" y="3039329"/>
            <a:ext cx="504056" cy="4001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195736" y="3439439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The y-intercept is -8.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0887" y="1340768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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1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34076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Where does the graph y = (2x - 1)(x + 3)(x + 5) cross the x-axis and the y-axis?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6" y="2048654"/>
            <a:ext cx="60159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If </a:t>
            </a:r>
            <a:r>
              <a:rPr lang="en-GB" sz="2000" dirty="0">
                <a:latin typeface="Comic Sans MS" panose="030F0702030302020204" pitchFamily="66" charset="0"/>
              </a:rPr>
              <a:t>(2x - 1)(x + 3)(x + 5)</a:t>
            </a:r>
            <a:r>
              <a:rPr lang="en-GB" sz="2000" dirty="0" smtClean="0">
                <a:latin typeface="Comic Sans MS" panose="030F0702030302020204" pitchFamily="66" charset="0"/>
              </a:rPr>
              <a:t> = 0, 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x = ½, -3 or -5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699792" y="1340768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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5736" y="2756540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Start by expanding one pair of brackets.</a:t>
            </a:r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2195736" y="3156650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So </a:t>
            </a:r>
            <a:r>
              <a:rPr lang="en-GB" sz="2000" dirty="0">
                <a:latin typeface="Comic Sans MS" panose="030F0702030302020204" pitchFamily="66" charset="0"/>
              </a:rPr>
              <a:t>(2x - 1)(x + 3)(x + 5)</a:t>
            </a:r>
            <a:r>
              <a:rPr lang="en-GB" sz="2000" dirty="0" smtClean="0">
                <a:latin typeface="Comic Sans MS" pitchFamily="66" charset="0"/>
              </a:rPr>
              <a:t> = (2x - 1)(x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² + 8x + 15)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89787" y="3972827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So </a:t>
            </a:r>
            <a:r>
              <a:rPr lang="en-GB" sz="2000" dirty="0">
                <a:latin typeface="Comic Sans MS" panose="030F0702030302020204" pitchFamily="66" charset="0"/>
              </a:rPr>
              <a:t>(2x - 1)(x + 3)(x + 5) </a:t>
            </a:r>
            <a:r>
              <a:rPr lang="en-GB" sz="2000" dirty="0" smtClean="0">
                <a:latin typeface="Comic Sans MS" pitchFamily="66" charset="0"/>
              </a:rPr>
              <a:t>= 2x³ </a:t>
            </a:r>
            <a:r>
              <a:rPr lang="en-GB" sz="2000" dirty="0">
                <a:latin typeface="Comic Sans MS" pitchFamily="66" charset="0"/>
              </a:rPr>
              <a:t>+ </a:t>
            </a:r>
            <a:r>
              <a:rPr lang="en-GB" sz="2000" dirty="0" smtClean="0">
                <a:latin typeface="Comic Sans MS" pitchFamily="66" charset="0"/>
              </a:rPr>
              <a:t>15x² + 22x </a:t>
            </a:r>
            <a:r>
              <a:rPr lang="en-GB" sz="2000" dirty="0">
                <a:latin typeface="Comic Sans MS" pitchFamily="66" charset="0"/>
              </a:rPr>
              <a:t>- </a:t>
            </a:r>
            <a:r>
              <a:rPr lang="en-GB" sz="2000" dirty="0" smtClean="0">
                <a:latin typeface="Comic Sans MS" pitchFamily="66" charset="0"/>
              </a:rPr>
              <a:t>15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95736" y="3573733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Now we can expand the rest.</a:t>
            </a:r>
            <a:endParaRPr lang="en-GB" sz="2000" dirty="0"/>
          </a:p>
        </p:txBody>
      </p:sp>
      <p:sp>
        <p:nvSpPr>
          <p:cNvPr id="11" name="Oval 10"/>
          <p:cNvSpPr/>
          <p:nvPr/>
        </p:nvSpPr>
        <p:spPr>
          <a:xfrm>
            <a:off x="7452320" y="3989800"/>
            <a:ext cx="648072" cy="4001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95736" y="4354948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The y-intercept is -15.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80887" y="1340768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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0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 animBg="1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34076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Where does the graph y = 5x(2x </a:t>
            </a:r>
            <a:r>
              <a:rPr lang="en-GB" sz="2000" dirty="0">
                <a:latin typeface="Comic Sans MS" panose="030F0702030302020204" pitchFamily="66" charset="0"/>
              </a:rPr>
              <a:t>-</a:t>
            </a:r>
            <a:r>
              <a:rPr lang="en-GB" sz="2000" dirty="0" smtClean="0">
                <a:latin typeface="Comic Sans MS" panose="030F0702030302020204" pitchFamily="66" charset="0"/>
              </a:rPr>
              <a:t> 3)(x - 2) cross the x-axis and the y-axis?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6" y="2048654"/>
            <a:ext cx="60159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If </a:t>
            </a:r>
            <a:r>
              <a:rPr lang="en-GB" sz="2000" dirty="0">
                <a:latin typeface="Comic Sans MS" panose="030F0702030302020204" pitchFamily="66" charset="0"/>
              </a:rPr>
              <a:t>5x(2x - 3)(x - 2) </a:t>
            </a:r>
            <a:r>
              <a:rPr lang="en-GB" sz="2000" dirty="0" smtClean="0">
                <a:latin typeface="Comic Sans MS" panose="030F0702030302020204" pitchFamily="66" charset="0"/>
              </a:rPr>
              <a:t>= 0, 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x = 0, 3/2 or 2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217600" y="1365658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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5736" y="2756540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Start by expanding one pair of brackets.</a:t>
            </a:r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2195736" y="3156650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So </a:t>
            </a:r>
            <a:r>
              <a:rPr lang="en-GB" sz="2000" dirty="0">
                <a:latin typeface="Comic Sans MS" panose="030F0702030302020204" pitchFamily="66" charset="0"/>
              </a:rPr>
              <a:t>5x(2x - 3)(x - 2)</a:t>
            </a:r>
            <a:r>
              <a:rPr lang="en-GB" sz="2000" dirty="0" smtClean="0">
                <a:latin typeface="Comic Sans MS" pitchFamily="66" charset="0"/>
              </a:rPr>
              <a:t> = 5x(2x² - 7x + 6) 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89787" y="3972827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So </a:t>
            </a:r>
            <a:r>
              <a:rPr lang="en-GB" sz="2000" dirty="0">
                <a:latin typeface="Comic Sans MS" panose="030F0702030302020204" pitchFamily="66" charset="0"/>
              </a:rPr>
              <a:t>5x(2x - 3)(x - 2) </a:t>
            </a:r>
            <a:r>
              <a:rPr lang="en-GB" sz="2000" dirty="0" smtClean="0">
                <a:latin typeface="Comic Sans MS" pitchFamily="66" charset="0"/>
              </a:rPr>
              <a:t>= 10x³ - 35x² + 30x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95736" y="3573733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Now we can expand the rest.</a:t>
            </a:r>
            <a:endParaRPr lang="en-GB" sz="2000" dirty="0"/>
          </a:p>
        </p:txBody>
      </p:sp>
      <p:sp>
        <p:nvSpPr>
          <p:cNvPr id="11" name="Oval 10"/>
          <p:cNvSpPr/>
          <p:nvPr/>
        </p:nvSpPr>
        <p:spPr>
          <a:xfrm>
            <a:off x="7164288" y="3954838"/>
            <a:ext cx="648072" cy="4001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95736" y="4354948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The y-intercept is 0.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8695" y="1365658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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 animBg="1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40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112474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 </a:t>
            </a:r>
            <a:endParaRPr lang="en-GB" sz="2400" b="1" u="sng" dirty="0">
              <a:latin typeface="Comic Sans MS" panose="030F0702030302020204" pitchFamily="66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07504" y="1700808"/>
            <a:ext cx="9258472" cy="6352034"/>
            <a:chOff x="683568" y="1844824"/>
            <a:chExt cx="7776864" cy="533553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1600" y="1844824"/>
              <a:ext cx="7488832" cy="5335535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>
            <a:xfrm>
              <a:off x="683568" y="2636912"/>
              <a:ext cx="2160240" cy="57606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4860032" y="2636912"/>
              <a:ext cx="2160240" cy="57606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2555776" y="2196480"/>
              <a:ext cx="2160240" cy="57606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1763688" y="4221088"/>
              <a:ext cx="2520280" cy="29150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1763688" y="4272309"/>
              <a:ext cx="2520280" cy="29150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804248" y="4221088"/>
              <a:ext cx="36004" cy="43204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544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112474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 </a:t>
            </a:r>
            <a:endParaRPr lang="en-GB" sz="2400" b="1" u="sng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19" y="1715324"/>
            <a:ext cx="863226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3.</a:t>
            </a:r>
            <a:r>
              <a:rPr lang="en-GB" dirty="0">
                <a:latin typeface="Comic Sans MS" panose="030F0702030302020204" pitchFamily="66" charset="0"/>
              </a:rPr>
              <a:t>	Expand the following expressions.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 smtClean="0">
                <a:latin typeface="Comic Sans MS" panose="030F0702030302020204" pitchFamily="66" charset="0"/>
              </a:rPr>
              <a:t>a.</a:t>
            </a:r>
            <a:r>
              <a:rPr lang="en-GB" dirty="0" smtClean="0">
                <a:latin typeface="Comic Sans MS" panose="030F0702030302020204" pitchFamily="66" charset="0"/>
              </a:rPr>
              <a:t>	(</a:t>
            </a:r>
            <a:r>
              <a:rPr lang="en-GB" dirty="0">
                <a:latin typeface="Comic Sans MS" panose="030F0702030302020204" pitchFamily="66" charset="0"/>
              </a:rPr>
              <a:t>x + 2)(x + 5)(x + 1</a:t>
            </a:r>
            <a:r>
              <a:rPr lang="en-GB" dirty="0" smtClean="0">
                <a:latin typeface="Comic Sans MS" panose="030F0702030302020204" pitchFamily="66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		</a:t>
            </a:r>
            <a:r>
              <a:rPr lang="en-GB" b="1" dirty="0" smtClean="0">
                <a:latin typeface="Comic Sans MS" panose="030F0702030302020204" pitchFamily="66" charset="0"/>
              </a:rPr>
              <a:t>b</a:t>
            </a:r>
            <a:r>
              <a:rPr lang="en-GB" b="1" dirty="0">
                <a:latin typeface="Comic Sans MS" panose="030F0702030302020204" pitchFamily="66" charset="0"/>
              </a:rPr>
              <a:t>.</a:t>
            </a:r>
            <a:r>
              <a:rPr lang="en-GB" dirty="0">
                <a:latin typeface="Comic Sans MS" panose="030F0702030302020204" pitchFamily="66" charset="0"/>
              </a:rPr>
              <a:t>	(x – 3)(x + 4)(x – 2</a:t>
            </a:r>
            <a:r>
              <a:rPr lang="en-GB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	= x³ + 8x² + 17x + 10			= x³ - x² - 14x + 24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b="1" dirty="0" smtClean="0">
                <a:latin typeface="Comic Sans MS" panose="030F0702030302020204" pitchFamily="66" charset="0"/>
              </a:rPr>
              <a:t>c.</a:t>
            </a:r>
            <a:r>
              <a:rPr lang="en-GB" dirty="0" smtClean="0">
                <a:latin typeface="Comic Sans MS" panose="030F0702030302020204" pitchFamily="66" charset="0"/>
              </a:rPr>
              <a:t>	x(x </a:t>
            </a:r>
            <a:r>
              <a:rPr lang="en-GB" dirty="0">
                <a:latin typeface="Comic Sans MS" panose="030F0702030302020204" pitchFamily="66" charset="0"/>
              </a:rPr>
              <a:t>+ 5)(x – 4)			</a:t>
            </a:r>
            <a:r>
              <a:rPr lang="en-GB" b="1" dirty="0">
                <a:latin typeface="Comic Sans MS" panose="030F0702030302020204" pitchFamily="66" charset="0"/>
              </a:rPr>
              <a:t>d.</a:t>
            </a:r>
            <a:r>
              <a:rPr lang="en-GB" dirty="0">
                <a:latin typeface="Comic Sans MS" panose="030F0702030302020204" pitchFamily="66" charset="0"/>
              </a:rPr>
              <a:t>	(x + </a:t>
            </a:r>
            <a:r>
              <a:rPr lang="en-GB" dirty="0" smtClean="0">
                <a:latin typeface="Comic Sans MS" panose="030F0702030302020204" pitchFamily="66" charset="0"/>
              </a:rPr>
              <a:t>3)³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	= x³ + x² - 20x				= x³ + 9x² + 27x + 27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18" y="3933056"/>
            <a:ext cx="8632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</a:pP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What equations do these graphs represent?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</a:pP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 = 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(x + 3)(x + 1)(x – 1),      y 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(x + 1)(x – 1)(x – 2),      y 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(x + 1)(x – 2)(x – 3)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0218" y="4758541"/>
            <a:ext cx="86409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</a:pP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How many solutions does each cubic equation have?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</a:pP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</a:pP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			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</a:pPr>
            <a:r>
              <a:rPr lang="en-GB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			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d.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2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</a:pPr>
            <a:r>
              <a:rPr lang="en-GB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			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f.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3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763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56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2120082"/>
            <a:ext cx="2173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1. y </a:t>
            </a:r>
            <a:r>
              <a:rPr lang="en-GB" dirty="0">
                <a:latin typeface="Comic Sans MS" panose="030F0702030302020204" pitchFamily="66" charset="0"/>
              </a:rPr>
              <a:t>= (x – 4)(x + 2)</a:t>
            </a:r>
          </a:p>
        </p:txBody>
      </p:sp>
      <p:sp>
        <p:nvSpPr>
          <p:cNvPr id="3" name="Rectangle 2"/>
          <p:cNvSpPr/>
          <p:nvPr/>
        </p:nvSpPr>
        <p:spPr>
          <a:xfrm>
            <a:off x="2195736" y="2491982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x = 4 or -2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95736" y="1196752"/>
            <a:ext cx="6606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n-GB" dirty="0">
                <a:latin typeface="Comic Sans MS" panose="030F0702030302020204" pitchFamily="66" charset="0"/>
              </a:rPr>
              <a:t>Where do these graphs cross the x-axis?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omic Sans MS" panose="030F0702030302020204" pitchFamily="66" charset="0"/>
              </a:rPr>
              <a:t>Expand the brackets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omic Sans MS" panose="030F0702030302020204" pitchFamily="66" charset="0"/>
              </a:rPr>
              <a:t>Where do these graphs cross the y-axis?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2858746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 = x² - 2x - 8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322551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y</a:t>
            </a:r>
            <a:r>
              <a:rPr lang="en-GB" dirty="0" smtClean="0">
                <a:latin typeface="Comic Sans MS" panose="030F0702030302020204" pitchFamily="66" charset="0"/>
              </a:rPr>
              <a:t>-intercept at -8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52767" t="35235" r="26756" b="10625"/>
          <a:stretch/>
        </p:blipFill>
        <p:spPr>
          <a:xfrm>
            <a:off x="4788024" y="2138363"/>
            <a:ext cx="2664297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2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2120082"/>
            <a:ext cx="2196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2. y </a:t>
            </a:r>
            <a:r>
              <a:rPr lang="en-GB" dirty="0">
                <a:latin typeface="Comic Sans MS" panose="030F0702030302020204" pitchFamily="66" charset="0"/>
              </a:rPr>
              <a:t>= (x – </a:t>
            </a:r>
            <a:r>
              <a:rPr lang="en-GB" dirty="0" smtClean="0">
                <a:latin typeface="Comic Sans MS" panose="030F0702030302020204" pitchFamily="66" charset="0"/>
              </a:rPr>
              <a:t>7)(</a:t>
            </a:r>
            <a:r>
              <a:rPr lang="en-GB" dirty="0">
                <a:latin typeface="Comic Sans MS" panose="030F0702030302020204" pitchFamily="66" charset="0"/>
              </a:rPr>
              <a:t>x </a:t>
            </a:r>
            <a:r>
              <a:rPr lang="en-GB" dirty="0" smtClean="0">
                <a:latin typeface="Comic Sans MS" panose="030F0702030302020204" pitchFamily="66" charset="0"/>
              </a:rPr>
              <a:t>- 3)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6" y="2491982"/>
            <a:ext cx="1228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x = 7 or 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95736" y="1196752"/>
            <a:ext cx="6606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n-GB" dirty="0">
                <a:latin typeface="Comic Sans MS" panose="030F0702030302020204" pitchFamily="66" charset="0"/>
              </a:rPr>
              <a:t>Where do these graphs cross the x-axis?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omic Sans MS" panose="030F0702030302020204" pitchFamily="66" charset="0"/>
              </a:rPr>
              <a:t>Expand the brackets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omic Sans MS" panose="030F0702030302020204" pitchFamily="66" charset="0"/>
              </a:rPr>
              <a:t>Where do these graphs cross the y-axis?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2858746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 = x² - 10x + 21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322551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y</a:t>
            </a:r>
            <a:r>
              <a:rPr lang="en-GB" dirty="0" smtClean="0">
                <a:latin typeface="Comic Sans MS" panose="030F0702030302020204" pitchFamily="66" charset="0"/>
              </a:rPr>
              <a:t>-intercept at +21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8855" t="25390" r="26756" b="36219"/>
          <a:stretch/>
        </p:blipFill>
        <p:spPr>
          <a:xfrm>
            <a:off x="4860032" y="2319035"/>
            <a:ext cx="2592288" cy="388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66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2120082"/>
            <a:ext cx="1673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3</a:t>
            </a:r>
            <a:r>
              <a:rPr lang="en-GB" dirty="0" smtClean="0">
                <a:latin typeface="Comic Sans MS" panose="030F0702030302020204" pitchFamily="66" charset="0"/>
              </a:rPr>
              <a:t>. y </a:t>
            </a:r>
            <a:r>
              <a:rPr lang="en-GB" dirty="0">
                <a:latin typeface="Comic Sans MS" panose="030F0702030302020204" pitchFamily="66" charset="0"/>
              </a:rPr>
              <a:t>= (x </a:t>
            </a:r>
            <a:r>
              <a:rPr lang="en-GB" dirty="0" smtClean="0">
                <a:latin typeface="Comic Sans MS" panose="030F0702030302020204" pitchFamily="66" charset="0"/>
              </a:rPr>
              <a:t>+ 5)²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6" y="2491982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x = -5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95736" y="1196752"/>
            <a:ext cx="6606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n-GB" dirty="0">
                <a:latin typeface="Comic Sans MS" panose="030F0702030302020204" pitchFamily="66" charset="0"/>
              </a:rPr>
              <a:t>Where do these graphs cross the x-axis?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omic Sans MS" panose="030F0702030302020204" pitchFamily="66" charset="0"/>
              </a:rPr>
              <a:t>Expand the brackets</a:t>
            </a:r>
          </a:p>
          <a:p>
            <a:pPr marL="342900" indent="-342900">
              <a:buAutoNum type="alphaLcParenR"/>
            </a:pPr>
            <a:r>
              <a:rPr lang="en-GB" dirty="0">
                <a:latin typeface="Comic Sans MS" panose="030F0702030302020204" pitchFamily="66" charset="0"/>
              </a:rPr>
              <a:t>Where do these graphs cross the y-axis?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2858746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 = x² + 10x + 25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322551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y</a:t>
            </a:r>
            <a:r>
              <a:rPr lang="en-GB" dirty="0" smtClean="0">
                <a:latin typeface="Comic Sans MS" panose="030F0702030302020204" pitchFamily="66" charset="0"/>
              </a:rPr>
              <a:t>-intercept at +25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53874" t="29328" r="32290" b="23423"/>
          <a:stretch/>
        </p:blipFill>
        <p:spPr>
          <a:xfrm>
            <a:off x="5220072" y="2149485"/>
            <a:ext cx="2054070" cy="394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44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340768"/>
            <a:ext cx="66247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If the greatest power of x is 1, the equation is linear.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err="1" smtClean="0">
                <a:latin typeface="Comic Sans MS" panose="030F0702030302020204" pitchFamily="66" charset="0"/>
              </a:rPr>
              <a:t>Eg</a:t>
            </a:r>
            <a:r>
              <a:rPr lang="en-GB" sz="2000" dirty="0" smtClean="0">
                <a:latin typeface="Comic Sans MS" panose="030F0702030302020204" pitchFamily="66" charset="0"/>
              </a:rPr>
              <a:t>: y = 4x - 1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If the greatest power of x is </a:t>
            </a:r>
            <a:r>
              <a:rPr lang="en-GB" sz="2000" dirty="0" smtClean="0">
                <a:latin typeface="Comic Sans MS" panose="030F0702030302020204" pitchFamily="66" charset="0"/>
              </a:rPr>
              <a:t>2 (x²), </a:t>
            </a:r>
            <a:r>
              <a:rPr lang="en-GB" sz="2000" dirty="0">
                <a:latin typeface="Comic Sans MS" panose="030F0702030302020204" pitchFamily="66" charset="0"/>
              </a:rPr>
              <a:t>the equation is </a:t>
            </a:r>
            <a:r>
              <a:rPr lang="en-GB" sz="2000" dirty="0" smtClean="0">
                <a:latin typeface="Comic Sans MS" panose="030F0702030302020204" pitchFamily="66" charset="0"/>
              </a:rPr>
              <a:t>quadratic.</a:t>
            </a:r>
            <a:endParaRPr lang="en-GB" sz="2000" dirty="0">
              <a:latin typeface="Comic Sans MS" panose="030F0702030302020204" pitchFamily="66" charset="0"/>
            </a:endParaRP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err="1" smtClean="0">
                <a:latin typeface="Comic Sans MS" panose="030F0702030302020204" pitchFamily="66" charset="0"/>
              </a:rPr>
              <a:t>Eg</a:t>
            </a:r>
            <a:r>
              <a:rPr lang="en-GB" sz="2000" dirty="0" smtClean="0">
                <a:latin typeface="Comic Sans MS" panose="030F0702030302020204" pitchFamily="66" charset="0"/>
              </a:rPr>
              <a:t>: y = x² + 6x – 2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If </a:t>
            </a:r>
            <a:r>
              <a:rPr lang="en-GB" sz="2000" dirty="0" smtClean="0">
                <a:latin typeface="Comic Sans MS" panose="030F0702030302020204" pitchFamily="66" charset="0"/>
              </a:rPr>
              <a:t>the </a:t>
            </a:r>
            <a:r>
              <a:rPr lang="en-GB" sz="2000" dirty="0">
                <a:latin typeface="Comic Sans MS" panose="030F0702030302020204" pitchFamily="66" charset="0"/>
              </a:rPr>
              <a:t>greatest power of x is </a:t>
            </a:r>
            <a:r>
              <a:rPr lang="en-GB" sz="2000" dirty="0" smtClean="0">
                <a:latin typeface="Comic Sans MS" panose="030F0702030302020204" pitchFamily="66" charset="0"/>
              </a:rPr>
              <a:t>3 (x³), </a:t>
            </a:r>
            <a:r>
              <a:rPr lang="en-GB" sz="2000" dirty="0">
                <a:latin typeface="Comic Sans MS" panose="030F0702030302020204" pitchFamily="66" charset="0"/>
              </a:rPr>
              <a:t>the equation is </a:t>
            </a:r>
            <a:r>
              <a:rPr lang="en-GB" sz="2000" dirty="0" smtClean="0">
                <a:latin typeface="Comic Sans MS" panose="030F0702030302020204" pitchFamily="66" charset="0"/>
              </a:rPr>
              <a:t>cubic.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err="1" smtClean="0">
                <a:latin typeface="Comic Sans MS" panose="030F0702030302020204" pitchFamily="66" charset="0"/>
              </a:rPr>
              <a:t>Eg</a:t>
            </a:r>
            <a:r>
              <a:rPr lang="en-GB" sz="2000" dirty="0" smtClean="0">
                <a:latin typeface="Comic Sans MS" panose="030F0702030302020204" pitchFamily="66" charset="0"/>
              </a:rPr>
              <a:t>: y = x³ - 5x² + 4x - 9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34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852936"/>
            <a:ext cx="43204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True or False:</a:t>
            </a:r>
          </a:p>
          <a:p>
            <a:pPr>
              <a:lnSpc>
                <a:spcPct val="15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y = 3x² + 6x – 2 is a cubic equation</a:t>
            </a:r>
          </a:p>
          <a:p>
            <a:pPr>
              <a:lnSpc>
                <a:spcPct val="15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y = 2x³ - 9x is a cubic equation</a:t>
            </a:r>
          </a:p>
          <a:p>
            <a:pPr>
              <a:lnSpc>
                <a:spcPct val="15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y = 5 – 3x is a linear equation</a:t>
            </a:r>
          </a:p>
          <a:p>
            <a:pPr>
              <a:lnSpc>
                <a:spcPct val="15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y = 3 – 7x³ is a quadratic equation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17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852936"/>
            <a:ext cx="43204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Show me:</a:t>
            </a:r>
          </a:p>
          <a:p>
            <a:pPr>
              <a:lnSpc>
                <a:spcPct val="15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A linear equation where x = 2 and y = 7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A </a:t>
            </a:r>
            <a:r>
              <a:rPr lang="en-GB" sz="2000" dirty="0" smtClean="0">
                <a:latin typeface="Comic Sans MS" panose="030F0702030302020204" pitchFamily="66" charset="0"/>
              </a:rPr>
              <a:t>quadratic equation </a:t>
            </a:r>
            <a:r>
              <a:rPr lang="en-GB" sz="2000" dirty="0">
                <a:latin typeface="Comic Sans MS" panose="030F0702030302020204" pitchFamily="66" charset="0"/>
              </a:rPr>
              <a:t>where x = 2 and y = 7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A </a:t>
            </a:r>
            <a:r>
              <a:rPr lang="en-GB" sz="2000" dirty="0" smtClean="0">
                <a:latin typeface="Comic Sans MS" panose="030F0702030302020204" pitchFamily="66" charset="0"/>
              </a:rPr>
              <a:t>cubic equation </a:t>
            </a:r>
            <a:r>
              <a:rPr lang="en-GB" sz="2000" dirty="0">
                <a:latin typeface="Comic Sans MS" panose="030F0702030302020204" pitchFamily="66" charset="0"/>
              </a:rPr>
              <a:t>where x = 2 and </a:t>
            </a:r>
            <a:r>
              <a:rPr lang="en-GB" sz="2000" dirty="0" smtClean="0">
                <a:latin typeface="Comic Sans MS" panose="030F0702030302020204" pitchFamily="66" charset="0"/>
              </a:rPr>
              <a:t> y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latin typeface="Comic Sans MS" panose="030F0702030302020204" pitchFamily="66" charset="0"/>
              </a:rPr>
              <a:t>7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95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34076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Where does the graph y = (x + 4)(x + 1)(x – 2) cross the x-axis and the y-axis?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6" y="2048654"/>
            <a:ext cx="60159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If </a:t>
            </a:r>
            <a:r>
              <a:rPr lang="en-GB" sz="2000" dirty="0">
                <a:latin typeface="Comic Sans MS" panose="030F0702030302020204" pitchFamily="66" charset="0"/>
              </a:rPr>
              <a:t>(x + 4)(x + 1)(x – 2) </a:t>
            </a:r>
            <a:r>
              <a:rPr lang="en-GB" sz="2000" dirty="0" smtClean="0">
                <a:latin typeface="Comic Sans MS" panose="030F0702030302020204" pitchFamily="66" charset="0"/>
              </a:rPr>
              <a:t>= 0, 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x = -4, -1 or 2</a:t>
            </a:r>
            <a:endParaRPr lang="en-GB" sz="2000" dirty="0"/>
          </a:p>
        </p:txBody>
      </p:sp>
      <p:sp>
        <p:nvSpPr>
          <p:cNvPr id="4" name="Explosion 2 3"/>
          <p:cNvSpPr/>
          <p:nvPr/>
        </p:nvSpPr>
        <p:spPr>
          <a:xfrm>
            <a:off x="4860032" y="1694711"/>
            <a:ext cx="5328592" cy="2520280"/>
          </a:xfrm>
          <a:prstGeom prst="irregularSeal2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Remember the solutions of x are where the graph crosses the x-axis!</a:t>
            </a:r>
            <a:endParaRPr lang="en-GB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1340768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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2756540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To find where the graph crosses the y-axis, we’ll need to expand the brackets…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9854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1268760"/>
            <a:ext cx="2533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(x + 4)(x + 1)(x – 2) </a:t>
            </a:r>
            <a:endParaRPr lang="en-GB" sz="2000" dirty="0"/>
          </a:p>
        </p:txBody>
      </p:sp>
      <p:sp>
        <p:nvSpPr>
          <p:cNvPr id="3" name="Rectangle 2"/>
          <p:cNvSpPr/>
          <p:nvPr/>
        </p:nvSpPr>
        <p:spPr>
          <a:xfrm>
            <a:off x="2195736" y="1668870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Start by expanding one pair of brackets.</a:t>
            </a:r>
            <a:endParaRPr lang="en-GB" sz="2000" dirty="0"/>
          </a:p>
        </p:txBody>
      </p:sp>
      <p:sp>
        <p:nvSpPr>
          <p:cNvPr id="4" name="Oval 3"/>
          <p:cNvSpPr/>
          <p:nvPr/>
        </p:nvSpPr>
        <p:spPr>
          <a:xfrm>
            <a:off x="2987824" y="1268760"/>
            <a:ext cx="1740978" cy="4001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05718"/>
              </p:ext>
            </p:extLst>
          </p:nvPr>
        </p:nvGraphicFramePr>
        <p:xfrm>
          <a:off x="2987824" y="2337785"/>
          <a:ext cx="2448270" cy="1393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0"/>
                <a:gridCol w="816090"/>
                <a:gridCol w="816090"/>
              </a:tblGrid>
              <a:tr h="464636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+1</a:t>
                      </a:r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63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63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-2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02410" y="2812012"/>
            <a:ext cx="502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x²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04626" y="3319100"/>
            <a:ext cx="5998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-2x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76498" y="2812012"/>
            <a:ext cx="4587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+</a:t>
            </a:r>
            <a:r>
              <a:rPr lang="en-GB" sz="2000" dirty="0">
                <a:latin typeface="Comic Sans MS" pitchFamily="66" charset="0"/>
              </a:rPr>
              <a:t>x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86509" y="3319100"/>
            <a:ext cx="4491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 smtClean="0">
                <a:latin typeface="Comic Sans MS" pitchFamily="66" charset="0"/>
              </a:rPr>
              <a:t>-2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11672" y="3898888"/>
            <a:ext cx="38718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= x² - </a:t>
            </a:r>
            <a:r>
              <a:rPr lang="en-GB" sz="2000" dirty="0" smtClean="0">
                <a:latin typeface="Comic Sans MS" pitchFamily="66" charset="0"/>
              </a:rPr>
              <a:t>2x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 + </a:t>
            </a:r>
            <a:r>
              <a:rPr lang="en-GB" sz="2000" dirty="0">
                <a:latin typeface="Comic Sans MS" pitchFamily="66" charset="0"/>
              </a:rPr>
              <a:t>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 - 2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11672" y="4298998"/>
            <a:ext cx="38718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= 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² - </a:t>
            </a:r>
            <a:r>
              <a:rPr lang="en-GB" sz="2000" dirty="0">
                <a:latin typeface="Comic Sans MS" pitchFamily="66" charset="0"/>
              </a:rPr>
              <a:t>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 - 2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95736" y="4965769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So </a:t>
            </a:r>
            <a:r>
              <a:rPr lang="en-GB" sz="2000" dirty="0">
                <a:latin typeface="Comic Sans MS" panose="030F0702030302020204" pitchFamily="66" charset="0"/>
              </a:rPr>
              <a:t>(x + 4)(x + 1)(x – 2) </a:t>
            </a:r>
            <a:r>
              <a:rPr lang="en-GB" sz="2000" dirty="0" smtClean="0">
                <a:latin typeface="Comic Sans MS" pitchFamily="66" charset="0"/>
              </a:rPr>
              <a:t>= (x + 4)(x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² - </a:t>
            </a:r>
            <a:r>
              <a:rPr lang="en-GB" sz="2000" dirty="0">
                <a:latin typeface="Comic Sans MS" pitchFamily="66" charset="0"/>
              </a:rPr>
              <a:t>x</a:t>
            </a:r>
            <a:r>
              <a:rPr lang="en-GB" sz="2000" b="0" dirty="0" smtClean="0">
                <a:solidFill>
                  <a:schemeClr val="tx1"/>
                </a:solidFill>
                <a:latin typeface="Comic Sans MS" pitchFamily="66" charset="0"/>
              </a:rPr>
              <a:t> – 2)</a:t>
            </a:r>
            <a:endParaRPr lang="en-GB" sz="2000" b="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00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915</Words>
  <Application>Microsoft Office PowerPoint</Application>
  <PresentationFormat>On-screen Show (4:3)</PresentationFormat>
  <Paragraphs>136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Microsoft YaHei</vt:lpstr>
      <vt:lpstr>Arial</vt:lpstr>
      <vt:lpstr>Calibri</vt:lpstr>
      <vt:lpstr>Comic Sans MS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Glover (The West Grantham Academy St Hugh's)</cp:lastModifiedBy>
  <cp:revision>30</cp:revision>
  <dcterms:created xsi:type="dcterms:W3CDTF">2015-07-01T12:05:39Z</dcterms:created>
  <dcterms:modified xsi:type="dcterms:W3CDTF">2016-05-25T12:10:16Z</dcterms:modified>
</cp:coreProperties>
</file>