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9"/>
  </p:notesMasterIdLst>
  <p:sldIdLst>
    <p:sldId id="291" r:id="rId3"/>
    <p:sldId id="256" r:id="rId4"/>
    <p:sldId id="261" r:id="rId5"/>
    <p:sldId id="262" r:id="rId6"/>
    <p:sldId id="263" r:id="rId7"/>
    <p:sldId id="264" r:id="rId8"/>
    <p:sldId id="265" r:id="rId9"/>
    <p:sldId id="286" r:id="rId10"/>
    <p:sldId id="257" r:id="rId11"/>
    <p:sldId id="266" r:id="rId12"/>
    <p:sldId id="267" r:id="rId13"/>
    <p:sldId id="268" r:id="rId14"/>
    <p:sldId id="269" r:id="rId15"/>
    <p:sldId id="270" r:id="rId16"/>
    <p:sldId id="287" r:id="rId17"/>
    <p:sldId id="258" r:id="rId18"/>
    <p:sldId id="271" r:id="rId19"/>
    <p:sldId id="272" r:id="rId20"/>
    <p:sldId id="273" r:id="rId21"/>
    <p:sldId id="274" r:id="rId22"/>
    <p:sldId id="275" r:id="rId23"/>
    <p:sldId id="288" r:id="rId24"/>
    <p:sldId id="259" r:id="rId25"/>
    <p:sldId id="276" r:id="rId26"/>
    <p:sldId id="277" r:id="rId27"/>
    <p:sldId id="278" r:id="rId28"/>
    <p:sldId id="279" r:id="rId29"/>
    <p:sldId id="280" r:id="rId30"/>
    <p:sldId id="289" r:id="rId31"/>
    <p:sldId id="260" r:id="rId32"/>
    <p:sldId id="281" r:id="rId33"/>
    <p:sldId id="282" r:id="rId34"/>
    <p:sldId id="283" r:id="rId35"/>
    <p:sldId id="284" r:id="rId36"/>
    <p:sldId id="285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660"/>
  </p:normalViewPr>
  <p:slideViewPr>
    <p:cSldViewPr>
      <p:cViewPr varScale="1">
        <p:scale>
          <a:sx n="84" d="100"/>
          <a:sy n="84" d="100"/>
        </p:scale>
        <p:origin x="84" y="-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 smtClean="0">
              <a:latin typeface="Comic Sans MS" pitchFamily="66" charset="0"/>
            </a:endParaRPr>
          </a:p>
          <a:p>
            <a:endParaRPr lang="en-GB" sz="2000" u="none" dirty="0" smtClean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3 things you knew already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2 things you learnt today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1 question about today’s topic</a:t>
              </a:r>
              <a:endParaRPr lang="en-GB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2 stars (</a:t>
            </a:r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  <a:r>
              <a:rPr lang="en-GB" sz="2400" dirty="0" smtClean="0">
                <a:latin typeface="Comic Sans MS" pitchFamily="66" charset="0"/>
              </a:rPr>
              <a:t> and a wish (</a:t>
            </a:r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 smtClean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 smtClean="0">
                <a:latin typeface="Comic Sans MS" pitchFamily="66" charset="0"/>
              </a:rPr>
              <a:t>Complete the exit ticket,</a:t>
            </a:r>
            <a:r>
              <a:rPr lang="en-GB" sz="2092" baseline="0" dirty="0" smtClean="0">
                <a:latin typeface="Comic Sans MS" pitchFamily="66" charset="0"/>
              </a:rPr>
              <a:t> making sure you justify each emoji.</a:t>
            </a:r>
            <a:endParaRPr lang="en-GB" sz="2092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What did</a:t>
            </a:r>
            <a:r>
              <a:rPr lang="en-GB" sz="2400" baseline="0" dirty="0" smtClean="0">
                <a:latin typeface="Comic Sans MS" pitchFamily="66" charset="0"/>
              </a:rPr>
              <a:t> you learn today? What did you find tricky? What can we do next time?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Wednesday, 12 December 2018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latin typeface="Comic Sans MS" pitchFamily="66" charset="0"/>
              </a:rPr>
              <a:t>Christmaths</a:t>
            </a:r>
            <a:r>
              <a:rPr lang="en-GB" sz="1600" baseline="0" dirty="0" smtClean="0">
                <a:latin typeface="Comic Sans MS" pitchFamily="66" charset="0"/>
              </a:rPr>
              <a:t> Quiz!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3" t="3477" r="1133" b="3477"/>
          <a:stretch/>
        </p:blipFill>
        <p:spPr>
          <a:xfrm>
            <a:off x="-103032" y="5547714"/>
            <a:ext cx="1997044" cy="1409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3" t="3477" r="1133" b="3477"/>
          <a:stretch/>
        </p:blipFill>
        <p:spPr>
          <a:xfrm rot="11814023">
            <a:off x="7326067" y="4335"/>
            <a:ext cx="1997044" cy="1409678"/>
          </a:xfrm>
          <a:prstGeom prst="rect">
            <a:avLst/>
          </a:prstGeom>
        </p:spPr>
      </p:pic>
      <p:pic>
        <p:nvPicPr>
          <p:cNvPr id="1028" name="Picture 4" descr="Image result for christmas tre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5" y="40544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nta hat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60" y="5780999"/>
            <a:ext cx="1104057" cy="8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Wednesday, 12 December 2018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49281"/>
            <a:ext cx="690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itchFamily="66" charset="0"/>
              </a:rPr>
              <a:t>Keywords</a:t>
            </a: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Comic Sans MS" pitchFamily="66" charset="0"/>
              </a:rPr>
              <a:t>Lesson Objectives</a:t>
            </a:r>
            <a:r>
              <a:rPr lang="en-GB" sz="1600" dirty="0" smtClean="0">
                <a:latin typeface="Comic Sans MS" pitchFamily="66" charset="0"/>
              </a:rPr>
              <a:t>: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Developing students will be able to 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Secure students will be able to 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Excelling students will be able to</a:t>
            </a:r>
            <a:r>
              <a:rPr lang="en-GB" sz="1400" baseline="0" dirty="0" smtClean="0">
                <a:latin typeface="Comic Sans MS" pitchFamily="66" charset="0"/>
              </a:rPr>
              <a:t> 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Title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00808"/>
            <a:ext cx="878497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u="sng" dirty="0" smtClean="0">
                <a:latin typeface="Comic Sans MS" panose="030F0702030302020204" pitchFamily="66" charset="0"/>
              </a:rPr>
              <a:t>Instructions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Comic Sans MS" panose="030F0702030302020204" pitchFamily="66" charset="0"/>
              </a:rPr>
              <a:t>Five rounds of five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Comic Sans MS" panose="030F0702030302020204" pitchFamily="66" charset="0"/>
              </a:rPr>
              <a:t>Combination of maths and Christmas (</a:t>
            </a:r>
            <a:r>
              <a:rPr lang="en-GB" sz="2500" dirty="0" err="1" smtClean="0">
                <a:latin typeface="Comic Sans MS" panose="030F0702030302020204" pitchFamily="66" charset="0"/>
              </a:rPr>
              <a:t>Christmaths</a:t>
            </a:r>
            <a:r>
              <a:rPr lang="en-GB" sz="2500" dirty="0" smtClean="0">
                <a:latin typeface="Comic Sans MS" panose="030F0702030302020204" pitchFamily="66" charset="0"/>
              </a:rPr>
              <a:t>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Comic Sans MS" panose="030F0702030302020204" pitchFamily="66" charset="0"/>
              </a:rPr>
              <a:t>No calculators allowed (you won’t need them anyway </a:t>
            </a:r>
            <a:r>
              <a:rPr lang="en-GB" sz="25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)</a:t>
            </a:r>
            <a:endParaRPr lang="en-GB" sz="25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Comic Sans MS" panose="030F0702030302020204" pitchFamily="66" charset="0"/>
              </a:rPr>
              <a:t>Think of a (sensible) team name and write it at the top of your answer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Comic Sans MS" panose="030F0702030302020204" pitchFamily="66" charset="0"/>
              </a:rPr>
              <a:t>Write your answers clearly in the correct places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Comic Sans MS" panose="030F0702030302020204" pitchFamily="66" charset="0"/>
              </a:rPr>
              <a:t>Have fun!</a:t>
            </a:r>
            <a:endParaRPr lang="en-GB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R2 Q1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1560" y="2492896"/>
                <a:ext cx="7848872" cy="1828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1828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6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R2 Q2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60" y="3212976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What is the periodicity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12976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4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R2 Q3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3356992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Find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+24</m:t>
                    </m:r>
                  </m:oMath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56992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5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636912"/>
                <a:ext cx="784887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What is the centre of the circle given by the equation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+24=0</m:t>
                      </m:r>
                    </m:oMath>
                  </m:oMathPara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848872" cy="2062103"/>
              </a:xfrm>
              <a:prstGeom prst="rect">
                <a:avLst/>
              </a:prstGeom>
              <a:blipFill>
                <a:blip r:embed="rId2"/>
                <a:stretch>
                  <a:fillRect t="-3846" r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R2 Q4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0486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Name the song featuring the lyrics: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“Snow is falling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All around me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Children playing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Having fun”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R2 Q5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>
                    <a:latin typeface="Comic Sans MS" panose="030F0702030302020204" pitchFamily="66" charset="0"/>
                  </a:rPr>
                  <a:t>Round 2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Q1:	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radians</a:t>
                </a:r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(2,−6)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Q5:	Merry Christmas Everyone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524315"/>
              </a:xfrm>
              <a:prstGeom prst="rect">
                <a:avLst/>
              </a:prstGeom>
              <a:blipFill>
                <a:blip r:embed="rId2"/>
                <a:stretch>
                  <a:fillRect l="-1435" t="-2426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220072" y="2564904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Round 3</a:t>
            </a:r>
          </a:p>
          <a:p>
            <a:pPr algn="ctr"/>
            <a:endParaRPr lang="en-GB" sz="4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(A little tricky)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420888"/>
                <a:ext cx="7848872" cy="16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Solve the inequality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−3&lt;0</m:t>
                      </m:r>
                    </m:oMath>
                  </m:oMathPara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20888"/>
                <a:ext cx="7848872" cy="1611852"/>
              </a:xfrm>
              <a:prstGeom prst="rect">
                <a:avLst/>
              </a:prstGeom>
              <a:blipFill>
                <a:blip r:embed="rId2"/>
                <a:stretch>
                  <a:fillRect t="-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R3 Q1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1560" y="3068960"/>
                <a:ext cx="7848872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Describe the transformation that maps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onto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68960"/>
                <a:ext cx="7848872" cy="1119409"/>
              </a:xfrm>
              <a:prstGeom prst="rect">
                <a:avLst/>
              </a:prstGeom>
              <a:blipFill>
                <a:blip r:embed="rId2"/>
                <a:stretch>
                  <a:fillRect l="-854" t="-7065" r="-2252" b="-13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R3 Q2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132856"/>
                <a:ext cx="784887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Calculate the equation of the perpendicular bisector of the line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(3,−4)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(9,6)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Express your answer in the form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are integers.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32856"/>
                <a:ext cx="7848872" cy="3539430"/>
              </a:xfrm>
              <a:prstGeom prst="rect">
                <a:avLst/>
              </a:prstGeom>
              <a:blipFill>
                <a:blip r:embed="rId2"/>
                <a:stretch>
                  <a:fillRect t="-2241" b="-4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R3 Q3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Round 1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(Fairly easy)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3068960"/>
                <a:ext cx="7848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What is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in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68960"/>
                <a:ext cx="7848872" cy="1077218"/>
              </a:xfrm>
              <a:prstGeom prst="rect">
                <a:avLst/>
              </a:prstGeom>
              <a:blipFill>
                <a:blip r:embed="rId2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R3 Q4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21297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Who played the Prime Minister in ‘Love Actually’?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R3 Q5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5032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>
                    <a:latin typeface="Comic Sans MS" panose="030F0702030302020204" pitchFamily="66" charset="0"/>
                  </a:rPr>
                  <a:t>Round 3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−3&lt;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Q2:	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22680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Q5:	Hugh Grant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5032853"/>
              </a:xfrm>
              <a:prstGeom prst="rect">
                <a:avLst/>
              </a:prstGeom>
              <a:blipFill>
                <a:blip r:embed="rId2"/>
                <a:stretch>
                  <a:fillRect l="-1435" t="-2179" b="-2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436096" y="2276872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Round 4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(Pretty tough)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492896"/>
                <a:ext cx="7848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Calculate the remainder when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is divided by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1077218"/>
              </a:xfrm>
              <a:prstGeom prst="rect">
                <a:avLst/>
              </a:prstGeom>
              <a:blipFill>
                <a:blip r:embed="rId2"/>
                <a:stretch>
                  <a:fillRect t="-7345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R4 Q1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780928"/>
                <a:ext cx="7848872" cy="2206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Rationalise the denominator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0928"/>
                <a:ext cx="7848872" cy="2206951"/>
              </a:xfrm>
              <a:prstGeom prst="rect">
                <a:avLst/>
              </a:prstGeom>
              <a:blipFill>
                <a:blip r:embed="rId2"/>
                <a:stretch>
                  <a:fillRect t="-3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R4 Q2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780928"/>
                <a:ext cx="7848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Determine how many distinct real roots the equation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has.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0928"/>
                <a:ext cx="7848872" cy="1077218"/>
              </a:xfrm>
              <a:prstGeom prst="rect">
                <a:avLst/>
              </a:prstGeom>
              <a:blipFill>
                <a:blip r:embed="rId2"/>
                <a:stretch>
                  <a:fillRect l="-932" t="-7345" r="-2407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R4 Q3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276872"/>
                <a:ext cx="7848872" cy="222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Calculate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−26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e>
                          </m:d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76872"/>
                <a:ext cx="7848872" cy="2224968"/>
              </a:xfrm>
              <a:prstGeom prst="rect">
                <a:avLst/>
              </a:prstGeom>
              <a:blipFill>
                <a:blip r:embed="rId2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R4 Q4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42900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Can you name all eight original reindeer?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R4 Q5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5015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>
                    <a:latin typeface="Comic Sans MS" panose="030F0702030302020204" pitchFamily="66" charset="0"/>
                  </a:rPr>
                  <a:t>Round 4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139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571.5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Q5:</a:t>
                </a:r>
                <a:r>
                  <a:rPr lang="en-GB" sz="2800" dirty="0">
                    <a:latin typeface="Comic Sans MS" panose="030F0702030302020204" pitchFamily="66" charset="0"/>
                  </a:rPr>
                  <a:t>	Dasher, Dancer, Prancer, Vixen, Comet,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	Cupid</a:t>
                </a:r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Donner </a:t>
                </a:r>
                <a:r>
                  <a:rPr lang="en-GB" sz="2800" dirty="0">
                    <a:latin typeface="Comic Sans MS" panose="030F0702030302020204" pitchFamily="66" charset="0"/>
                  </a:rPr>
                  <a:t>and Blitzen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5015732"/>
              </a:xfrm>
              <a:prstGeom prst="rect">
                <a:avLst/>
              </a:prstGeom>
              <a:blipFill>
                <a:blip r:embed="rId2"/>
                <a:stretch>
                  <a:fillRect l="-1435" t="-2187" b="-2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076056" y="2348880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152128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R1 Q1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63691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sum of two square numbers is 157.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are the two square numbers?</a:t>
            </a:r>
          </a:p>
        </p:txBody>
      </p:sp>
    </p:spTree>
    <p:extLst>
      <p:ext uri="{BB962C8B-B14F-4D97-AF65-F5344CB8AC3E}">
        <p14:creationId xmlns:p14="http://schemas.microsoft.com/office/powerpoint/2010/main" val="12772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Round 5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(Hard as nails)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3140968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Simplify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140968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R5 Q1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R5 Q2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3568" y="2727315"/>
                <a:ext cx="7848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The curve with equation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passes through the point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(−1,0)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. 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27315"/>
                <a:ext cx="7848872" cy="1569660"/>
              </a:xfrm>
              <a:prstGeom prst="rect">
                <a:avLst/>
              </a:prstGeom>
              <a:blipFill>
                <a:blip r:embed="rId2"/>
                <a:stretch>
                  <a:fillRect l="-1553" t="-5039" r="-2950" b="-12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4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R5 Q3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276872"/>
                <a:ext cx="7848872" cy="299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has equation</a:t>
                </a:r>
              </a:p>
              <a:p>
                <a:pPr algn="ctr"/>
                <a:endParaRPr lang="en-GB" sz="3200" dirty="0" smtClean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+3)(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−8)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in its simplest form.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76872"/>
                <a:ext cx="7848872" cy="2999924"/>
              </a:xfrm>
              <a:prstGeom prst="rect">
                <a:avLst/>
              </a:prstGeom>
              <a:blipFill>
                <a:blip r:embed="rId2"/>
                <a:stretch>
                  <a:fillRect t="-2642" b="-22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3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727315"/>
                <a:ext cx="7848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5=1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, express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. Give your answer in a form not involving logarithms.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27315"/>
                <a:ext cx="7848872" cy="1569660"/>
              </a:xfrm>
              <a:prstGeom prst="rect">
                <a:avLst/>
              </a:prstGeom>
              <a:blipFill>
                <a:blip r:embed="rId2"/>
                <a:stretch>
                  <a:fillRect l="-1553" t="-5039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R5 Q4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14096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Father Christmas’ actual name in ‘Miracle on 34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latin typeface="Comic Sans MS" panose="030F0702030302020204" pitchFamily="66" charset="0"/>
              </a:rPr>
              <a:t> Street’?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R5 Q5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501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>
                    <a:latin typeface="Comic Sans MS" panose="030F0702030302020204" pitchFamily="66" charset="0"/>
                  </a:rPr>
                  <a:t>Round 5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Q5:	Kris </a:t>
                </a:r>
                <a:r>
                  <a:rPr lang="en-GB" sz="2800" dirty="0" err="1" smtClean="0">
                    <a:latin typeface="Comic Sans MS" panose="030F0702030302020204" pitchFamily="66" charset="0"/>
                  </a:rPr>
                  <a:t>Kringle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5017656"/>
              </a:xfrm>
              <a:prstGeom prst="rect">
                <a:avLst/>
              </a:prstGeom>
              <a:blipFill>
                <a:blip r:embed="rId2"/>
                <a:stretch>
                  <a:fillRect l="-1435" t="-2187" b="-1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148064" y="2996952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R1 Q2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14096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the cosine rule?</a:t>
            </a:r>
          </a:p>
        </p:txBody>
      </p:sp>
    </p:spTree>
    <p:extLst>
      <p:ext uri="{BB962C8B-B14F-4D97-AF65-F5344CB8AC3E}">
        <p14:creationId xmlns:p14="http://schemas.microsoft.com/office/powerpoint/2010/main" val="4798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R1 Q3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2492896"/>
                <a:ext cx="7848872" cy="16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What is the minimum point of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1611852"/>
              </a:xfrm>
              <a:prstGeom prst="rect">
                <a:avLst/>
              </a:prstGeom>
              <a:blipFill>
                <a:blip r:embed="rId2"/>
                <a:stretch>
                  <a:fillRect t="-4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2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R1 Q4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2708920"/>
                <a:ext cx="7848872" cy="157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Solve </a:t>
                </a:r>
              </a:p>
              <a:p>
                <a:pPr algn="ctr"/>
                <a:endParaRPr lang="en-GB" sz="3200" i="1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GB" sz="32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08920"/>
                <a:ext cx="7848872" cy="1575303"/>
              </a:xfrm>
              <a:prstGeom prst="rect">
                <a:avLst/>
              </a:prstGeom>
              <a:blipFill>
                <a:blip r:embed="rId2"/>
                <a:stretch>
                  <a:fillRect t="-50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6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33" y="154297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Name the movie: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R1 Q5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grinch who stole christmas fil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97" y="2458451"/>
            <a:ext cx="4896544" cy="32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57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>
                    <a:latin typeface="Comic Sans MS" panose="030F0702030302020204" pitchFamily="66" charset="0"/>
                  </a:rPr>
                  <a:t>Round 1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121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(4,−1)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r>
                  <a:rPr lang="en-GB" sz="2800" dirty="0" smtClean="0">
                    <a:latin typeface="Comic Sans MS" panose="030F0702030302020204" pitchFamily="66" charset="0"/>
                  </a:rPr>
                  <a:t>Q5:	The Grinch (Who Stole Christmas)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573560"/>
              </a:xfrm>
              <a:prstGeom prst="rect">
                <a:avLst/>
              </a:prstGeom>
              <a:blipFill>
                <a:blip r:embed="rId2"/>
                <a:stretch>
                  <a:fillRect l="-1435" t="-2397" b="-2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724128" y="2708920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Round 2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(Not too bad)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485</Words>
  <Application>Microsoft Office PowerPoint</Application>
  <PresentationFormat>On-screen Show (4:3)</PresentationFormat>
  <Paragraphs>152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Microsoft YaHei</vt:lpstr>
      <vt:lpstr>Arial</vt:lpstr>
      <vt:lpstr>Calibri</vt:lpstr>
      <vt:lpstr>Cambria Math</vt:lpstr>
      <vt:lpstr>Comic Sans MS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PixiMaths</dc:creator>
  <cp:lastModifiedBy>Danielle Moosajee</cp:lastModifiedBy>
  <cp:revision>60</cp:revision>
  <dcterms:created xsi:type="dcterms:W3CDTF">2015-07-01T12:05:39Z</dcterms:created>
  <dcterms:modified xsi:type="dcterms:W3CDTF">2018-12-12T10:29:45Z</dcterms:modified>
</cp:coreProperties>
</file>