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9"/>
  </p:notes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8" r:id="rId11"/>
    <p:sldId id="259" r:id="rId12"/>
    <p:sldId id="269" r:id="rId13"/>
    <p:sldId id="270" r:id="rId14"/>
    <p:sldId id="271" r:id="rId15"/>
    <p:sldId id="260" r:id="rId16"/>
    <p:sldId id="272" r:id="rId17"/>
    <p:sldId id="261" r:id="rId18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DA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39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Bettles" userId="bc3dd2a9c4f0d304" providerId="LiveId" clId="{EC2A052B-504E-4501-90AC-8E1052EB69E1}"/>
    <pc:docChg chg="custSel addSld modSld">
      <pc:chgData name="Danielle Bettles" userId="bc3dd2a9c4f0d304" providerId="LiveId" clId="{EC2A052B-504E-4501-90AC-8E1052EB69E1}" dt="2025-01-21T15:49:59.433" v="617" actId="208"/>
      <pc:docMkLst>
        <pc:docMk/>
      </pc:docMkLst>
      <pc:sldChg chg="addSp modSp mod modNotesTx">
        <pc:chgData name="Danielle Bettles" userId="bc3dd2a9c4f0d304" providerId="LiveId" clId="{EC2A052B-504E-4501-90AC-8E1052EB69E1}" dt="2025-01-21T15:49:59.433" v="617" actId="208"/>
        <pc:sldMkLst>
          <pc:docMk/>
          <pc:sldMk cId="1876304848" sldId="260"/>
        </pc:sldMkLst>
        <pc:spChg chg="add mod">
          <ac:chgData name="Danielle Bettles" userId="bc3dd2a9c4f0d304" providerId="LiveId" clId="{EC2A052B-504E-4501-90AC-8E1052EB69E1}" dt="2025-01-21T12:46:18.849" v="230" actId="5793"/>
          <ac:spMkLst>
            <pc:docMk/>
            <pc:sldMk cId="1876304848" sldId="260"/>
            <ac:spMk id="2" creationId="{237256CD-0E9F-3AA1-4344-90A00888CE16}"/>
          </ac:spMkLst>
        </pc:spChg>
        <pc:picChg chg="add mod">
          <ac:chgData name="Danielle Bettles" userId="bc3dd2a9c4f0d304" providerId="LiveId" clId="{EC2A052B-504E-4501-90AC-8E1052EB69E1}" dt="2025-01-21T15:49:59.433" v="617" actId="208"/>
          <ac:picMkLst>
            <pc:docMk/>
            <pc:sldMk cId="1876304848" sldId="260"/>
            <ac:picMk id="4" creationId="{F736D08E-DCFE-72B2-F773-A195B0625E11}"/>
          </ac:picMkLst>
        </pc:picChg>
        <pc:picChg chg="add mod">
          <ac:chgData name="Danielle Bettles" userId="bc3dd2a9c4f0d304" providerId="LiveId" clId="{EC2A052B-504E-4501-90AC-8E1052EB69E1}" dt="2025-01-21T15:49:59.433" v="617" actId="208"/>
          <ac:picMkLst>
            <pc:docMk/>
            <pc:sldMk cId="1876304848" sldId="260"/>
            <ac:picMk id="6" creationId="{678B17D4-4412-D8B4-39EF-D328C5A348F2}"/>
          </ac:picMkLst>
        </pc:picChg>
      </pc:sldChg>
      <pc:sldChg chg="addSp modSp mod">
        <pc:chgData name="Danielle Bettles" userId="bc3dd2a9c4f0d304" providerId="LiveId" clId="{EC2A052B-504E-4501-90AC-8E1052EB69E1}" dt="2025-01-21T15:49:06.235" v="612" actId="1076"/>
        <pc:sldMkLst>
          <pc:docMk/>
          <pc:sldMk cId="3895305812" sldId="261"/>
        </pc:sldMkLst>
        <pc:spChg chg="add mod">
          <ac:chgData name="Danielle Bettles" userId="bc3dd2a9c4f0d304" providerId="LiveId" clId="{EC2A052B-504E-4501-90AC-8E1052EB69E1}" dt="2025-01-21T15:49:06.235" v="612" actId="1076"/>
          <ac:spMkLst>
            <pc:docMk/>
            <pc:sldMk cId="3895305812" sldId="261"/>
            <ac:spMk id="2" creationId="{362A6B55-59DF-2E38-78DE-8428A29E13AF}"/>
          </ac:spMkLst>
        </pc:spChg>
        <pc:spChg chg="add mod">
          <ac:chgData name="Danielle Bettles" userId="bc3dd2a9c4f0d304" providerId="LiveId" clId="{EC2A052B-504E-4501-90AC-8E1052EB69E1}" dt="2025-01-21T15:49:06.235" v="612" actId="1076"/>
          <ac:spMkLst>
            <pc:docMk/>
            <pc:sldMk cId="3895305812" sldId="261"/>
            <ac:spMk id="3" creationId="{512BB633-B314-9C43-BE34-C0D5B9146A4B}"/>
          </ac:spMkLst>
        </pc:spChg>
        <pc:picChg chg="add mod">
          <ac:chgData name="Danielle Bettles" userId="bc3dd2a9c4f0d304" providerId="LiveId" clId="{EC2A052B-504E-4501-90AC-8E1052EB69E1}" dt="2025-01-21T15:49:06.235" v="612" actId="1076"/>
          <ac:picMkLst>
            <pc:docMk/>
            <pc:sldMk cId="3895305812" sldId="261"/>
            <ac:picMk id="4" creationId="{11532E8A-1D5E-27F7-AB8F-2FE3BEB05933}"/>
          </ac:picMkLst>
        </pc:picChg>
      </pc:sldChg>
      <pc:sldChg chg="addSp delSp modSp add mod">
        <pc:chgData name="Danielle Bettles" userId="bc3dd2a9c4f0d304" providerId="LiveId" clId="{EC2A052B-504E-4501-90AC-8E1052EB69E1}" dt="2025-01-21T15:48:08.587" v="610" actId="20577"/>
        <pc:sldMkLst>
          <pc:docMk/>
          <pc:sldMk cId="144805075" sldId="272"/>
        </pc:sldMkLst>
        <pc:spChg chg="add mod">
          <ac:chgData name="Danielle Bettles" userId="bc3dd2a9c4f0d304" providerId="LiveId" clId="{EC2A052B-504E-4501-90AC-8E1052EB69E1}" dt="2025-01-21T15:48:08.587" v="610" actId="20577"/>
          <ac:spMkLst>
            <pc:docMk/>
            <pc:sldMk cId="144805075" sldId="272"/>
            <ac:spMk id="2" creationId="{E37EE32E-C274-8AF2-9888-567BB6BA978B}"/>
          </ac:spMkLst>
        </pc:spChg>
      </pc:sldChg>
    </pc:docChg>
  </pc:docChgLst>
  <pc:docChgLst>
    <pc:chgData name="Danielle Bettles" userId="bc3dd2a9c4f0d304" providerId="LiveId" clId="{D8F0121D-B761-46B4-8BE6-015F9C1540E2}"/>
    <pc:docChg chg="modSld">
      <pc:chgData name="Danielle Bettles" userId="bc3dd2a9c4f0d304" providerId="LiveId" clId="{D8F0121D-B761-46B4-8BE6-015F9C1540E2}" dt="2025-02-11T10:14:43.559" v="26" actId="1036"/>
      <pc:docMkLst>
        <pc:docMk/>
      </pc:docMkLst>
      <pc:sldChg chg="modSp mod">
        <pc:chgData name="Danielle Bettles" userId="bc3dd2a9c4f0d304" providerId="LiveId" clId="{D8F0121D-B761-46B4-8BE6-015F9C1540E2}" dt="2025-02-11T10:14:43.559" v="26" actId="1036"/>
        <pc:sldMkLst>
          <pc:docMk/>
          <pc:sldMk cId="2857120755" sldId="259"/>
        </pc:sldMkLst>
        <pc:spChg chg="mod">
          <ac:chgData name="Danielle Bettles" userId="bc3dd2a9c4f0d304" providerId="LiveId" clId="{D8F0121D-B761-46B4-8BE6-015F9C1540E2}" dt="2025-02-11T10:14:43.559" v="26" actId="1036"/>
          <ac:spMkLst>
            <pc:docMk/>
            <pc:sldMk cId="2857120755" sldId="259"/>
            <ac:spMk id="31" creationId="{971C1F0F-52E5-8DCB-B59A-C1559332346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95980F-D88C-4E79-BDEF-615FC3CD7428}" type="datetimeFigureOut">
              <a:rPr lang="en-GB" smtClean="0"/>
              <a:t>11/02/2025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A44D6-7D5E-4770-9D6D-251707F564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7714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Extension link: https://www.tes.com/teaching-resource/transformations-invariant-points-codebreaker-12557100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A44D6-7D5E-4770-9D6D-251707F5649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428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133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808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87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08142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160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21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094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972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37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43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77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604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2/11/2025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314854-8963-85B7-95F6-EE3FC7480242}"/>
              </a:ext>
            </a:extLst>
          </p:cNvPr>
          <p:cNvSpPr/>
          <p:nvPr userDrawn="1"/>
        </p:nvSpPr>
        <p:spPr>
          <a:xfrm>
            <a:off x="0" y="0"/>
            <a:ext cx="9144000" cy="5715000"/>
          </a:xfrm>
          <a:prstGeom prst="rect">
            <a:avLst/>
          </a:prstGeom>
          <a:solidFill>
            <a:srgbClr val="984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pic>
        <p:nvPicPr>
          <p:cNvPr id="8" name="Picture 3">
            <a:extLst>
              <a:ext uri="{FF2B5EF4-FFF2-40B4-BE49-F238E27FC236}">
                <a16:creationId xmlns:a16="http://schemas.microsoft.com/office/drawing/2014/main" id="{7F766034-76BE-B7AF-B892-ACC0102714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635" y="146079"/>
            <a:ext cx="1285875" cy="611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D973BB5-E110-B903-D62D-283938D9C3CA}"/>
              </a:ext>
            </a:extLst>
          </p:cNvPr>
          <p:cNvSpPr/>
          <p:nvPr userDrawn="1"/>
        </p:nvSpPr>
        <p:spPr>
          <a:xfrm>
            <a:off x="5351500" y="140744"/>
            <a:ext cx="3651620" cy="611188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4D9FE32-1564-36E6-DAD7-586B8E9A26B1}"/>
              </a:ext>
            </a:extLst>
          </p:cNvPr>
          <p:cNvSpPr txBox="1"/>
          <p:nvPr userDrawn="1"/>
        </p:nvSpPr>
        <p:spPr>
          <a:xfrm>
            <a:off x="5351500" y="280017"/>
            <a:ext cx="3651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E597932-8B38-4BFA-9C8A-C8CCE191D44B}" type="datetime2">
              <a:rPr lang="en-GB" sz="1600" smtClean="0">
                <a:latin typeface="Arial" panose="020B0604020202020204" pitchFamily="34" charset="0"/>
                <a:cs typeface="Arial" panose="020B0604020202020204" pitchFamily="34" charset="0"/>
              </a:rPr>
              <a:pPr algn="ctr"/>
              <a:t>Tuesday, 11 February 2025</a:t>
            </a:fld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FC2B5C3-D77D-C032-0ED7-472ED03FBEF2}"/>
              </a:ext>
            </a:extLst>
          </p:cNvPr>
          <p:cNvSpPr/>
          <p:nvPr userDrawn="1"/>
        </p:nvSpPr>
        <p:spPr>
          <a:xfrm>
            <a:off x="1566175" y="142562"/>
            <a:ext cx="3651620" cy="611188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5E11AFE-5A0E-EBEF-6652-16F3FF1027E5}"/>
              </a:ext>
            </a:extLst>
          </p:cNvPr>
          <p:cNvSpPr txBox="1"/>
          <p:nvPr userDrawn="1"/>
        </p:nvSpPr>
        <p:spPr>
          <a:xfrm>
            <a:off x="1566175" y="281776"/>
            <a:ext cx="3651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Invariance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AB4B29B-CFEC-6845-3761-3049D3556415}"/>
              </a:ext>
            </a:extLst>
          </p:cNvPr>
          <p:cNvSpPr/>
          <p:nvPr userDrawn="1"/>
        </p:nvSpPr>
        <p:spPr>
          <a:xfrm>
            <a:off x="134635" y="903345"/>
            <a:ext cx="8868485" cy="4670912"/>
          </a:xfrm>
          <a:prstGeom prst="rect">
            <a:avLst/>
          </a:prstGeom>
          <a:solidFill>
            <a:srgbClr val="ECDA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</p:spTree>
    <p:extLst>
      <p:ext uri="{BB962C8B-B14F-4D97-AF65-F5344CB8AC3E}">
        <p14:creationId xmlns:p14="http://schemas.microsoft.com/office/powerpoint/2010/main" val="3582770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85A66EA5-D478-8A72-56AA-B0F29FD1A696}"/>
              </a:ext>
            </a:extLst>
          </p:cNvPr>
          <p:cNvSpPr txBox="1"/>
          <p:nvPr/>
        </p:nvSpPr>
        <p:spPr>
          <a:xfrm>
            <a:off x="204677" y="1127051"/>
            <a:ext cx="87319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u="sng" dirty="0">
                <a:latin typeface="Arial" panose="020B0604020202020204" pitchFamily="34" charset="0"/>
                <a:cs typeface="Arial" panose="020B0604020202020204" pitchFamily="34" charset="0"/>
              </a:rPr>
              <a:t>Starter</a:t>
            </a:r>
          </a:p>
          <a:p>
            <a:pPr algn="ctr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Whiteboards ready!</a:t>
            </a:r>
          </a:p>
          <a:p>
            <a:pPr algn="ctr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transformations…</a:t>
            </a:r>
          </a:p>
        </p:txBody>
      </p:sp>
    </p:spTree>
    <p:extLst>
      <p:ext uri="{BB962C8B-B14F-4D97-AF65-F5344CB8AC3E}">
        <p14:creationId xmlns:p14="http://schemas.microsoft.com/office/powerpoint/2010/main" val="672702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E6DF44-22EB-C1FD-0916-8F43D54953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D9F8FA-A097-8940-98C7-3DA84E6A7D02}"/>
              </a:ext>
            </a:extLst>
          </p:cNvPr>
          <p:cNvSpPr txBox="1"/>
          <p:nvPr/>
        </p:nvSpPr>
        <p:spPr>
          <a:xfrm>
            <a:off x="2286000" y="2743750"/>
            <a:ext cx="4572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A co-ordinate is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invariant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if it does not change position after a transformation.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E8987D4A-A069-1BE1-CEBA-31F0D12671AD}"/>
              </a:ext>
            </a:extLst>
          </p:cNvPr>
          <p:cNvSpPr/>
          <p:nvPr/>
        </p:nvSpPr>
        <p:spPr>
          <a:xfrm>
            <a:off x="1697412" y="1659107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7539144-50C6-0580-96FB-2B47A5FB8389}"/>
              </a:ext>
            </a:extLst>
          </p:cNvPr>
          <p:cNvSpPr/>
          <p:nvPr/>
        </p:nvSpPr>
        <p:spPr>
          <a:xfrm rot="5400000">
            <a:off x="2460962" y="150602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715E5DCE-9488-6B5D-EA7E-30D8772B1B71}"/>
              </a:ext>
            </a:extLst>
          </p:cNvPr>
          <p:cNvSpPr/>
          <p:nvPr/>
        </p:nvSpPr>
        <p:spPr>
          <a:xfrm>
            <a:off x="6039726" y="3316894"/>
            <a:ext cx="2755162" cy="183278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3831E782-7DDD-84AE-3023-36EAAA06605E}"/>
              </a:ext>
            </a:extLst>
          </p:cNvPr>
          <p:cNvSpPr/>
          <p:nvPr/>
        </p:nvSpPr>
        <p:spPr>
          <a:xfrm>
            <a:off x="6039725" y="453963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DC9B1B4F-B96F-04B4-A792-09CEBD08573C}"/>
              </a:ext>
            </a:extLst>
          </p:cNvPr>
          <p:cNvSpPr/>
          <p:nvPr/>
        </p:nvSpPr>
        <p:spPr>
          <a:xfrm>
            <a:off x="2645746" y="3929591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B70D2183-DAB4-9E2B-8B8D-CA2F9CB04392}"/>
              </a:ext>
            </a:extLst>
          </p:cNvPr>
          <p:cNvSpPr/>
          <p:nvPr/>
        </p:nvSpPr>
        <p:spPr>
          <a:xfrm flipV="1">
            <a:off x="2645746" y="453963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B1FCA3E7-CE1C-5AC0-0485-4F359058FF03}"/>
              </a:ext>
            </a:extLst>
          </p:cNvPr>
          <p:cNvSpPr/>
          <p:nvPr/>
        </p:nvSpPr>
        <p:spPr>
          <a:xfrm>
            <a:off x="5331760" y="1211654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C04C9A35-0227-72D4-B9D9-A2931573BC2C}"/>
              </a:ext>
            </a:extLst>
          </p:cNvPr>
          <p:cNvSpPr/>
          <p:nvPr/>
        </p:nvSpPr>
        <p:spPr>
          <a:xfrm rot="10800000" flipV="1">
            <a:off x="6248818" y="1210704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D92BCA1-95A6-D3EF-6D93-EA70D9A9F635}"/>
              </a:ext>
            </a:extLst>
          </p:cNvPr>
          <p:cNvSpPr/>
          <p:nvPr/>
        </p:nvSpPr>
        <p:spPr>
          <a:xfrm>
            <a:off x="2593579" y="2246290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934DC2B-6955-F07F-F1FF-F46CC93825B8}"/>
              </a:ext>
            </a:extLst>
          </p:cNvPr>
          <p:cNvSpPr/>
          <p:nvPr/>
        </p:nvSpPr>
        <p:spPr>
          <a:xfrm>
            <a:off x="6016865" y="5126519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340379B4-0744-C68C-99CA-0A6D70AEFAAA}"/>
              </a:ext>
            </a:extLst>
          </p:cNvPr>
          <p:cNvSpPr/>
          <p:nvPr/>
        </p:nvSpPr>
        <p:spPr>
          <a:xfrm>
            <a:off x="6225958" y="1797888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56B89DD-7FEF-2E4F-6DA0-F37F650751FD}"/>
              </a:ext>
            </a:extLst>
          </p:cNvPr>
          <p:cNvSpPr/>
          <p:nvPr/>
        </p:nvSpPr>
        <p:spPr>
          <a:xfrm>
            <a:off x="2638673" y="451677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50DE50D-E6C6-DE13-EE49-4D9FDBD3430A}"/>
              </a:ext>
            </a:extLst>
          </p:cNvPr>
          <p:cNvSpPr txBox="1"/>
          <p:nvPr/>
        </p:nvSpPr>
        <p:spPr>
          <a:xfrm>
            <a:off x="3309047" y="1949571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A0747BD9-0ED4-B57D-15D2-DC035A5481A6}"/>
              </a:ext>
            </a:extLst>
          </p:cNvPr>
          <p:cNvCxnSpPr>
            <a:stCxn id="15" idx="1"/>
          </p:cNvCxnSpPr>
          <p:nvPr/>
        </p:nvCxnSpPr>
        <p:spPr>
          <a:xfrm flipH="1">
            <a:off x="2769451" y="2180404"/>
            <a:ext cx="539596" cy="8874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0BEC1B5-D190-BB08-A6C0-444EAEB45AAD}"/>
              </a:ext>
            </a:extLst>
          </p:cNvPr>
          <p:cNvSpPr txBox="1"/>
          <p:nvPr/>
        </p:nvSpPr>
        <p:spPr>
          <a:xfrm>
            <a:off x="6484654" y="2086951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53AD294-E164-08CE-7A01-59AB544464CB}"/>
              </a:ext>
            </a:extLst>
          </p:cNvPr>
          <p:cNvCxnSpPr>
            <a:cxnSpLocks/>
          </p:cNvCxnSpPr>
          <p:nvPr/>
        </p:nvCxnSpPr>
        <p:spPr>
          <a:xfrm flipH="1" flipV="1">
            <a:off x="6271677" y="1909476"/>
            <a:ext cx="212977" cy="20033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61712D84-7FF5-84FF-8405-5520A7034EA0}"/>
              </a:ext>
            </a:extLst>
          </p:cNvPr>
          <p:cNvSpPr txBox="1"/>
          <p:nvPr/>
        </p:nvSpPr>
        <p:spPr>
          <a:xfrm>
            <a:off x="1448759" y="3978897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7FB5397-73E2-ACD9-BE06-B2B3EF8843F4}"/>
              </a:ext>
            </a:extLst>
          </p:cNvPr>
          <p:cNvCxnSpPr>
            <a:cxnSpLocks/>
          </p:cNvCxnSpPr>
          <p:nvPr/>
        </p:nvCxnSpPr>
        <p:spPr>
          <a:xfrm>
            <a:off x="2161309" y="4252616"/>
            <a:ext cx="393761" cy="18794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6B8E6171-A461-DC40-88D4-856171440967}"/>
              </a:ext>
            </a:extLst>
          </p:cNvPr>
          <p:cNvSpPr txBox="1"/>
          <p:nvPr/>
        </p:nvSpPr>
        <p:spPr>
          <a:xfrm>
            <a:off x="4965503" y="4162652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894D11BF-2D65-7C2E-7798-45276F9D98DD}"/>
              </a:ext>
            </a:extLst>
          </p:cNvPr>
          <p:cNvCxnSpPr>
            <a:cxnSpLocks/>
            <a:stCxn id="26" idx="2"/>
          </p:cNvCxnSpPr>
          <p:nvPr/>
        </p:nvCxnSpPr>
        <p:spPr>
          <a:xfrm>
            <a:off x="5485414" y="4624317"/>
            <a:ext cx="455998" cy="45082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3668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/>
      <p:bldP spid="18" grpId="0"/>
      <p:bldP spid="22" grpId="0"/>
      <p:bldP spid="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3A4357-CD6A-6692-AC91-B48951366A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lank Grid For Coordinates (axis range -5 to 5)">
            <a:extLst>
              <a:ext uri="{FF2B5EF4-FFF2-40B4-BE49-F238E27FC236}">
                <a16:creationId xmlns:a16="http://schemas.microsoft.com/office/drawing/2014/main" id="{877488B9-D0AD-FF70-F7C4-142A2933B6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4" y="1266077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Isosceles Triangle 30">
            <a:extLst>
              <a:ext uri="{FF2B5EF4-FFF2-40B4-BE49-F238E27FC236}">
                <a16:creationId xmlns:a16="http://schemas.microsoft.com/office/drawing/2014/main" id="{971C1F0F-52E5-8DCB-B59A-C1559332346B}"/>
              </a:ext>
            </a:extLst>
          </p:cNvPr>
          <p:cNvSpPr/>
          <p:nvPr/>
        </p:nvSpPr>
        <p:spPr>
          <a:xfrm rot="13208038" flipV="1">
            <a:off x="3078737" y="264848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ABD0F9A0-AA84-1BA5-AAFD-93D21B74FFF7}"/>
              </a:ext>
            </a:extLst>
          </p:cNvPr>
          <p:cNvSpPr/>
          <p:nvPr/>
        </p:nvSpPr>
        <p:spPr>
          <a:xfrm rot="5400000" flipH="1">
            <a:off x="2849216" y="3063771"/>
            <a:ext cx="917058" cy="610043"/>
          </a:xfrm>
          <a:prstGeom prst="triangle">
            <a:avLst>
              <a:gd name="adj" fmla="val 32174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7F88D05D-E2D0-1612-B1EC-1B3C66C55EF0}"/>
              </a:ext>
            </a:extLst>
          </p:cNvPr>
          <p:cNvSpPr/>
          <p:nvPr/>
        </p:nvSpPr>
        <p:spPr>
          <a:xfrm flipV="1">
            <a:off x="2069747" y="2902533"/>
            <a:ext cx="917058" cy="610043"/>
          </a:xfrm>
          <a:prstGeom prst="triangle">
            <a:avLst>
              <a:gd name="adj" fmla="val 32174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28" name="Isosceles Triangle 27">
            <a:extLst>
              <a:ext uri="{FF2B5EF4-FFF2-40B4-BE49-F238E27FC236}">
                <a16:creationId xmlns:a16="http://schemas.microsoft.com/office/drawing/2014/main" id="{3D8F5DFF-7548-65E3-6221-B2B47A55F83A}"/>
              </a:ext>
            </a:extLst>
          </p:cNvPr>
          <p:cNvSpPr/>
          <p:nvPr/>
        </p:nvSpPr>
        <p:spPr>
          <a:xfrm flipH="1">
            <a:off x="2987453" y="228275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E01958-4D37-4D68-4C2F-6F55293B07A0}"/>
              </a:ext>
            </a:extLst>
          </p:cNvPr>
          <p:cNvSpPr txBox="1"/>
          <p:nvPr/>
        </p:nvSpPr>
        <p:spPr>
          <a:xfrm>
            <a:off x="4887008" y="1352504"/>
            <a:ext cx="35208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can you ensure that a point is invariant after a single 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reflection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id="{1A1EA99F-8D5D-4812-7E9D-926B48F882CC}"/>
              </a:ext>
            </a:extLst>
          </p:cNvPr>
          <p:cNvSpPr/>
          <p:nvPr/>
        </p:nvSpPr>
        <p:spPr>
          <a:xfrm>
            <a:off x="2067487" y="227808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91079DE-CE6F-DE86-1FCF-C291A08A8A07}"/>
              </a:ext>
            </a:extLst>
          </p:cNvPr>
          <p:cNvSpPr/>
          <p:nvPr/>
        </p:nvSpPr>
        <p:spPr>
          <a:xfrm>
            <a:off x="2975795" y="287062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4CCF33-0194-5470-8146-EBF5429C13A3}"/>
              </a:ext>
            </a:extLst>
          </p:cNvPr>
          <p:cNvSpPr txBox="1"/>
          <p:nvPr/>
        </p:nvSpPr>
        <p:spPr>
          <a:xfrm>
            <a:off x="3372942" y="2881212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AFE12BBC-A59C-24BF-0BB6-06F12611498E}"/>
              </a:ext>
            </a:extLst>
          </p:cNvPr>
          <p:cNvCxnSpPr>
            <a:cxnSpLocks/>
          </p:cNvCxnSpPr>
          <p:nvPr/>
        </p:nvCxnSpPr>
        <p:spPr>
          <a:xfrm flipH="1" flipV="1">
            <a:off x="3133240" y="2916344"/>
            <a:ext cx="239702" cy="54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1FE0998-084F-E229-1FAC-23AB0E25299A}"/>
              </a:ext>
            </a:extLst>
          </p:cNvPr>
          <p:cNvCxnSpPr/>
          <p:nvPr/>
        </p:nvCxnSpPr>
        <p:spPr>
          <a:xfrm>
            <a:off x="2975795" y="1352504"/>
            <a:ext cx="8750" cy="3818887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02CCA8-8948-4434-DA52-F3736C183DCC}"/>
                  </a:ext>
                </a:extLst>
              </p:cNvPr>
              <p:cNvSpPr txBox="1"/>
              <p:nvPr/>
            </p:nvSpPr>
            <p:spPr>
              <a:xfrm>
                <a:off x="4887008" y="2298784"/>
                <a:ext cx="352087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Reflect in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alt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en-GB" altLang="en-US" sz="1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202CCA8-8948-4434-DA52-F3736C183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8" y="2298784"/>
                <a:ext cx="3520877" cy="369332"/>
              </a:xfrm>
              <a:prstGeom prst="rect">
                <a:avLst/>
              </a:prstGeom>
              <a:blipFill>
                <a:blip r:embed="rId3"/>
                <a:stretch>
                  <a:fillRect l="-156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884501-4475-BD88-4032-BA64902B12B4}"/>
                  </a:ext>
                </a:extLst>
              </p:cNvPr>
              <p:cNvSpPr txBox="1"/>
              <p:nvPr/>
            </p:nvSpPr>
            <p:spPr>
              <a:xfrm>
                <a:off x="4887007" y="2808578"/>
                <a:ext cx="352087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Reflect in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altLang="en-US" sz="18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endParaRPr lang="en-GB" altLang="en-US" sz="18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6884501-4475-BD88-4032-BA64902B12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7" y="2808578"/>
                <a:ext cx="3520877" cy="369332"/>
              </a:xfrm>
              <a:prstGeom prst="rect">
                <a:avLst/>
              </a:prstGeom>
              <a:blipFill>
                <a:blip r:embed="rId4"/>
                <a:stretch>
                  <a:fillRect l="-1560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8BC8A2A-FD7F-D1EF-1ED3-FA0048E84C8F}"/>
                  </a:ext>
                </a:extLst>
              </p:cNvPr>
              <p:cNvSpPr txBox="1"/>
              <p:nvPr/>
            </p:nvSpPr>
            <p:spPr>
              <a:xfrm>
                <a:off x="4887007" y="3317698"/>
                <a:ext cx="352087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Reflect in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alt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alt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altLang="en-US" sz="18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8BC8A2A-FD7F-D1EF-1ED3-FA0048E84C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7" y="3317698"/>
                <a:ext cx="3520877" cy="369332"/>
              </a:xfrm>
              <a:prstGeom prst="rect">
                <a:avLst/>
              </a:prstGeom>
              <a:blipFill>
                <a:blip r:embed="rId5"/>
                <a:stretch>
                  <a:fillRect l="-156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680D7DF-66AA-D648-0AB3-52A27D6AF3CB}"/>
                  </a:ext>
                </a:extLst>
              </p:cNvPr>
              <p:cNvSpPr txBox="1"/>
              <p:nvPr/>
            </p:nvSpPr>
            <p:spPr>
              <a:xfrm>
                <a:off x="4887007" y="3826818"/>
                <a:ext cx="352087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Reflect in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altLang="en-US" sz="1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  <m:r>
                      <a:rPr lang="en-GB" altLang="en-US" sz="1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altLang="en-US" sz="1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−2</m:t>
                    </m:r>
                  </m:oMath>
                </a14:m>
                <a:endParaRPr lang="en-GB" altLang="en-US" sz="18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D680D7DF-66AA-D648-0AB3-52A27D6AF3C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7" y="3826818"/>
                <a:ext cx="3520877" cy="369332"/>
              </a:xfrm>
              <a:prstGeom prst="rect">
                <a:avLst/>
              </a:prstGeom>
              <a:blipFill>
                <a:blip r:embed="rId6"/>
                <a:stretch>
                  <a:fillRect l="-1560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3FAD4CF-FF2C-8E02-9C2B-02390334B6A1}"/>
              </a:ext>
            </a:extLst>
          </p:cNvPr>
          <p:cNvCxnSpPr>
            <a:cxnSpLocks/>
          </p:cNvCxnSpPr>
          <p:nvPr/>
        </p:nvCxnSpPr>
        <p:spPr>
          <a:xfrm rot="5400000">
            <a:off x="2515681" y="979894"/>
            <a:ext cx="8750" cy="3818887"/>
          </a:xfrm>
          <a:prstGeom prst="line">
            <a:avLst/>
          </a:prstGeom>
          <a:ln>
            <a:solidFill>
              <a:srgbClr val="92D05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B0CE093-7E88-4EB9-C64E-7743ADDF1CDB}"/>
              </a:ext>
            </a:extLst>
          </p:cNvPr>
          <p:cNvCxnSpPr>
            <a:cxnSpLocks/>
          </p:cNvCxnSpPr>
          <p:nvPr/>
        </p:nvCxnSpPr>
        <p:spPr>
          <a:xfrm flipH="1">
            <a:off x="774396" y="1675669"/>
            <a:ext cx="3438844" cy="3438846"/>
          </a:xfrm>
          <a:prstGeom prst="line">
            <a:avLst/>
          </a:prstGeom>
          <a:ln>
            <a:solidFill>
              <a:srgbClr val="7030A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11B24BD0-38C5-016C-B990-579B1AF11D8D}"/>
              </a:ext>
            </a:extLst>
          </p:cNvPr>
          <p:cNvCxnSpPr>
            <a:cxnSpLocks/>
          </p:cNvCxnSpPr>
          <p:nvPr/>
        </p:nvCxnSpPr>
        <p:spPr>
          <a:xfrm flipH="1">
            <a:off x="1790263" y="1352504"/>
            <a:ext cx="1950464" cy="3972017"/>
          </a:xfrm>
          <a:prstGeom prst="line">
            <a:avLst/>
          </a:prstGeom>
          <a:ln>
            <a:solidFill>
              <a:srgbClr val="FFC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8EB28D62-2658-FD33-68C3-E05936401ACB}"/>
              </a:ext>
            </a:extLst>
          </p:cNvPr>
          <p:cNvSpPr txBox="1"/>
          <p:nvPr/>
        </p:nvSpPr>
        <p:spPr>
          <a:xfrm>
            <a:off x="4887007" y="4335938"/>
            <a:ext cx="35208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Reflect in a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ny line that goes through the invariant point!</a:t>
            </a:r>
          </a:p>
        </p:txBody>
      </p:sp>
    </p:spTree>
    <p:extLst>
      <p:ext uri="{BB962C8B-B14F-4D97-AF65-F5344CB8AC3E}">
        <p14:creationId xmlns:p14="http://schemas.microsoft.com/office/powerpoint/2010/main" val="2857120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0" grpId="0" animBg="1"/>
      <p:bldP spid="29" grpId="0" animBg="1"/>
      <p:bldP spid="28" grpId="0" animBg="1"/>
      <p:bldP spid="7" grpId="0" animBg="1"/>
      <p:bldP spid="8" grpId="0"/>
      <p:bldP spid="14" grpId="0"/>
      <p:bldP spid="15" grpId="0"/>
      <p:bldP spid="16" grpId="0"/>
      <p:bldP spid="17" grpId="0"/>
      <p:bldP spid="2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1552D8-DCE5-FC85-A344-AA5A2E4D50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lank Grid For Coordinates (axis range -5 to 5)">
            <a:extLst>
              <a:ext uri="{FF2B5EF4-FFF2-40B4-BE49-F238E27FC236}">
                <a16:creationId xmlns:a16="http://schemas.microsoft.com/office/drawing/2014/main" id="{9EF07BDA-A472-EE0E-38AD-853875E298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4" y="1266077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7C3F0722-BCC2-F77E-B09B-CEF959F623B9}"/>
              </a:ext>
            </a:extLst>
          </p:cNvPr>
          <p:cNvSpPr/>
          <p:nvPr/>
        </p:nvSpPr>
        <p:spPr>
          <a:xfrm rot="10800000">
            <a:off x="3010504" y="288812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09A8C9-DA06-EBCA-86E8-7E203825544B}"/>
              </a:ext>
            </a:extLst>
          </p:cNvPr>
          <p:cNvSpPr txBox="1"/>
          <p:nvPr/>
        </p:nvSpPr>
        <p:spPr>
          <a:xfrm>
            <a:off x="4887008" y="1352504"/>
            <a:ext cx="35208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can you ensure that a point is invariant after a single 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F1CE5D0-0844-E5E9-3ACE-F5E3047D40C6}"/>
              </a:ext>
            </a:extLst>
          </p:cNvPr>
          <p:cNvSpPr/>
          <p:nvPr/>
        </p:nvSpPr>
        <p:spPr>
          <a:xfrm>
            <a:off x="2975795" y="287062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D5C09BF-5039-723F-32C7-CACB21E24A74}"/>
              </a:ext>
            </a:extLst>
          </p:cNvPr>
          <p:cNvSpPr txBox="1"/>
          <p:nvPr/>
        </p:nvSpPr>
        <p:spPr>
          <a:xfrm>
            <a:off x="3372942" y="2881212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573A3F3-5054-AC3C-8B9A-9155FE63CBAF}"/>
              </a:ext>
            </a:extLst>
          </p:cNvPr>
          <p:cNvCxnSpPr>
            <a:cxnSpLocks/>
          </p:cNvCxnSpPr>
          <p:nvPr/>
        </p:nvCxnSpPr>
        <p:spPr>
          <a:xfrm flipH="1" flipV="1">
            <a:off x="3133240" y="2916344"/>
            <a:ext cx="239702" cy="54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047F102F-6E09-0024-CBCA-1E806FB6F257}"/>
              </a:ext>
            </a:extLst>
          </p:cNvPr>
          <p:cNvSpPr/>
          <p:nvPr/>
        </p:nvSpPr>
        <p:spPr>
          <a:xfrm>
            <a:off x="2067487" y="227808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39188A73-BF5D-93F8-0B69-09F8FF3A96FC}"/>
              </a:ext>
            </a:extLst>
          </p:cNvPr>
          <p:cNvSpPr/>
          <p:nvPr/>
        </p:nvSpPr>
        <p:spPr>
          <a:xfrm rot="5400000">
            <a:off x="2831037" y="212457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6EC5C9D-1F14-4B08-1F06-8EF420E869E4}"/>
                  </a:ext>
                </a:extLst>
              </p:cNvPr>
              <p:cNvSpPr txBox="1"/>
              <p:nvPr/>
            </p:nvSpPr>
            <p:spPr>
              <a:xfrm>
                <a:off x="4887008" y="2304102"/>
                <a:ext cx="40071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90</m:t>
                    </m:r>
                    <m:r>
                      <a:rPr lang="en-GB" alt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clockwise,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6EC5C9D-1F14-4B08-1F06-8EF420E869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8" y="2304102"/>
                <a:ext cx="4007127" cy="369332"/>
              </a:xfrm>
              <a:prstGeom prst="rect">
                <a:avLst/>
              </a:prstGeom>
              <a:blipFill>
                <a:blip r:embed="rId3"/>
                <a:stretch>
                  <a:fillRect l="-1370"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DAAA95-8D8E-BD30-0177-10FC23BF9422}"/>
                  </a:ext>
                </a:extLst>
              </p:cNvPr>
              <p:cNvSpPr txBox="1"/>
              <p:nvPr/>
            </p:nvSpPr>
            <p:spPr>
              <a:xfrm>
                <a:off x="4887008" y="2813896"/>
                <a:ext cx="40071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Rotate </a:t>
                </a:r>
                <a14:m>
                  <m:oMath xmlns:m="http://schemas.openxmlformats.org/officeDocument/2006/math">
                    <m:r>
                      <a:rPr lang="en-GB" altLang="en-US" i="1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</m:t>
                    </m:r>
                    <m:r>
                      <a:rPr lang="en-GB" altLang="en-US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8</m:t>
                    </m:r>
                    <m:r>
                      <a:rPr lang="en-GB" altLang="en-US" sz="18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GB" altLang="en-US" sz="18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altLang="en-US" sz="1800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4DAAA95-8D8E-BD30-0177-10FC23BF9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8" y="2813896"/>
                <a:ext cx="4007127" cy="369332"/>
              </a:xfrm>
              <a:prstGeom prst="rect">
                <a:avLst/>
              </a:prstGeom>
              <a:blipFill>
                <a:blip r:embed="rId4"/>
                <a:stretch>
                  <a:fillRect l="-1370"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097614A1-FD3F-D23A-CE6E-0C2333857D96}"/>
              </a:ext>
            </a:extLst>
          </p:cNvPr>
          <p:cNvSpPr/>
          <p:nvPr/>
        </p:nvSpPr>
        <p:spPr>
          <a:xfrm rot="16200000">
            <a:off x="2227193" y="304163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54657BF-8416-2658-F785-C4EB8655248B}"/>
                  </a:ext>
                </a:extLst>
              </p:cNvPr>
              <p:cNvSpPr txBox="1"/>
              <p:nvPr/>
            </p:nvSpPr>
            <p:spPr>
              <a:xfrm>
                <a:off x="4887007" y="3323690"/>
                <a:ext cx="400712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Rotate </a:t>
                </a:r>
                <a14:m>
                  <m:oMath xmlns:m="http://schemas.openxmlformats.org/officeDocument/2006/math">
                    <m:r>
                      <a:rPr lang="en-GB" altLang="en-US" i="1" dirty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</m:t>
                    </m:r>
                    <m:r>
                      <a:rPr lang="en-GB" altLang="en-US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  <m:r>
                      <a:rPr lang="en-GB" alt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altLang="en-US" sz="18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anticlockwise,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154657BF-8416-2658-F785-C4EB865524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7" y="3323690"/>
                <a:ext cx="4007127" cy="646331"/>
              </a:xfrm>
              <a:prstGeom prst="rect">
                <a:avLst/>
              </a:prstGeom>
              <a:blipFill>
                <a:blip r:embed="rId5"/>
                <a:stretch>
                  <a:fillRect l="-1370" t="-4717" b="-8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75C65606-BD36-E229-8852-C1B507D4171E}"/>
              </a:ext>
            </a:extLst>
          </p:cNvPr>
          <p:cNvSpPr/>
          <p:nvPr/>
        </p:nvSpPr>
        <p:spPr>
          <a:xfrm rot="2674212">
            <a:off x="2407755" y="2030527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DAC072-AF0D-38FC-2CF5-BAA7F9E563DF}"/>
                  </a:ext>
                </a:extLst>
              </p:cNvPr>
              <p:cNvSpPr txBox="1"/>
              <p:nvPr/>
            </p:nvSpPr>
            <p:spPr>
              <a:xfrm>
                <a:off x="4887007" y="4110483"/>
                <a:ext cx="4007127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Rotate </a:t>
                </a:r>
                <a14:m>
                  <m:oMath xmlns:m="http://schemas.openxmlformats.org/officeDocument/2006/math">
                    <m:r>
                      <a:rPr lang="en-GB" altLang="en-US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4</m:t>
                    </m:r>
                    <m:r>
                      <a:rPr lang="en-GB" altLang="en-US" b="0" i="1" dirty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en-GB" altLang="en-US" sz="1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altLang="en-US" sz="1800" dirty="0">
                    <a:solidFill>
                      <a:srgbClr val="FFC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clockwise,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FFC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28DAC072-AF0D-38FC-2CF5-BAA7F9E563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7" y="4110483"/>
                <a:ext cx="4007127" cy="369332"/>
              </a:xfrm>
              <a:prstGeom prst="rect">
                <a:avLst/>
              </a:prstGeom>
              <a:blipFill>
                <a:blip r:embed="rId6"/>
                <a:stretch>
                  <a:fillRect l="-1370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3893D6C7-F2AB-7272-9643-98AED04992A2}"/>
              </a:ext>
            </a:extLst>
          </p:cNvPr>
          <p:cNvSpPr txBox="1"/>
          <p:nvPr/>
        </p:nvSpPr>
        <p:spPr>
          <a:xfrm>
            <a:off x="4887007" y="4620277"/>
            <a:ext cx="35208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Any rotation around the invariant point!</a:t>
            </a:r>
          </a:p>
        </p:txBody>
      </p:sp>
    </p:spTree>
    <p:extLst>
      <p:ext uri="{BB962C8B-B14F-4D97-AF65-F5344CB8AC3E}">
        <p14:creationId xmlns:p14="http://schemas.microsoft.com/office/powerpoint/2010/main" val="197488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8" grpId="0" animBg="1"/>
      <p:bldP spid="9" grpId="0"/>
      <p:bldP spid="13" grpId="0" animBg="1"/>
      <p:bldP spid="14" grpId="0"/>
      <p:bldP spid="15" grpId="0"/>
      <p:bldP spid="17" grpId="0" animBg="1"/>
      <p:bldP spid="18" grpId="0"/>
      <p:bldP spid="19" grpId="0" animBg="1"/>
      <p:bldP spid="20" grpId="0"/>
      <p:bldP spid="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6F254B-CEA8-29ED-EE12-924C2EDAF8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Blank Grid For Coordinates (axis range -5 to 5)">
            <a:extLst>
              <a:ext uri="{FF2B5EF4-FFF2-40B4-BE49-F238E27FC236}">
                <a16:creationId xmlns:a16="http://schemas.microsoft.com/office/drawing/2014/main" id="{253DFD6A-86B2-DE44-A6EB-C5CC5F27BC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4" y="1266077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9CE8F3E-992D-0BC5-71C7-19E2359ACE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4545" y="2894350"/>
            <a:ext cx="2804403" cy="186553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69F76D1-E5BB-42B6-90A1-9619E18AD189}"/>
              </a:ext>
            </a:extLst>
          </p:cNvPr>
          <p:cNvSpPr/>
          <p:nvPr/>
        </p:nvSpPr>
        <p:spPr>
          <a:xfrm>
            <a:off x="4679192" y="1266077"/>
            <a:ext cx="4007128" cy="4018304"/>
          </a:xfrm>
          <a:prstGeom prst="rect">
            <a:avLst/>
          </a:prstGeom>
          <a:solidFill>
            <a:srgbClr val="ECDAF1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D10EAB43-5D18-FF26-EBF8-D6E5896064B1}"/>
              </a:ext>
            </a:extLst>
          </p:cNvPr>
          <p:cNvSpPr/>
          <p:nvPr/>
        </p:nvSpPr>
        <p:spPr>
          <a:xfrm>
            <a:off x="1148316" y="1672140"/>
            <a:ext cx="1838489" cy="1222995"/>
          </a:xfrm>
          <a:prstGeom prst="triangle">
            <a:avLst>
              <a:gd name="adj" fmla="val 3217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5F61E6D-411F-CF14-D344-B3DAA99CB752}"/>
              </a:ext>
            </a:extLst>
          </p:cNvPr>
          <p:cNvSpPr txBox="1"/>
          <p:nvPr/>
        </p:nvSpPr>
        <p:spPr>
          <a:xfrm>
            <a:off x="4887008" y="1352504"/>
            <a:ext cx="35208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can you ensure that a point is invariant after a single 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enlargement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48677873-CC07-C904-3A12-6C81772B14BB}"/>
              </a:ext>
            </a:extLst>
          </p:cNvPr>
          <p:cNvSpPr/>
          <p:nvPr/>
        </p:nvSpPr>
        <p:spPr>
          <a:xfrm>
            <a:off x="2975795" y="287062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CA40C3-F1A0-9FC2-EC96-DC5A2440C89D}"/>
              </a:ext>
            </a:extLst>
          </p:cNvPr>
          <p:cNvSpPr txBox="1"/>
          <p:nvPr/>
        </p:nvSpPr>
        <p:spPr>
          <a:xfrm>
            <a:off x="3372942" y="2881212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79A5E5E-3E78-54AC-61B7-E2AB6A6E6D0E}"/>
              </a:ext>
            </a:extLst>
          </p:cNvPr>
          <p:cNvCxnSpPr>
            <a:cxnSpLocks/>
          </p:cNvCxnSpPr>
          <p:nvPr/>
        </p:nvCxnSpPr>
        <p:spPr>
          <a:xfrm flipH="1" flipV="1">
            <a:off x="3133240" y="2916344"/>
            <a:ext cx="239702" cy="54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985A0D7F-77FE-2F92-DF08-A828DBAC25A8}"/>
              </a:ext>
            </a:extLst>
          </p:cNvPr>
          <p:cNvSpPr/>
          <p:nvPr/>
        </p:nvSpPr>
        <p:spPr>
          <a:xfrm>
            <a:off x="2067487" y="227808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5F8FF8-9DE4-2B40-7360-6B03E0A867B7}"/>
                  </a:ext>
                </a:extLst>
              </p:cNvPr>
              <p:cNvSpPr txBox="1"/>
              <p:nvPr/>
            </p:nvSpPr>
            <p:spPr>
              <a:xfrm>
                <a:off x="4860702" y="2324375"/>
                <a:ext cx="400712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Enlarge by scale factor </a:t>
                </a:r>
                <a14:m>
                  <m:oMath xmlns:m="http://schemas.openxmlformats.org/officeDocument/2006/math">
                    <m:r>
                      <a:rPr lang="en-GB" altLang="en-US" sz="18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</m:t>
                    </m:r>
                  </m:oMath>
                </a14:m>
                <a:r>
                  <a:rPr lang="en-GB" altLang="en-US" sz="18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B5F8FF8-9DE4-2B40-7360-6B03E0A867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702" y="2324375"/>
                <a:ext cx="4007127" cy="646331"/>
              </a:xfrm>
              <a:prstGeom prst="rect">
                <a:avLst/>
              </a:prstGeom>
              <a:blipFill>
                <a:blip r:embed="rId4"/>
                <a:stretch>
                  <a:fillRect l="-1216" t="-4717" b="-8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D4976134-157A-D299-C915-21E2E751AF3D}"/>
              </a:ext>
            </a:extLst>
          </p:cNvPr>
          <p:cNvSpPr/>
          <p:nvPr/>
        </p:nvSpPr>
        <p:spPr>
          <a:xfrm>
            <a:off x="2528276" y="2642191"/>
            <a:ext cx="456269" cy="245934"/>
          </a:xfrm>
          <a:prstGeom prst="triangle">
            <a:avLst>
              <a:gd name="adj" fmla="val 32174"/>
            </a:avLst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027056-3A2B-466F-EC2B-2DEC8E72EBAC}"/>
                  </a:ext>
                </a:extLst>
              </p:cNvPr>
              <p:cNvSpPr txBox="1"/>
              <p:nvPr/>
            </p:nvSpPr>
            <p:spPr>
              <a:xfrm>
                <a:off x="4887008" y="3019247"/>
                <a:ext cx="4007127" cy="78553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Enlarge by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180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altLang="en-US" sz="18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altLang="en-US" sz="1800" b="0" i="1" smtClean="0">
                            <a:solidFill>
                              <a:srgbClr val="92D050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altLang="en-US" sz="1800" dirty="0">
                    <a:solidFill>
                      <a:srgbClr val="92D05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92D05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92D05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57027056-3A2B-466F-EC2B-2DEC8E72EB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8" y="3019247"/>
                <a:ext cx="4007127" cy="785536"/>
              </a:xfrm>
              <a:prstGeom prst="rect">
                <a:avLst/>
              </a:prstGeom>
              <a:blipFill>
                <a:blip r:embed="rId5"/>
                <a:stretch>
                  <a:fillRect l="-1370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DFBB0F-7C60-EF97-D6D3-1073720ECB94}"/>
                  </a:ext>
                </a:extLst>
              </p:cNvPr>
              <p:cNvSpPr txBox="1"/>
              <p:nvPr/>
            </p:nvSpPr>
            <p:spPr>
              <a:xfrm>
                <a:off x="4887008" y="3849925"/>
                <a:ext cx="4007127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eaLnBrk="1" hangingPunct="1">
                  <a:buClrTx/>
                  <a:buSzTx/>
                  <a:buFontTx/>
                  <a:buNone/>
                </a:pPr>
                <a:r>
                  <a:rPr lang="en-GB" altLang="en-US" sz="18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Enlarge by scale factor </a:t>
                </a:r>
                <a14:m>
                  <m:oMath xmlns:m="http://schemas.openxmlformats.org/officeDocument/2006/math">
                    <m:r>
                      <a:rPr lang="en-GB" altLang="en-US" sz="1800" b="0" i="1" dirty="0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−3</m:t>
                    </m:r>
                  </m:oMath>
                </a14:m>
                <a:r>
                  <a:rPr lang="en-GB" altLang="en-US" sz="1800" dirty="0">
                    <a:solidFill>
                      <a:srgbClr val="7030A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altLang="en-US" sz="1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(2, 2)</m:t>
                    </m:r>
                  </m:oMath>
                </a14:m>
                <a:endParaRPr lang="en-GB" altLang="en-US" sz="1800" dirty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0EDFBB0F-7C60-EF97-D6D3-1073720ECB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7008" y="3849925"/>
                <a:ext cx="4007127" cy="646331"/>
              </a:xfrm>
              <a:prstGeom prst="rect">
                <a:avLst/>
              </a:prstGeom>
              <a:blipFill>
                <a:blip r:embed="rId6"/>
                <a:stretch>
                  <a:fillRect l="-1370" t="-5660" b="-75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A8AF5A90-4BE2-16EE-9C04-C984290D8682}"/>
              </a:ext>
            </a:extLst>
          </p:cNvPr>
          <p:cNvSpPr txBox="1"/>
          <p:nvPr/>
        </p:nvSpPr>
        <p:spPr>
          <a:xfrm>
            <a:off x="4887008" y="4577131"/>
            <a:ext cx="352087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Any enlargement from the invariant point!</a:t>
            </a:r>
          </a:p>
        </p:txBody>
      </p:sp>
    </p:spTree>
    <p:extLst>
      <p:ext uri="{BB962C8B-B14F-4D97-AF65-F5344CB8AC3E}">
        <p14:creationId xmlns:p14="http://schemas.microsoft.com/office/powerpoint/2010/main" val="371707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3" grpId="0"/>
      <p:bldP spid="10" grpId="0"/>
      <p:bldP spid="11" grpId="0" animBg="1"/>
      <p:bldP spid="12" grpId="0"/>
      <p:bldP spid="14" grpId="0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934730-E978-C8A2-918E-391930E287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FF147F-82B3-69F7-F9DC-5D1F0347E854}"/>
              </a:ext>
            </a:extLst>
          </p:cNvPr>
          <p:cNvSpPr txBox="1"/>
          <p:nvPr/>
        </p:nvSpPr>
        <p:spPr>
          <a:xfrm>
            <a:off x="4887008" y="1352504"/>
            <a:ext cx="35208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How can you ensure that a point is invariant after a single </a:t>
            </a:r>
            <a:r>
              <a:rPr lang="en-GB" altLang="en-US" sz="1800" b="1" dirty="0">
                <a:latin typeface="Arial" panose="020B0604020202020204" pitchFamily="34" charset="0"/>
                <a:cs typeface="Arial" panose="020B0604020202020204" pitchFamily="34" charset="0"/>
              </a:rPr>
              <a:t>translation</a:t>
            </a: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" name="Picture 2" descr="Blank Grid For Coordinates (axis range -5 to 5)">
            <a:extLst>
              <a:ext uri="{FF2B5EF4-FFF2-40B4-BE49-F238E27FC236}">
                <a16:creationId xmlns:a16="http://schemas.microsoft.com/office/drawing/2014/main" id="{01EB8F5A-E258-7BDB-D0A4-3D137E3AC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94" y="1266077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EBBA4A73-7EFC-9F19-7C1E-F8ECF05A65BE}"/>
              </a:ext>
            </a:extLst>
          </p:cNvPr>
          <p:cNvSpPr/>
          <p:nvPr/>
        </p:nvSpPr>
        <p:spPr>
          <a:xfrm>
            <a:off x="2975795" y="2870625"/>
            <a:ext cx="45719" cy="45719"/>
          </a:xfrm>
          <a:prstGeom prst="ellipse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8262F7-CE01-5912-A71A-F2D6FE76823D}"/>
              </a:ext>
            </a:extLst>
          </p:cNvPr>
          <p:cNvSpPr txBox="1"/>
          <p:nvPr/>
        </p:nvSpPr>
        <p:spPr>
          <a:xfrm>
            <a:off x="3372942" y="2881212"/>
            <a:ext cx="10398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Invariant point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743D8A6B-33F1-9FEC-9C99-61D6B3ECCABB}"/>
              </a:ext>
            </a:extLst>
          </p:cNvPr>
          <p:cNvCxnSpPr>
            <a:cxnSpLocks/>
          </p:cNvCxnSpPr>
          <p:nvPr/>
        </p:nvCxnSpPr>
        <p:spPr>
          <a:xfrm flipH="1" flipV="1">
            <a:off x="3133240" y="2916344"/>
            <a:ext cx="239702" cy="5436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Isosceles Triangle 7">
            <a:extLst>
              <a:ext uri="{FF2B5EF4-FFF2-40B4-BE49-F238E27FC236}">
                <a16:creationId xmlns:a16="http://schemas.microsoft.com/office/drawing/2014/main" id="{E6263E52-BC57-9CB9-0C18-3AD38AA26519}"/>
              </a:ext>
            </a:extLst>
          </p:cNvPr>
          <p:cNvSpPr/>
          <p:nvPr/>
        </p:nvSpPr>
        <p:spPr>
          <a:xfrm>
            <a:off x="2067487" y="227808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903CC069-B8B8-54FB-B029-21672254A794}"/>
              </a:ext>
            </a:extLst>
          </p:cNvPr>
          <p:cNvSpPr/>
          <p:nvPr/>
        </p:nvSpPr>
        <p:spPr>
          <a:xfrm>
            <a:off x="1150429" y="3515003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1B495D-EF64-4B1F-92B3-D39921FA19D7}"/>
              </a:ext>
            </a:extLst>
          </p:cNvPr>
          <p:cNvSpPr txBox="1"/>
          <p:nvPr/>
        </p:nvSpPr>
        <p:spPr>
          <a:xfrm>
            <a:off x="4887008" y="2419547"/>
            <a:ext cx="352087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ClrTx/>
              <a:buSzTx/>
              <a:buFontTx/>
              <a:buNone/>
            </a:pPr>
            <a:r>
              <a:rPr lang="en-GB" altLang="en-US" sz="1800" dirty="0">
                <a:latin typeface="Arial" panose="020B0604020202020204" pitchFamily="34" charset="0"/>
                <a:cs typeface="Arial" panose="020B0604020202020204" pitchFamily="34" charset="0"/>
              </a:rPr>
              <a:t>Not possible – a translation slides the whole shape so no point will be left unchanged.</a:t>
            </a:r>
          </a:p>
        </p:txBody>
      </p:sp>
    </p:spTree>
    <p:extLst>
      <p:ext uri="{BB962C8B-B14F-4D97-AF65-F5344CB8AC3E}">
        <p14:creationId xmlns:p14="http://schemas.microsoft.com/office/powerpoint/2010/main" val="3557802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B5421D-20A5-0408-2004-AF09A60394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7256CD-0E9F-3AA1-4344-90A00888CE16}"/>
              </a:ext>
            </a:extLst>
          </p:cNvPr>
          <p:cNvSpPr txBox="1"/>
          <p:nvPr/>
        </p:nvSpPr>
        <p:spPr>
          <a:xfrm>
            <a:off x="204677" y="1127051"/>
            <a:ext cx="873198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u="sng" dirty="0"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</a:p>
          <a:p>
            <a:pPr algn="ctr"/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Complete the worksheet on transformations and invariant points.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Draw as many diagrams as you need to in your book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u="sng" dirty="0">
                <a:latin typeface="Arial" panose="020B0604020202020204" pitchFamily="34" charset="0"/>
                <a:cs typeface="Arial" panose="020B0604020202020204" pitchFamily="34" charset="0"/>
              </a:rPr>
              <a:t>Extension</a:t>
            </a:r>
          </a:p>
          <a:p>
            <a:pPr algn="ctr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Break the code to find the punchline to the joke.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36D08E-DCFE-72B2-F773-A195B0625E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343621">
            <a:off x="-1321146" y="3676721"/>
            <a:ext cx="5250220" cy="354967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78B17D4-4412-D8B4-39EF-D328C5A348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887950">
            <a:off x="3985745" y="3806246"/>
            <a:ext cx="5372442" cy="3620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876304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E589B7-1519-8B49-382E-34E96D2347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37EE32E-C274-8AF2-9888-567BB6BA978B}"/>
                  </a:ext>
                </a:extLst>
              </p:cNvPr>
              <p:cNvSpPr txBox="1"/>
              <p:nvPr/>
            </p:nvSpPr>
            <p:spPr>
              <a:xfrm>
                <a:off x="204677" y="991923"/>
                <a:ext cx="8731988" cy="4431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Answers</a:t>
                </a:r>
              </a:p>
              <a:p>
                <a:pPr algn="ctr"/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Q1	a)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b)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c)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d)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Q2	a)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b)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c)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d)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𝐶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Q3	Yash because there are an infinite number of points between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(only two vertices)</a:t>
                </a: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Q4	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						Q5	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(0, 0)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Q6	Rotated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about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(−1, 2)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(−1, 4)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Q7	a)	Reflected in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</m:t>
                    </m:r>
                  </m:oMath>
                </a14:m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		b)	Reflected in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</m:t>
                    </m:r>
                  </m:oMath>
                </a14:m>
                <a:endParaRPr lang="en-GB" sz="1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18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Extension</a:t>
                </a:r>
              </a:p>
              <a:p>
                <a:pPr algn="ctr"/>
                <a:endParaRPr lang="en-GB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n-GB" sz="1600" dirty="0">
                    <a:latin typeface="Arial" panose="020B0604020202020204" pitchFamily="34" charset="0"/>
                    <a:cs typeface="Arial" panose="020B0604020202020204" pitchFamily="34" charset="0"/>
                  </a:rPr>
                  <a:t>Exceled!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37EE32E-C274-8AF2-9888-567BB6BA9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677" y="991923"/>
                <a:ext cx="8731988" cy="4431983"/>
              </a:xfrm>
              <a:prstGeom prst="rect">
                <a:avLst/>
              </a:prstGeom>
              <a:blipFill>
                <a:blip r:embed="rId2"/>
                <a:stretch>
                  <a:fillRect l="-419" t="-825" b="-8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805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771922-66C4-8B82-4462-F8FB38000D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2A6B55-59DF-2E38-78DE-8428A29E13AF}"/>
              </a:ext>
            </a:extLst>
          </p:cNvPr>
          <p:cNvSpPr txBox="1"/>
          <p:nvPr/>
        </p:nvSpPr>
        <p:spPr>
          <a:xfrm>
            <a:off x="4926780" y="2227198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Complete the exit ticket,</a:t>
            </a:r>
            <a:r>
              <a:rPr lang="en-GB" sz="2000" baseline="0" dirty="0">
                <a:latin typeface="Arial" panose="020B0604020202020204" pitchFamily="34" charset="0"/>
                <a:cs typeface="Arial" panose="020B0604020202020204" pitchFamily="34" charset="0"/>
              </a:rPr>
              <a:t> making sure you justify each emoji.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12BB633-B314-9C43-BE34-C0D5B9146A4B}"/>
              </a:ext>
            </a:extLst>
          </p:cNvPr>
          <p:cNvSpPr txBox="1"/>
          <p:nvPr/>
        </p:nvSpPr>
        <p:spPr>
          <a:xfrm>
            <a:off x="4926780" y="1619026"/>
            <a:ext cx="30963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Plenary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1532E8A-1D5E-27F7-AB8F-2FE3BEB059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245" t="21656" r="51851" b="16329"/>
          <a:stretch/>
        </p:blipFill>
        <p:spPr>
          <a:xfrm>
            <a:off x="1526416" y="977221"/>
            <a:ext cx="3240360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305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1CB8DA-685E-5DE7-986F-D73EAC9497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D0C4D22-FD9E-EC67-6C41-1E99C2360B7F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BD186FE2-708B-F085-32FC-86D39B771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61D8027D-C548-33F5-0D91-123E95F56F98}"/>
              </a:ext>
            </a:extLst>
          </p:cNvPr>
          <p:cNvSpPr/>
          <p:nvPr/>
        </p:nvSpPr>
        <p:spPr>
          <a:xfrm>
            <a:off x="4684971" y="2558461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A4EB3ED-2CE7-41C5-F1C8-1A8CB0166C3A}"/>
              </a:ext>
            </a:extLst>
          </p:cNvPr>
          <p:cNvSpPr/>
          <p:nvPr/>
        </p:nvSpPr>
        <p:spPr>
          <a:xfrm>
            <a:off x="5611334" y="3470203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F740FE-B641-4A8D-289E-348AAAE9CA2C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85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Translation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D5F740FE-B641-4A8D-289E-348AAAE9CA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859146"/>
              </a:xfrm>
              <a:prstGeom prst="rect">
                <a:avLst/>
              </a:prstGeom>
              <a:blipFill>
                <a:blip r:embed="rId3"/>
                <a:stretch>
                  <a:fillRect l="-1702" t="-35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6796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0E5758C-16A5-AF33-0BEC-D0E0036C4F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075F887-0750-F83D-5097-CEB4745A2F6F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AD9C0FD2-C299-F8F1-821A-E948759524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CF390CE3-8F02-D633-3149-B1822337B319}"/>
              </a:ext>
            </a:extLst>
          </p:cNvPr>
          <p:cNvSpPr/>
          <p:nvPr/>
        </p:nvSpPr>
        <p:spPr>
          <a:xfrm>
            <a:off x="5000627" y="285351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43859448-33A1-FAB2-4EE0-ECB48B6862F9}"/>
              </a:ext>
            </a:extLst>
          </p:cNvPr>
          <p:cNvSpPr/>
          <p:nvPr/>
        </p:nvSpPr>
        <p:spPr>
          <a:xfrm rot="5400000">
            <a:off x="5764177" y="2691680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EC53CE-774E-2BE0-A2EB-E1C4A00370E7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90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 clockwise, centre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(0, 0)</m:t>
                    </m:r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30EC53CE-774E-2BE0-A2EB-E1C4A00370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646331"/>
              </a:xfrm>
              <a:prstGeom prst="rect">
                <a:avLst/>
              </a:prstGeom>
              <a:blipFill>
                <a:blip r:embed="rId3"/>
                <a:stretch>
                  <a:fillRect l="-170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4235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A1E33E-6690-5B45-FBDC-7DB9964197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904F7BDE-DDC8-4855-7A80-1F63D90653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F6D05E83-304E-E449-84C1-195FE226C51F}"/>
              </a:ext>
            </a:extLst>
          </p:cNvPr>
          <p:cNvSpPr/>
          <p:nvPr/>
        </p:nvSpPr>
        <p:spPr>
          <a:xfrm>
            <a:off x="4385931" y="2857506"/>
            <a:ext cx="2755162" cy="183278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810558-8662-1AB7-85EE-E926FA8231A6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D9C68FF5-C7F4-6247-ACD8-C3DAF2FA7AE6}"/>
              </a:ext>
            </a:extLst>
          </p:cNvPr>
          <p:cNvSpPr/>
          <p:nvPr/>
        </p:nvSpPr>
        <p:spPr>
          <a:xfrm>
            <a:off x="4385930" y="4080247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1493B67-0104-0EFE-3917-DC0C4F5F0DA2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Enlargement by scale factor </a:t>
                </a:r>
                <a14:m>
                  <m:oMath xmlns:m="http://schemas.openxmlformats.org/officeDocument/2006/math">
                    <m:r>
                      <a:rPr lang="en-GB" sz="1800" i="1" dirty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3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(−5, −4)</m:t>
                    </m:r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1493B67-0104-0EFE-3917-DC0C4F5F0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646331"/>
              </a:xfrm>
              <a:prstGeom prst="rect">
                <a:avLst/>
              </a:prstGeom>
              <a:blipFill>
                <a:blip r:embed="rId3"/>
                <a:stretch>
                  <a:fillRect l="-170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7571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79FB23-DCDE-BBCC-9CB3-EB5B7937B6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84D70BA-C819-856B-DE63-80952A949217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127F78B4-3E46-036B-C9FF-0B3A3AFC3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14765695-3DDE-4765-A102-F404E260910E}"/>
              </a:ext>
            </a:extLst>
          </p:cNvPr>
          <p:cNvSpPr/>
          <p:nvPr/>
        </p:nvSpPr>
        <p:spPr>
          <a:xfrm>
            <a:off x="4684971" y="2558461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4DCA86A-6FF7-8854-4F5C-71434AB4D528}"/>
              </a:ext>
            </a:extLst>
          </p:cNvPr>
          <p:cNvSpPr/>
          <p:nvPr/>
        </p:nvSpPr>
        <p:spPr>
          <a:xfrm flipV="1">
            <a:off x="4684971" y="316850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69C0A9B-B41C-4926-4DF9-A7B4600CB343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</m:t>
                    </m:r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69C0A9B-B41C-4926-4DF9-A7B4600CB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369332"/>
              </a:xfrm>
              <a:prstGeom prst="rect">
                <a:avLst/>
              </a:prstGeom>
              <a:blipFill>
                <a:blip r:embed="rId3"/>
                <a:stretch>
                  <a:fillRect l="-170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8157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927587-323E-1492-45E2-27DA156582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EB2CB8D-8B7A-CF84-8E63-BC1008A4CD97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D4B76305-1EA3-9504-DEFD-5BA46FB60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D90F4BEE-0034-6B45-6360-E47F109EFF4F}"/>
              </a:ext>
            </a:extLst>
          </p:cNvPr>
          <p:cNvSpPr/>
          <p:nvPr/>
        </p:nvSpPr>
        <p:spPr>
          <a:xfrm>
            <a:off x="4684972" y="2245259"/>
            <a:ext cx="1843421" cy="1226276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049ED7A2-9DD3-0051-DD95-E0D260A7086F}"/>
              </a:ext>
            </a:extLst>
          </p:cNvPr>
          <p:cNvSpPr/>
          <p:nvPr/>
        </p:nvSpPr>
        <p:spPr>
          <a:xfrm>
            <a:off x="5922338" y="3477512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BCA7C98-90F0-E1EC-2C98-17D0C00FDE61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7604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Enlargement by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GB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GB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(4, −4)</m:t>
                    </m:r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BCA7C98-90F0-E1EC-2C98-17D0C00FDE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760465"/>
              </a:xfrm>
              <a:prstGeom prst="rect">
                <a:avLst/>
              </a:prstGeom>
              <a:blipFill>
                <a:blip r:embed="rId3"/>
                <a:stretch>
                  <a:fillRect l="-1702" t="-4000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9537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DEDBA5-9512-8CC3-FFA8-6ECC258771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239333-013C-57F4-73DC-E52C5D81B0C8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25B7D006-2108-9BB0-6745-25A29F2795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1E4AC52D-70EA-AE8D-28CC-8541555AE3B2}"/>
              </a:ext>
            </a:extLst>
          </p:cNvPr>
          <p:cNvSpPr/>
          <p:nvPr/>
        </p:nvSpPr>
        <p:spPr>
          <a:xfrm>
            <a:off x="6228022" y="1939779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4EDDE173-0F3B-39E2-90C5-43E1BFC086DF}"/>
              </a:ext>
            </a:extLst>
          </p:cNvPr>
          <p:cNvSpPr/>
          <p:nvPr/>
        </p:nvSpPr>
        <p:spPr>
          <a:xfrm>
            <a:off x="4976038" y="1939778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69BA81-797C-CDC9-1B27-890A6BB5D8CD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8591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Translation by the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8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8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−4</m:t>
                              </m:r>
                            </m:e>
                          </m:mr>
                          <m:mr>
                            <m:e>
                              <m:r>
                                <a:rPr lang="en-GB" sz="18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5169BA81-797C-CDC9-1B27-890A6BB5D8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859146"/>
              </a:xfrm>
              <a:prstGeom prst="rect">
                <a:avLst/>
              </a:prstGeom>
              <a:blipFill>
                <a:blip r:embed="rId3"/>
                <a:stretch>
                  <a:fillRect l="-1702" t="-35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8687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89A120-B349-FC11-E9FF-CBC910D3FD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0039F6E-5479-3EBE-8A77-4354197B96CF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CDD045FD-48CC-4F0A-CAE8-ED02F1E6E4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D0B7F633-6AA7-5A07-F32F-B3EFA30F3502}"/>
              </a:ext>
            </a:extLst>
          </p:cNvPr>
          <p:cNvSpPr/>
          <p:nvPr/>
        </p:nvSpPr>
        <p:spPr>
          <a:xfrm>
            <a:off x="4684971" y="2558461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023D9324-49A1-30A2-5BF2-5D95C59AC596}"/>
              </a:ext>
            </a:extLst>
          </p:cNvPr>
          <p:cNvSpPr/>
          <p:nvPr/>
        </p:nvSpPr>
        <p:spPr>
          <a:xfrm rot="16200000" flipV="1">
            <a:off x="6065875" y="3944681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B45777-08DC-F635-51A1-5ABBE5847E81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Reflection in the line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𝑥</m:t>
                    </m:r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9B45777-08DC-F635-51A1-5ABBE5847E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369332"/>
              </a:xfrm>
              <a:prstGeom prst="rect">
                <a:avLst/>
              </a:prstGeom>
              <a:blipFill>
                <a:blip r:embed="rId3"/>
                <a:stretch>
                  <a:fillRect l="-1702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427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DDE9E0-55EE-4FAF-4140-E52CE366C6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534C1D-9AB2-F663-F90A-957FA6C64F2D}"/>
              </a:ext>
            </a:extLst>
          </p:cNvPr>
          <p:cNvSpPr txBox="1"/>
          <p:nvPr/>
        </p:nvSpPr>
        <p:spPr>
          <a:xfrm>
            <a:off x="1012751" y="1231074"/>
            <a:ext cx="28668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Describe the single transformation that maps the blue triangle onto the orange triangle.</a:t>
            </a:r>
          </a:p>
        </p:txBody>
      </p:sp>
      <p:pic>
        <p:nvPicPr>
          <p:cNvPr id="1026" name="Picture 2" descr="Blank Grid For Coordinates (axis range -5 to 5)">
            <a:extLst>
              <a:ext uri="{FF2B5EF4-FFF2-40B4-BE49-F238E27FC236}">
                <a16:creationId xmlns:a16="http://schemas.microsoft.com/office/drawing/2014/main" id="{D10C214E-65DA-B274-B923-48504D7C90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016" y="1231076"/>
            <a:ext cx="3835695" cy="396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0F138834-00C1-DA78-C56B-82989CE8873F}"/>
              </a:ext>
            </a:extLst>
          </p:cNvPr>
          <p:cNvSpPr/>
          <p:nvPr/>
        </p:nvSpPr>
        <p:spPr>
          <a:xfrm>
            <a:off x="5291027" y="316850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p:sp>
        <p:nvSpPr>
          <p:cNvPr id="4" name="Isosceles Triangle 3">
            <a:extLst>
              <a:ext uri="{FF2B5EF4-FFF2-40B4-BE49-F238E27FC236}">
                <a16:creationId xmlns:a16="http://schemas.microsoft.com/office/drawing/2014/main" id="{C5898086-5B60-119E-D5A2-F4FF1252DA5F}"/>
              </a:ext>
            </a:extLst>
          </p:cNvPr>
          <p:cNvSpPr/>
          <p:nvPr/>
        </p:nvSpPr>
        <p:spPr>
          <a:xfrm rot="10800000">
            <a:off x="6843380" y="2554475"/>
            <a:ext cx="917058" cy="610043"/>
          </a:xfrm>
          <a:prstGeom prst="triangle">
            <a:avLst>
              <a:gd name="adj" fmla="val 32174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3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E11866-1ED3-6FCC-C6F5-BE7B95C4E912}"/>
                  </a:ext>
                </a:extLst>
              </p:cNvPr>
              <p:cNvSpPr txBox="1"/>
              <p:nvPr/>
            </p:nvSpPr>
            <p:spPr>
              <a:xfrm>
                <a:off x="1012751" y="2685076"/>
                <a:ext cx="28668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Rotation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180</m:t>
                    </m:r>
                    <m:r>
                      <a:rPr lang="en-GB" sz="1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°</m:t>
                    </m:r>
                  </m:oMath>
                </a14:m>
                <a:r>
                  <a:rPr lang="en-GB" sz="1800" dirty="0">
                    <a:latin typeface="Arial" panose="020B0604020202020204" pitchFamily="34" charset="0"/>
                    <a:cs typeface="Arial" panose="020B0604020202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sz="18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(2, 1)</m:t>
                    </m:r>
                  </m:oMath>
                </a14:m>
                <a:endParaRPr lang="en-GB" sz="1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07E11866-1ED3-6FCC-C6F5-BE7B95C4E9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2751" y="2685076"/>
                <a:ext cx="2866803" cy="646331"/>
              </a:xfrm>
              <a:prstGeom prst="rect">
                <a:avLst/>
              </a:prstGeom>
              <a:blipFill>
                <a:blip r:embed="rId3"/>
                <a:stretch>
                  <a:fillRect l="-1702" t="-4717" b="-84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9743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</TotalTime>
  <Words>626</Words>
  <Application>Microsoft Office PowerPoint</Application>
  <PresentationFormat>On-screen Show (16:10)</PresentationFormat>
  <Paragraphs>79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Aptos</vt:lpstr>
      <vt:lpstr>Aptos Display</vt:lpstr>
      <vt:lpstr>Arial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Danielle Bettles</dc:creator>
  <cp:lastModifiedBy>Danielle Bettles</cp:lastModifiedBy>
  <cp:revision>1</cp:revision>
  <dcterms:created xsi:type="dcterms:W3CDTF">2025-01-21T10:15:16Z</dcterms:created>
  <dcterms:modified xsi:type="dcterms:W3CDTF">2025-02-11T10:14:50Z</dcterms:modified>
</cp:coreProperties>
</file>