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57" r:id="rId3"/>
    <p:sldId id="274" r:id="rId4"/>
    <p:sldId id="276" r:id="rId5"/>
    <p:sldId id="277" r:id="rId6"/>
    <p:sldId id="278" r:id="rId7"/>
    <p:sldId id="256" r:id="rId8"/>
    <p:sldId id="265" r:id="rId9"/>
    <p:sldId id="272" r:id="rId10"/>
    <p:sldId id="273" r:id="rId11"/>
    <p:sldId id="267" r:id="rId12"/>
    <p:sldId id="269" r:id="rId13"/>
    <p:sldId id="279" r:id="rId14"/>
    <p:sldId id="280" r:id="rId15"/>
    <p:sldId id="281" r:id="rId16"/>
    <p:sldId id="282" r:id="rId17"/>
    <p:sldId id="284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3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starter task to</a:t>
            </a:r>
            <a:r>
              <a:rPr lang="en-GB" baseline="0" dirty="0"/>
              <a:t> save drawing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1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this</a:t>
            </a:r>
            <a:r>
              <a:rPr lang="en-GB" baseline="0" dirty="0"/>
              <a:t> slide for students to stick in books for reference (or ask them to copy).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0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1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Sunday, 08 July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62641" y="378453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Set Notation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Sunday, 08 July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5925003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r>
              <a:rPr lang="en-GB" sz="1600" dirty="0">
                <a:latin typeface="Comic Sans MS" pitchFamily="66" charset="0"/>
              </a:rPr>
              <a:t>Set, theory,</a:t>
            </a:r>
            <a:r>
              <a:rPr lang="en-GB" sz="1600" baseline="0" dirty="0">
                <a:latin typeface="Comic Sans MS" pitchFamily="66" charset="0"/>
              </a:rPr>
              <a:t> notation, Venn diagram, element, intersection, union, complement, probability, member, inequality, universal, subset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 understand</a:t>
            </a:r>
            <a:r>
              <a:rPr lang="en-GB" sz="1400" baseline="0" dirty="0">
                <a:latin typeface="Comic Sans MS" pitchFamily="66" charset="0"/>
              </a:rPr>
              <a:t> </a:t>
            </a:r>
            <a:r>
              <a:rPr lang="en-GB" sz="1400" dirty="0">
                <a:latin typeface="Comic Sans MS" pitchFamily="66" charset="0"/>
              </a:rPr>
              <a:t>basic set notation.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 use correct set notation.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 use</a:t>
            </a:r>
            <a:r>
              <a:rPr lang="en-GB" sz="1400" baseline="0" dirty="0">
                <a:latin typeface="Comic Sans MS" pitchFamily="66" charset="0"/>
              </a:rPr>
              <a:t> set notation to solve probability problems or inequality questions.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62641" y="378453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Set Notation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06202"/>
            <a:ext cx="8685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Starter</a:t>
            </a:r>
          </a:p>
          <a:p>
            <a:pPr algn="ctr"/>
            <a:endParaRPr lang="en-GB" sz="16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Sort the numbers 1 – 10 into this Venn diagram.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2780928"/>
            <a:ext cx="5904656" cy="34563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1720" y="3482424"/>
            <a:ext cx="5112568" cy="2376264"/>
            <a:chOff x="1835696" y="2721694"/>
            <a:chExt cx="5112568" cy="2376264"/>
          </a:xfrm>
        </p:grpSpPr>
        <p:sp>
          <p:nvSpPr>
            <p:cNvPr id="6" name="Oval 5"/>
            <p:cNvSpPr/>
            <p:nvPr/>
          </p:nvSpPr>
          <p:spPr>
            <a:xfrm>
              <a:off x="1835696" y="2721694"/>
              <a:ext cx="3096344" cy="23762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51920" y="2721694"/>
              <a:ext cx="3096344" cy="237626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24818" y="329775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Even</a:t>
            </a:r>
          </a:p>
          <a:p>
            <a:r>
              <a:rPr lang="en-GB" dirty="0">
                <a:latin typeface="Comic Sans MS" panose="030F0702030302020204" pitchFamily="66" charset="0"/>
              </a:rPr>
              <a:t>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329775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omic Sans MS" panose="030F0702030302020204" pitchFamily="66" charset="0"/>
              </a:rPr>
              <a:t>Square</a:t>
            </a:r>
          </a:p>
          <a:p>
            <a:pPr algn="r"/>
            <a:r>
              <a:rPr lang="en-GB" dirty="0">
                <a:latin typeface="Comic Sans MS" panose="030F0702030302020204" pitchFamily="66" charset="0"/>
              </a:rPr>
              <a:t>(B)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5831" y="371834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6861" y="36670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9203" y="539702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0530" y="430122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8478" y="55816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5506" y="453205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8949" y="301157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5492" y="426050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6969" y="47292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5811" y="51466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49555" y="2657633"/>
                <a:ext cx="478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55" y="2657633"/>
                <a:ext cx="47820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5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BFDFC9-F83C-491E-A8A8-66E3607F87F8}"/>
              </a:ext>
            </a:extLst>
          </p:cNvPr>
          <p:cNvSpPr txBox="1"/>
          <p:nvPr/>
        </p:nvSpPr>
        <p:spPr>
          <a:xfrm>
            <a:off x="2051720" y="119675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Task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Complete the worksheet on set notation and Venn diagrams.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Remember: if it’s tricky, draw a piccy! (ideally a Venn diagram)</a:t>
            </a:r>
          </a:p>
        </p:txBody>
      </p:sp>
    </p:spTree>
    <p:extLst>
      <p:ext uri="{BB962C8B-B14F-4D97-AF65-F5344CB8AC3E}">
        <p14:creationId xmlns:p14="http://schemas.microsoft.com/office/powerpoint/2010/main" val="223771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77632-41D1-44C3-8C23-43735C668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0" y="1484784"/>
            <a:ext cx="8216060" cy="51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02E424-7BCA-4CE1-8973-B8D3E35F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98" y="1556792"/>
            <a:ext cx="7353204" cy="51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8643CD-F1B3-4672-951C-0ED0C62F2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24" b="62171"/>
          <a:stretch/>
        </p:blipFill>
        <p:spPr>
          <a:xfrm>
            <a:off x="5868144" y="1196752"/>
            <a:ext cx="2951312" cy="18722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6F305C-F349-4DE6-B329-61D55B2CCB5F}"/>
                  </a:ext>
                </a:extLst>
              </p:cNvPr>
              <p:cNvSpPr/>
              <p:nvPr/>
            </p:nvSpPr>
            <p:spPr>
              <a:xfrm>
                <a:off x="2123728" y="1196752"/>
                <a:ext cx="324036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u="sng" dirty="0">
                    <a:latin typeface="Comic Sans MS" panose="030F0702030302020204" pitchFamily="66" charset="0"/>
                  </a:rPr>
                  <a:t>Subsets</a:t>
                </a:r>
              </a:p>
              <a:p>
                <a:endParaRPr lang="en-GB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a </a:t>
                </a:r>
                <a:r>
                  <a:rPr lang="en-GB" b="1" u="sng" dirty="0">
                    <a:latin typeface="Comic Sans MS" panose="030F0702030302020204" pitchFamily="66" charset="0"/>
                  </a:rPr>
                  <a:t>subset</a:t>
                </a:r>
                <a:r>
                  <a:rPr lang="en-GB" dirty="0">
                    <a:latin typeface="Comic Sans MS" panose="030F0702030302020204" pitchFamily="66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GB" dirty="0">
                    <a:latin typeface="Comic Sans MS" panose="030F0702030302020204" pitchFamily="66" charset="0"/>
                  </a:rPr>
                  <a:t> all of the elements of set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are also in set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a </a:t>
                </a:r>
                <a:r>
                  <a:rPr lang="en-GB" b="1" u="sng" dirty="0">
                    <a:latin typeface="Comic Sans MS" panose="030F0702030302020204" pitchFamily="66" charset="0"/>
                  </a:rPr>
                  <a:t>proper subset</a:t>
                </a:r>
                <a:r>
                  <a:rPr lang="en-GB" dirty="0">
                    <a:latin typeface="Comic Sans MS" panose="030F0702030302020204" pitchFamily="66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a subset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but is not equal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⊄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not a proper subset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GB" dirty="0">
                    <a:latin typeface="Comic Sans MS" panose="030F0702030302020204" pitchFamily="66" charset="0"/>
                  </a:rPr>
                  <a:t> some elements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are not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6F305C-F349-4DE6-B329-61D55B2CC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96752"/>
                <a:ext cx="3240360" cy="4524315"/>
              </a:xfrm>
              <a:prstGeom prst="rect">
                <a:avLst/>
              </a:prstGeom>
              <a:blipFill>
                <a:blip r:embed="rId3"/>
                <a:stretch>
                  <a:fillRect l="-1504" t="-539" r="-376" b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C0C591-8F4A-43A8-AFB8-889EDCD5336F}"/>
                  </a:ext>
                </a:extLst>
              </p:cNvPr>
              <p:cNvSpPr/>
              <p:nvPr/>
            </p:nvSpPr>
            <p:spPr>
              <a:xfrm>
                <a:off x="5868144" y="3140968"/>
                <a:ext cx="2951312" cy="255454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all sets: </a:t>
                </a:r>
              </a:p>
              <a:p>
                <a:pPr marL="342900" indent="-342900"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The empty set is a subset of any set, i.e. for any set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∅⊆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2. Every set is a subset of itself, i.e. for any set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any two sets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C0C591-8F4A-43A8-AFB8-889EDCD5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40968"/>
                <a:ext cx="2951312" cy="2554545"/>
              </a:xfrm>
              <a:prstGeom prst="rect">
                <a:avLst/>
              </a:prstGeom>
              <a:blipFill>
                <a:blip r:embed="rId4"/>
                <a:stretch>
                  <a:fillRect l="-1434" r="-20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3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480B87-9D0E-4367-B53A-70CDD9709E26}"/>
                  </a:ext>
                </a:extLst>
              </p:cNvPr>
              <p:cNvSpPr/>
              <p:nvPr/>
            </p:nvSpPr>
            <p:spPr>
              <a:xfrm>
                <a:off x="251520" y="1192554"/>
                <a:ext cx="864096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u="sng" dirty="0">
                    <a:latin typeface="Comic Sans MS" panose="030F0702030302020204" pitchFamily="66" charset="0"/>
                  </a:rPr>
                  <a:t>Examples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1.	List the subsets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∅,{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GB" sz="20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2.	List the proper subsets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∅,{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},{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},{1,2},{1,3},{2,3}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480B87-9D0E-4367-B53A-70CDD9709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2554"/>
                <a:ext cx="8640960" cy="2246769"/>
              </a:xfrm>
              <a:prstGeom prst="rect">
                <a:avLst/>
              </a:prstGeom>
              <a:blipFill>
                <a:blip r:embed="rId2"/>
                <a:stretch>
                  <a:fillRect l="-705" t="-1630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1B95F38A-AF8E-4791-98C4-77EF302180C4}"/>
                  </a:ext>
                </a:extLst>
              </p:cNvPr>
              <p:cNvSpPr/>
              <p:nvPr/>
            </p:nvSpPr>
            <p:spPr>
              <a:xfrm>
                <a:off x="5584668" y="1080899"/>
                <a:ext cx="3528392" cy="1235039"/>
              </a:xfrm>
              <a:prstGeom prst="cloudCallout">
                <a:avLst>
                  <a:gd name="adj1" fmla="val -67055"/>
                  <a:gd name="adj2" fmla="val 238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Remember to include the empty set and set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itself in the list</a:t>
                </a:r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1B95F38A-AF8E-4791-98C4-77EF30218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68" y="1080899"/>
                <a:ext cx="3528392" cy="1235039"/>
              </a:xfrm>
              <a:prstGeom prst="cloudCallout">
                <a:avLst>
                  <a:gd name="adj1" fmla="val -67055"/>
                  <a:gd name="adj2" fmla="val 2382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873C5513-3635-4D32-96BA-24A51FE84C73}"/>
                  </a:ext>
                </a:extLst>
              </p:cNvPr>
              <p:cNvSpPr/>
              <p:nvPr/>
            </p:nvSpPr>
            <p:spPr>
              <a:xfrm>
                <a:off x="6444208" y="1988840"/>
                <a:ext cx="3528392" cy="1235039"/>
              </a:xfrm>
              <a:prstGeom prst="cloudCallout">
                <a:avLst>
                  <a:gd name="adj1" fmla="val -67055"/>
                  <a:gd name="adj2" fmla="val 238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Proper subsets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include the empty set, but not set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itself </a:t>
                </a:r>
              </a:p>
            </p:txBody>
          </p:sp>
        </mc:Choice>
        <mc:Fallback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873C5513-3635-4D32-96BA-24A51FE84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88840"/>
                <a:ext cx="3528392" cy="1235039"/>
              </a:xfrm>
              <a:prstGeom prst="cloudCallout">
                <a:avLst>
                  <a:gd name="adj1" fmla="val -67055"/>
                  <a:gd name="adj2" fmla="val 2382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7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B1A331-34C3-44F0-ACE4-65A579AA5DC4}"/>
                  </a:ext>
                </a:extLst>
              </p:cNvPr>
              <p:cNvSpPr/>
              <p:nvPr/>
            </p:nvSpPr>
            <p:spPr>
              <a:xfrm>
                <a:off x="251520" y="1196752"/>
                <a:ext cx="381642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u="sng" dirty="0">
                    <a:latin typeface="Comic Sans MS" panose="030F0702030302020204" pitchFamily="66" charset="0"/>
                  </a:rPr>
                  <a:t>Your Turn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diagram shows the relationship between four sets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Each area of the diagram contains at least one element.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B1A331-34C3-44F0-ACE4-65A579AA5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3816424" cy="2308324"/>
              </a:xfrm>
              <a:prstGeom prst="rect">
                <a:avLst/>
              </a:prstGeom>
              <a:blipFill>
                <a:blip r:embed="rId2"/>
                <a:stretch>
                  <a:fillRect l="-1278" t="-1055" r="-1118" b="-34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B93D484-C4F1-46AA-B40C-5B95FC6F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11577"/>
            <a:ext cx="3061958" cy="22634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0FE5E7-FFFA-4970-9CC3-393666C67BBE}"/>
                  </a:ext>
                </a:extLst>
              </p:cNvPr>
              <p:cNvSpPr/>
              <p:nvPr/>
            </p:nvSpPr>
            <p:spPr>
              <a:xfrm>
                <a:off x="251520" y="3645024"/>
                <a:ext cx="88924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a) 	State whether each of the following statements is true or false. 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</a:t>
                </a:r>
                <a:r>
                  <a:rPr lang="en-GB" dirty="0" err="1">
                    <a:latin typeface="Comic Sans MS" panose="030F0702030302020204" pitchFamily="66" charset="0"/>
                  </a:rPr>
                  <a:t>i</a:t>
                </a:r>
                <a:r>
                  <a:rPr lang="en-GB" dirty="0">
                    <a:latin typeface="Comic Sans MS" panose="030F0702030302020204" pitchFamily="66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⊄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iii)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iv)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v)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′⊂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vi)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⊄(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vii)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⊄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viii)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b) 	Copy the following statements and complete them by placing either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each of the gaps.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</a:t>
                </a:r>
                <a:r>
                  <a:rPr lang="en-GB" dirty="0" err="1">
                    <a:latin typeface="Comic Sans MS" panose="030F0702030302020204" pitchFamily="66" charset="0"/>
                  </a:rPr>
                  <a:t>i</a:t>
                </a:r>
                <a:r>
                  <a:rPr lang="en-GB" dirty="0">
                    <a:latin typeface="Comic Sans MS" panose="030F0702030302020204" pitchFamily="66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____(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)____(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iii)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’____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iv)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____(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	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v)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____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vi)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’____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0FE5E7-FFFA-4970-9CC3-393666C67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45024"/>
                <a:ext cx="8892480" cy="2862322"/>
              </a:xfrm>
              <a:prstGeom prst="rect">
                <a:avLst/>
              </a:prstGeom>
              <a:blipFill>
                <a:blip r:embed="rId4"/>
                <a:stretch>
                  <a:fillRect l="-548" t="-1066" b="-2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20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B1A331-34C3-44F0-ACE4-65A579AA5DC4}"/>
                  </a:ext>
                </a:extLst>
              </p:cNvPr>
              <p:cNvSpPr/>
              <p:nvPr/>
            </p:nvSpPr>
            <p:spPr>
              <a:xfrm>
                <a:off x="251520" y="1196752"/>
                <a:ext cx="381642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u="sng" dirty="0">
                    <a:latin typeface="Comic Sans MS" panose="030F0702030302020204" pitchFamily="66" charset="0"/>
                  </a:rPr>
                  <a:t>Your Turn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diagram shows the relationship between four sets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Each area of the diagram contains at least one element.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B1A331-34C3-44F0-ACE4-65A579AA5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3816424" cy="2308324"/>
              </a:xfrm>
              <a:prstGeom prst="rect">
                <a:avLst/>
              </a:prstGeom>
              <a:blipFill>
                <a:blip r:embed="rId2"/>
                <a:stretch>
                  <a:fillRect l="-1278" t="-1055" r="-1118" b="-34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B93D484-C4F1-46AA-B40C-5B95FC6F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11577"/>
            <a:ext cx="3061958" cy="22634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0FE5E7-FFFA-4970-9CC3-393666C67BBE}"/>
                  </a:ext>
                </a:extLst>
              </p:cNvPr>
              <p:cNvSpPr/>
              <p:nvPr/>
            </p:nvSpPr>
            <p:spPr>
              <a:xfrm>
                <a:off x="251520" y="3645024"/>
                <a:ext cx="88924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a) 	State whether each of the following statements is true or false. 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</a:t>
                </a:r>
                <a:r>
                  <a:rPr lang="en-GB" dirty="0" err="1">
                    <a:latin typeface="Comic Sans MS" panose="030F0702030302020204" pitchFamily="66" charset="0"/>
                  </a:rPr>
                  <a:t>i</a:t>
                </a:r>
                <a:r>
                  <a:rPr lang="en-GB" dirty="0">
                    <a:latin typeface="Comic Sans MS" panose="030F0702030302020204" pitchFamily="66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⊄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iii)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iv)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v)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′⊂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vi)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⊄(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vii)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⊄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viii)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b) 	Copy the following statements and complete them by placing either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each of the gaps.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</a:t>
                </a:r>
                <a:r>
                  <a:rPr lang="en-GB" dirty="0" err="1">
                    <a:latin typeface="Comic Sans MS" panose="030F0702030302020204" pitchFamily="66" charset="0"/>
                  </a:rPr>
                  <a:t>i</a:t>
                </a:r>
                <a:r>
                  <a:rPr lang="en-GB" dirty="0">
                    <a:latin typeface="Comic Sans MS" panose="030F0702030302020204" pitchFamily="66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____(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)____(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iii)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’____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iv)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____(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	</a:t>
                </a: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v)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____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		vi) 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’____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0FE5E7-FFFA-4970-9CC3-393666C67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45024"/>
                <a:ext cx="8892480" cy="2862322"/>
              </a:xfrm>
              <a:prstGeom prst="rect">
                <a:avLst/>
              </a:prstGeom>
              <a:blipFill>
                <a:blip r:embed="rId4"/>
                <a:stretch>
                  <a:fillRect l="-548" t="-1066" b="-2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80995F3-2A33-4B29-8D85-DFD6D3CE0E03}"/>
              </a:ext>
            </a:extLst>
          </p:cNvPr>
          <p:cNvSpPr txBox="1"/>
          <p:nvPr/>
        </p:nvSpPr>
        <p:spPr>
          <a:xfrm>
            <a:off x="2771800" y="386104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1877F-B560-447B-AA74-70E4D6388A53}"/>
              </a:ext>
            </a:extLst>
          </p:cNvPr>
          <p:cNvSpPr/>
          <p:nvPr/>
        </p:nvSpPr>
        <p:spPr>
          <a:xfrm>
            <a:off x="8695215" y="4164941"/>
            <a:ext cx="498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5384C-9A92-4833-A619-BE6E857307F2}"/>
              </a:ext>
            </a:extLst>
          </p:cNvPr>
          <p:cNvSpPr txBox="1"/>
          <p:nvPr/>
        </p:nvSpPr>
        <p:spPr>
          <a:xfrm>
            <a:off x="8728275" y="3863873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23D3F-1CCC-4C2C-976F-64019AA4B84F}"/>
              </a:ext>
            </a:extLst>
          </p:cNvPr>
          <p:cNvSpPr/>
          <p:nvPr/>
        </p:nvSpPr>
        <p:spPr>
          <a:xfrm>
            <a:off x="2783630" y="4403098"/>
            <a:ext cx="498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6F108-DD5D-482B-B9D8-5050C4A3EC9A}"/>
              </a:ext>
            </a:extLst>
          </p:cNvPr>
          <p:cNvSpPr txBox="1"/>
          <p:nvPr/>
        </p:nvSpPr>
        <p:spPr>
          <a:xfrm>
            <a:off x="5500610" y="413203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1DBC4B-0D2C-402F-AEEE-09624D9A6263}"/>
              </a:ext>
            </a:extLst>
          </p:cNvPr>
          <p:cNvSpPr/>
          <p:nvPr/>
        </p:nvSpPr>
        <p:spPr>
          <a:xfrm>
            <a:off x="3387925" y="4117572"/>
            <a:ext cx="498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3CB0B8-12E0-4451-BC6B-779AE7D33A50}"/>
              </a:ext>
            </a:extLst>
          </p:cNvPr>
          <p:cNvSpPr/>
          <p:nvPr/>
        </p:nvSpPr>
        <p:spPr>
          <a:xfrm>
            <a:off x="5500611" y="3825185"/>
            <a:ext cx="498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CF9256-2E8B-4352-B57E-A88E7E1CDAF9}"/>
              </a:ext>
            </a:extLst>
          </p:cNvPr>
          <p:cNvSpPr txBox="1"/>
          <p:nvPr/>
        </p:nvSpPr>
        <p:spPr>
          <a:xfrm>
            <a:off x="6048499" y="440309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GB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CBF393-3881-4521-BBB2-9790F452D550}"/>
                  </a:ext>
                </a:extLst>
              </p:cNvPr>
              <p:cNvSpPr/>
              <p:nvPr/>
            </p:nvSpPr>
            <p:spPr>
              <a:xfrm>
                <a:off x="2288976" y="5767392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⊄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CBF393-3881-4521-BBB2-9790F452D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976" y="5767392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DBF1B5-C4B7-45FF-A86C-2974AE83C7ED}"/>
                  </a:ext>
                </a:extLst>
              </p:cNvPr>
              <p:cNvSpPr/>
              <p:nvPr/>
            </p:nvSpPr>
            <p:spPr>
              <a:xfrm>
                <a:off x="5115326" y="606126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DBF1B5-C4B7-45FF-A86C-2974AE83C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326" y="6061266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04D8387-71F5-4056-87BE-2798D12FC065}"/>
                  </a:ext>
                </a:extLst>
              </p:cNvPr>
              <p:cNvSpPr/>
              <p:nvPr/>
            </p:nvSpPr>
            <p:spPr>
              <a:xfrm>
                <a:off x="5598150" y="5474884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⊄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04D8387-71F5-4056-87BE-2798D12FC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50" y="5474884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7D5C66-4A4B-4001-BAE9-5617EC51B8F7}"/>
                  </a:ext>
                </a:extLst>
              </p:cNvPr>
              <p:cNvSpPr/>
              <p:nvPr/>
            </p:nvSpPr>
            <p:spPr>
              <a:xfrm>
                <a:off x="2253296" y="6045681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7D5C66-4A4B-4001-BAE9-5617EC51B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96" y="6045681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4B2E6F1-B43B-495C-9B84-569A366C72E3}"/>
                  </a:ext>
                </a:extLst>
              </p:cNvPr>
              <p:cNvSpPr/>
              <p:nvPr/>
            </p:nvSpPr>
            <p:spPr>
              <a:xfrm>
                <a:off x="2267744" y="5501049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⊄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4B2E6F1-B43B-495C-9B84-569A366C7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501049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60DF111-B842-4789-B7D4-F75C71F70759}"/>
                  </a:ext>
                </a:extLst>
              </p:cNvPr>
              <p:cNvSpPr/>
              <p:nvPr/>
            </p:nvSpPr>
            <p:spPr>
              <a:xfrm>
                <a:off x="5006377" y="5767392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60DF111-B842-4789-B7D4-F75C71F70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77" y="5767392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73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6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Sets come with strange notation, but a </a:t>
            </a:r>
            <a:r>
              <a:rPr lang="en-GB" u="sng" dirty="0">
                <a:latin typeface="Comic Sans MS" panose="030F0702030302020204" pitchFamily="66" charset="0"/>
              </a:rPr>
              <a:t>set</a:t>
            </a:r>
            <a:r>
              <a:rPr lang="en-GB" dirty="0">
                <a:latin typeface="Comic Sans MS" panose="030F0702030302020204" pitchFamily="66" charset="0"/>
              </a:rPr>
              <a:t> is just a word for a collection of things.</a:t>
            </a:r>
          </a:p>
          <a:p>
            <a:endParaRPr lang="en-GB" i="1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r>
              <a:rPr lang="en-GB" dirty="0">
                <a:latin typeface="Comic Sans MS" panose="030F0702030302020204" pitchFamily="66" charset="0"/>
                <a:ea typeface="Cambria Math" panose="02040503050406030204" pitchFamily="18" charset="0"/>
              </a:rPr>
              <a:t>Each thing in a set is called an </a:t>
            </a:r>
            <a:r>
              <a:rPr lang="en-GB" u="sng" dirty="0">
                <a:latin typeface="Comic Sans MS" panose="030F0702030302020204" pitchFamily="66" charset="0"/>
                <a:ea typeface="Cambria Math" panose="02040503050406030204" pitchFamily="18" charset="0"/>
              </a:rPr>
              <a:t>element</a:t>
            </a:r>
            <a:r>
              <a:rPr lang="en-GB" dirty="0">
                <a:latin typeface="Comic Sans MS" panose="030F0702030302020204" pitchFamily="66" charset="0"/>
                <a:ea typeface="Cambria Math" panose="02040503050406030204" pitchFamily="18" charset="0"/>
              </a:rPr>
              <a:t> or </a:t>
            </a:r>
            <a:r>
              <a:rPr lang="en-GB" u="sng" dirty="0">
                <a:latin typeface="Comic Sans MS" panose="030F0702030302020204" pitchFamily="66" charset="0"/>
                <a:ea typeface="Cambria Math" panose="02040503050406030204" pitchFamily="18" charset="0"/>
              </a:rPr>
              <a:t>member</a:t>
            </a:r>
            <a:r>
              <a:rPr lang="en-GB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r>
              <a:rPr lang="en-GB" dirty="0">
                <a:latin typeface="Comic Sans MS" panose="030F0702030302020204" pitchFamily="66" charset="0"/>
                <a:ea typeface="Cambria Math" panose="02040503050406030204" pitchFamily="18" charset="0"/>
              </a:rPr>
              <a:t>Capital letters represent a set, and lower case letters represent elements.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412776"/>
            <a:ext cx="3188484" cy="1804572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788024" y="2276872"/>
            <a:ext cx="1296144" cy="38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783F9-8C79-46E2-B01A-55C7609C6F25}"/>
                  </a:ext>
                </a:extLst>
              </p:cNvPr>
              <p:cNvSpPr txBox="1"/>
              <p:nvPr/>
            </p:nvSpPr>
            <p:spPr>
              <a:xfrm>
                <a:off x="323528" y="3640653"/>
                <a:ext cx="6840760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Comic Sans MS" panose="030F0702030302020204" pitchFamily="66" charset="0"/>
                  </a:rPr>
                  <a:t>Notation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={…}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set of…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an element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not an element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		the number of elements in set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		the universal set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		the empty set (a set containing no elements)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783F9-8C79-46E2-B01A-55C7609C6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40653"/>
                <a:ext cx="6840760" cy="2308324"/>
              </a:xfrm>
              <a:prstGeom prst="rect">
                <a:avLst/>
              </a:prstGeom>
              <a:blipFill>
                <a:blip r:embed="rId3"/>
                <a:stretch>
                  <a:fillRect l="-623" t="-787" b="-3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4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anose="030F0702030302020204" pitchFamily="66" charset="0"/>
                  </a:rPr>
                  <a:t>We can describe sets using numbers and symbols.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If a set is described using numbers and symbols, work out what the description means in words before you start working with the set.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describes the set of negative numbers.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describes the set of coordinates that lie on the line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900" t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/>
          <p:cNvSpPr/>
          <p:nvPr/>
        </p:nvSpPr>
        <p:spPr>
          <a:xfrm>
            <a:off x="2627784" y="3717032"/>
            <a:ext cx="3312368" cy="792088"/>
          </a:xfrm>
          <a:prstGeom prst="cloudCallout">
            <a:avLst>
              <a:gd name="adj1" fmla="val -50499"/>
              <a:gd name="adj2" fmla="val -8912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The colon means ‘such that’</a:t>
            </a:r>
          </a:p>
        </p:txBody>
      </p:sp>
    </p:spTree>
    <p:extLst>
      <p:ext uri="{BB962C8B-B14F-4D97-AF65-F5344CB8AC3E}">
        <p14:creationId xmlns:p14="http://schemas.microsoft.com/office/powerpoint/2010/main" val="37610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9832A6-F599-4655-80FD-87151B93D21A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58291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Comic Sans MS" panose="030F0702030302020204" pitchFamily="66" charset="0"/>
                  </a:rPr>
                  <a:t>Examples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List the members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&lt;15}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ξ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square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set of numbers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less than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Elements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be in the universal set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So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less</m:t>
                    </m:r>
                    <m: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15}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={1,4,9}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List the members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&lt;15}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ξ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prime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GB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prim</m:t>
                    </m:r>
                    <m:r>
                      <m:rPr>
                        <m:sty m:val="p"/>
                      </m:rP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less</m:t>
                    </m:r>
                    <m: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15}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={2,3,5,7,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11,13}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List the members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&lt;15}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ξ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&gt;15</m:t>
                    </m:r>
                    <m:r>
                      <a:rPr lang="en-GB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are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both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greater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15 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less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15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No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fit the definition of an element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empty.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9832A6-F599-4655-80FD-87151B93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82917" cy="4524315"/>
              </a:xfrm>
              <a:prstGeom prst="rect">
                <a:avLst/>
              </a:prstGeom>
              <a:blipFill>
                <a:blip r:embed="rId2"/>
                <a:stretch>
                  <a:fillRect l="-568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40681A-D7F4-455F-A5F7-D39AA5B0EA88}"/>
              </a:ext>
            </a:extLst>
          </p:cNvPr>
          <p:cNvSpPr/>
          <p:nvPr/>
        </p:nvSpPr>
        <p:spPr>
          <a:xfrm>
            <a:off x="251520" y="5733256"/>
            <a:ext cx="864096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Task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– complete the set notation worksheet.</a:t>
            </a:r>
          </a:p>
        </p:txBody>
      </p:sp>
    </p:spTree>
    <p:extLst>
      <p:ext uri="{BB962C8B-B14F-4D97-AF65-F5344CB8AC3E}">
        <p14:creationId xmlns:p14="http://schemas.microsoft.com/office/powerpoint/2010/main" val="20849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A89C22-0D9D-4E78-BEAD-ECDBA0E83038}"/>
                  </a:ext>
                </a:extLst>
              </p:cNvPr>
              <p:cNvSpPr/>
              <p:nvPr/>
            </p:nvSpPr>
            <p:spPr>
              <a:xfrm>
                <a:off x="251520" y="1202545"/>
                <a:ext cx="8640960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b="1" u="sng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Answers</a:t>
                </a:r>
                <a:endParaRPr lang="en-GB" sz="1600" b="1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   a)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={2,3,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5,7,11,13,17,19}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={1,4,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9,16}</m:t>
                    </m:r>
                  </m:oMath>
                </a14:m>
                <a:endPara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={1,8}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={4,8,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12,16}</m:t>
                    </m:r>
                  </m:oMath>
                </a14:m>
                <a:endPara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	</a:t>
                </a:r>
                <a:r>
                  <a:rPr lang="en-GB" dirty="0" err="1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ii)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 </a:t>
                </a:r>
              </a:p>
              <a:p>
                <a:pPr indent="457200"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iii)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iv)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	</a:t>
                </a:r>
                <a:r>
                  <a:rPr lang="en-GB" dirty="0" err="1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GB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ii)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GB" b="0" dirty="0">
                  <a:latin typeface="Comic Sans MS" panose="030F0702030302020204" pitchFamily="66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iii)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GB" b="0" dirty="0">
                  <a:latin typeface="Comic Sans MS" panose="030F0702030302020204" pitchFamily="66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spcAft>
                    <a:spcPts val="0"/>
                  </a:spcAft>
                </a:pPr>
                <a:r>
                  <a:rPr lang="en-GB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iv)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GB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GB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   a)	</a:t>
                </a:r>
                <a:r>
                  <a:rPr lang="en-GB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={0,1,2,3,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4}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en-GB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ii) 	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={1,3}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en-GB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iii) 	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={0,−1,−2,</m:t>
                    </m:r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−3}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indent="-457200">
                  <a:spcAft>
                    <a:spcPts val="0"/>
                  </a:spcAft>
                </a:pPr>
                <a:endParaRPr lang="en-GB" sz="16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indent="-457200">
                  <a:spcAft>
                    <a:spcPts val="0"/>
                  </a:spcAft>
                </a:pPr>
                <a:r>
                  <a:rPr lang="en-GB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	</a:t>
                </a:r>
                <a:r>
                  <a:rPr lang="en-GB" sz="1600" dirty="0" err="1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1,0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2,0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3,0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1,2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,(2,2)</m:t>
                    </m:r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457200">
                  <a:spcAft>
                    <a:spcPts val="0"/>
                  </a:spcAft>
                </a:pPr>
                <a:r>
                  <a:rPr lang="en-GB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ii) 	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1,0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2,0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3,0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4,0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1,2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2,2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,(1,4)</m:t>
                    </m:r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A89C22-0D9D-4E78-BEAD-ECDBA0E83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2545"/>
                <a:ext cx="8640960" cy="5170646"/>
              </a:xfrm>
              <a:prstGeom prst="rect">
                <a:avLst/>
              </a:prstGeom>
              <a:blipFill>
                <a:blip r:embed="rId2"/>
                <a:stretch>
                  <a:fillRect l="-564" t="-472" b="-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0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95536" y="1647441"/>
            <a:ext cx="2879874" cy="1559656"/>
            <a:chOff x="107950" y="836613"/>
            <a:chExt cx="3455988" cy="1871662"/>
          </a:xfrm>
        </p:grpSpPr>
        <p:sp>
          <p:nvSpPr>
            <p:cNvPr id="2" name="Freeform 1"/>
            <p:cNvSpPr/>
            <p:nvPr/>
          </p:nvSpPr>
          <p:spPr>
            <a:xfrm>
              <a:off x="1638300" y="1352550"/>
              <a:ext cx="342900" cy="923925"/>
            </a:xfrm>
            <a:custGeom>
              <a:avLst/>
              <a:gdLst>
                <a:gd name="connsiteX0" fmla="*/ 161925 w 342900"/>
                <a:gd name="connsiteY0" fmla="*/ 0 h 923925"/>
                <a:gd name="connsiteX1" fmla="*/ 28575 w 342900"/>
                <a:gd name="connsiteY1" fmla="*/ 161925 h 923925"/>
                <a:gd name="connsiteX2" fmla="*/ 0 w 342900"/>
                <a:gd name="connsiteY2" fmla="*/ 466725 h 923925"/>
                <a:gd name="connsiteX3" fmla="*/ 28575 w 342900"/>
                <a:gd name="connsiteY3" fmla="*/ 685800 h 923925"/>
                <a:gd name="connsiteX4" fmla="*/ 152400 w 342900"/>
                <a:gd name="connsiteY4" fmla="*/ 923925 h 923925"/>
                <a:gd name="connsiteX5" fmla="*/ 247650 w 342900"/>
                <a:gd name="connsiteY5" fmla="*/ 819150 h 923925"/>
                <a:gd name="connsiteX6" fmla="*/ 342900 w 342900"/>
                <a:gd name="connsiteY6" fmla="*/ 609600 h 923925"/>
                <a:gd name="connsiteX7" fmla="*/ 342900 w 342900"/>
                <a:gd name="connsiteY7" fmla="*/ 409575 h 923925"/>
                <a:gd name="connsiteX8" fmla="*/ 323850 w 342900"/>
                <a:gd name="connsiteY8" fmla="*/ 219075 h 923925"/>
                <a:gd name="connsiteX9" fmla="*/ 238125 w 342900"/>
                <a:gd name="connsiteY9" fmla="*/ 114300 h 923925"/>
                <a:gd name="connsiteX10" fmla="*/ 161925 w 342900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900" h="923925">
                  <a:moveTo>
                    <a:pt x="161925" y="0"/>
                  </a:moveTo>
                  <a:lnTo>
                    <a:pt x="28575" y="161925"/>
                  </a:lnTo>
                  <a:lnTo>
                    <a:pt x="0" y="466725"/>
                  </a:lnTo>
                  <a:lnTo>
                    <a:pt x="28575" y="685800"/>
                  </a:lnTo>
                  <a:lnTo>
                    <a:pt x="152400" y="923925"/>
                  </a:lnTo>
                  <a:lnTo>
                    <a:pt x="247650" y="819150"/>
                  </a:lnTo>
                  <a:lnTo>
                    <a:pt x="342900" y="609600"/>
                  </a:lnTo>
                  <a:lnTo>
                    <a:pt x="342900" y="409575"/>
                  </a:lnTo>
                  <a:lnTo>
                    <a:pt x="323850" y="219075"/>
                  </a:lnTo>
                  <a:lnTo>
                    <a:pt x="238125" y="114300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1619250" y="1125538"/>
              <a:ext cx="1368425" cy="136683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7950" y="836613"/>
              <a:ext cx="3455988" cy="18716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611188" y="1125538"/>
              <a:ext cx="1368425" cy="136683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6" name="TextBox 25"/>
            <p:cNvSpPr txBox="1">
              <a:spLocks noChangeArrowheads="1"/>
            </p:cNvSpPr>
            <p:nvPr/>
          </p:nvSpPr>
          <p:spPr bwMode="auto">
            <a:xfrm>
              <a:off x="2051050" y="836613"/>
              <a:ext cx="12255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7" name="TextBox 26"/>
            <p:cNvSpPr txBox="1">
              <a:spLocks noChangeArrowheads="1"/>
            </p:cNvSpPr>
            <p:nvPr/>
          </p:nvSpPr>
          <p:spPr bwMode="auto">
            <a:xfrm>
              <a:off x="395288" y="836613"/>
              <a:ext cx="12239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5536" y="5108381"/>
            <a:ext cx="2879874" cy="1560979"/>
            <a:chOff x="107950" y="4868863"/>
            <a:chExt cx="3455988" cy="1873250"/>
          </a:xfrm>
        </p:grpSpPr>
        <p:sp>
          <p:nvSpPr>
            <p:cNvPr id="13" name="Rectangle 12"/>
            <p:cNvSpPr/>
            <p:nvPr/>
          </p:nvSpPr>
          <p:spPr>
            <a:xfrm>
              <a:off x="107950" y="4868863"/>
              <a:ext cx="3455988" cy="18732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11188" y="5157788"/>
              <a:ext cx="1368425" cy="13684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619250" y="5157788"/>
              <a:ext cx="1368425" cy="136683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39"/>
            <p:cNvSpPr txBox="1">
              <a:spLocks noChangeArrowheads="1"/>
            </p:cNvSpPr>
            <p:nvPr/>
          </p:nvSpPr>
          <p:spPr bwMode="auto">
            <a:xfrm>
              <a:off x="2051050" y="4868863"/>
              <a:ext cx="12255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7" name="TextBox 40"/>
            <p:cNvSpPr txBox="1">
              <a:spLocks noChangeArrowheads="1"/>
            </p:cNvSpPr>
            <p:nvPr/>
          </p:nvSpPr>
          <p:spPr bwMode="auto">
            <a:xfrm>
              <a:off x="395288" y="4868863"/>
              <a:ext cx="12239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536" y="3377911"/>
            <a:ext cx="2879874" cy="1559656"/>
            <a:chOff x="107950" y="2852738"/>
            <a:chExt cx="3455988" cy="1871662"/>
          </a:xfrm>
        </p:grpSpPr>
        <p:sp>
          <p:nvSpPr>
            <p:cNvPr id="8" name="Rectangle 7"/>
            <p:cNvSpPr/>
            <p:nvPr/>
          </p:nvSpPr>
          <p:spPr>
            <a:xfrm>
              <a:off x="107950" y="2852738"/>
              <a:ext cx="3455988" cy="18716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11188" y="3141663"/>
              <a:ext cx="1368425" cy="136842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619250" y="3141663"/>
              <a:ext cx="1368425" cy="1366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34"/>
            <p:cNvSpPr txBox="1">
              <a:spLocks noChangeArrowheads="1"/>
            </p:cNvSpPr>
            <p:nvPr/>
          </p:nvSpPr>
          <p:spPr bwMode="auto">
            <a:xfrm>
              <a:off x="2051050" y="2852738"/>
              <a:ext cx="12255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2" name="TextBox 35"/>
            <p:cNvSpPr txBox="1">
              <a:spLocks noChangeArrowheads="1"/>
            </p:cNvSpPr>
            <p:nvPr/>
          </p:nvSpPr>
          <p:spPr bwMode="auto">
            <a:xfrm>
              <a:off x="395288" y="2852738"/>
              <a:ext cx="12239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11188" y="3141663"/>
              <a:ext cx="1368425" cy="136683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03273" y="1642005"/>
            <a:ext cx="5256213" cy="1565092"/>
            <a:chOff x="3731015" y="1115695"/>
            <a:chExt cx="5256213" cy="1512887"/>
          </a:xfrm>
        </p:grpSpPr>
        <p:sp>
          <p:nvSpPr>
            <p:cNvPr id="19" name="Rectangle 18"/>
            <p:cNvSpPr/>
            <p:nvPr/>
          </p:nvSpPr>
          <p:spPr>
            <a:xfrm>
              <a:off x="3731015" y="1115695"/>
              <a:ext cx="5256213" cy="15128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GB" dirty="0">
                  <a:latin typeface="Comic Sans MS" panose="030F0702030302020204" pitchFamily="66" charset="0"/>
                </a:rPr>
                <a:t>The </a:t>
              </a:r>
              <a:r>
                <a:rPr lang="en-GB" b="1" dirty="0">
                  <a:latin typeface="Comic Sans MS" panose="030F0702030302020204" pitchFamily="66" charset="0"/>
                </a:rPr>
                <a:t>intersection</a:t>
              </a:r>
              <a:r>
                <a:rPr lang="en-GB" dirty="0">
                  <a:latin typeface="Comic Sans MS" panose="030F0702030302020204" pitchFamily="66" charset="0"/>
                </a:rPr>
                <a:t> is where two sets overlap.</a:t>
              </a:r>
            </a:p>
            <a:p>
              <a:pPr>
                <a:defRPr/>
              </a:pPr>
              <a:endParaRPr lang="en-GB" dirty="0">
                <a:latin typeface="Comic Sans MS" panose="030F0702030302020204" pitchFamily="66" charset="0"/>
              </a:endParaRPr>
            </a:p>
            <a:p>
              <a:pPr>
                <a:defRPr/>
              </a:pPr>
              <a:endParaRPr lang="en-GB" dirty="0">
                <a:latin typeface="Comic Sans MS" panose="030F0702030302020204" pitchFamily="66" charset="0"/>
              </a:endParaRPr>
            </a:p>
            <a:p>
              <a:pPr>
                <a:defRPr/>
              </a:pPr>
              <a:r>
                <a:rPr lang="en-GB" dirty="0">
                  <a:latin typeface="Comic Sans MS" panose="030F0702030302020204" pitchFamily="66" charset="0"/>
                </a:rPr>
                <a:t>This means </a:t>
              </a:r>
              <a:r>
                <a:rPr lang="en-GB" b="1" dirty="0">
                  <a:latin typeface="Comic Sans MS" panose="030F0702030302020204" pitchFamily="66" charset="0"/>
                </a:rPr>
                <a:t>A and B</a:t>
              </a:r>
              <a:r>
                <a:rPr lang="en-GB" dirty="0">
                  <a:latin typeface="Comic Sans MS" panose="030F0702030302020204" pitchFamily="66" charset="0"/>
                </a:rPr>
                <a:t>.</a:t>
              </a:r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343430"/>
                </p:ext>
              </p:extLst>
            </p:nvPr>
          </p:nvGraphicFramePr>
          <p:xfrm>
            <a:off x="4115109" y="1511776"/>
            <a:ext cx="9144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Equation" r:id="rId4" imgW="419040" imgH="164880" progId="Equation.3">
                    <p:embed/>
                  </p:oleObj>
                </mc:Choice>
                <mc:Fallback>
                  <p:oleObj name="Equation" r:id="rId4" imgW="419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5109" y="1511776"/>
                          <a:ext cx="914400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3501326" y="3377911"/>
            <a:ext cx="5256213" cy="1559656"/>
            <a:chOff x="3453179" y="2998883"/>
            <a:chExt cx="5256213" cy="1559656"/>
          </a:xfrm>
        </p:grpSpPr>
        <p:sp>
          <p:nvSpPr>
            <p:cNvPr id="21" name="Rectangle 20"/>
            <p:cNvSpPr/>
            <p:nvPr/>
          </p:nvSpPr>
          <p:spPr>
            <a:xfrm>
              <a:off x="3453179" y="2998883"/>
              <a:ext cx="5256213" cy="15596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GB" dirty="0">
                  <a:latin typeface="Comic Sans MS" panose="030F0702030302020204" pitchFamily="66" charset="0"/>
                </a:rPr>
                <a:t>If you put two sets together, you get the </a:t>
              </a:r>
              <a:r>
                <a:rPr lang="en-GB" b="1" dirty="0">
                  <a:latin typeface="Comic Sans MS" panose="030F0702030302020204" pitchFamily="66" charset="0"/>
                </a:rPr>
                <a:t>union</a:t>
              </a:r>
              <a:r>
                <a:rPr lang="en-GB" dirty="0">
                  <a:latin typeface="Comic Sans MS" panose="030F0702030302020204" pitchFamily="66" charset="0"/>
                </a:rPr>
                <a:t>.</a:t>
              </a:r>
            </a:p>
            <a:p>
              <a:pPr>
                <a:defRPr/>
              </a:pPr>
              <a:endParaRPr lang="en-GB" dirty="0">
                <a:latin typeface="Comic Sans MS" panose="030F0702030302020204" pitchFamily="66" charset="0"/>
              </a:endParaRPr>
            </a:p>
            <a:p>
              <a:pPr>
                <a:defRPr/>
              </a:pPr>
              <a:endParaRPr lang="en-GB" dirty="0">
                <a:latin typeface="Comic Sans MS" panose="030F0702030302020204" pitchFamily="66" charset="0"/>
              </a:endParaRPr>
            </a:p>
            <a:p>
              <a:pPr>
                <a:defRPr/>
              </a:pPr>
              <a:r>
                <a:rPr lang="en-GB" dirty="0">
                  <a:latin typeface="Comic Sans MS" panose="030F0702030302020204" pitchFamily="66" charset="0"/>
                </a:rPr>
                <a:t>This means </a:t>
              </a:r>
              <a:r>
                <a:rPr lang="en-GB" b="1" dirty="0">
                  <a:latin typeface="Comic Sans MS" panose="030F0702030302020204" pitchFamily="66" charset="0"/>
                </a:rPr>
                <a:t>A or B</a:t>
              </a:r>
              <a:r>
                <a:rPr lang="en-GB" dirty="0">
                  <a:latin typeface="Comic Sans MS" panose="030F0702030302020204" pitchFamily="66" charset="0"/>
                </a:rPr>
                <a:t>.</a:t>
              </a:r>
            </a:p>
          </p:txBody>
        </p:sp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9784734"/>
                </p:ext>
              </p:extLst>
            </p:nvPr>
          </p:nvGraphicFramePr>
          <p:xfrm>
            <a:off x="4122075" y="3542656"/>
            <a:ext cx="9144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Equation" r:id="rId6" imgW="419040" imgH="164880" progId="Equation.3">
                    <p:embed/>
                  </p:oleObj>
                </mc:Choice>
                <mc:Fallback>
                  <p:oleObj name="Equation" r:id="rId6" imgW="419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2075" y="3542656"/>
                          <a:ext cx="914400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3501325" y="5106326"/>
            <a:ext cx="5256213" cy="1563034"/>
            <a:chOff x="3708400" y="4868863"/>
            <a:chExt cx="5256213" cy="1512887"/>
          </a:xfrm>
        </p:grpSpPr>
        <p:sp>
          <p:nvSpPr>
            <p:cNvPr id="23" name="Rectangle 22"/>
            <p:cNvSpPr/>
            <p:nvPr/>
          </p:nvSpPr>
          <p:spPr>
            <a:xfrm>
              <a:off x="3708400" y="4868863"/>
              <a:ext cx="5256213" cy="15128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GB" dirty="0">
                  <a:latin typeface="Comic Sans MS" panose="030F0702030302020204" pitchFamily="66" charset="0"/>
                </a:rPr>
                <a:t>The </a:t>
              </a:r>
              <a:r>
                <a:rPr lang="en-GB" b="1" dirty="0">
                  <a:latin typeface="Comic Sans MS" panose="030F0702030302020204" pitchFamily="66" charset="0"/>
                </a:rPr>
                <a:t>complement of A </a:t>
              </a:r>
              <a:r>
                <a:rPr lang="en-GB" dirty="0">
                  <a:latin typeface="Comic Sans MS" panose="030F0702030302020204" pitchFamily="66" charset="0"/>
                </a:rPr>
                <a:t>is the region that is not A.</a:t>
              </a:r>
            </a:p>
            <a:p>
              <a:pPr>
                <a:defRPr/>
              </a:pPr>
              <a:endParaRPr lang="en-GB" dirty="0">
                <a:latin typeface="Comic Sans MS" panose="030F0702030302020204" pitchFamily="66" charset="0"/>
              </a:endParaRPr>
            </a:p>
            <a:p>
              <a:pPr>
                <a:defRPr/>
              </a:pPr>
              <a:endParaRPr lang="en-GB" dirty="0">
                <a:latin typeface="Comic Sans MS" panose="030F0702030302020204" pitchFamily="66" charset="0"/>
              </a:endParaRPr>
            </a:p>
            <a:p>
              <a:pPr>
                <a:defRPr/>
              </a:pPr>
              <a:r>
                <a:rPr lang="en-GB" dirty="0">
                  <a:latin typeface="Comic Sans MS" panose="030F0702030302020204" pitchFamily="66" charset="0"/>
                </a:rPr>
                <a:t>This means </a:t>
              </a:r>
              <a:r>
                <a:rPr lang="en-GB" b="1" dirty="0">
                  <a:latin typeface="Comic Sans MS" panose="030F0702030302020204" pitchFamily="66" charset="0"/>
                </a:rPr>
                <a:t>not A</a:t>
              </a:r>
              <a:r>
                <a:rPr lang="en-GB" dirty="0">
                  <a:latin typeface="Comic Sans MS" panose="030F0702030302020204" pitchFamily="66" charset="0"/>
                </a:rPr>
                <a:t>.</a:t>
              </a: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2362084"/>
                </p:ext>
              </p:extLst>
            </p:nvPr>
          </p:nvGraphicFramePr>
          <p:xfrm>
            <a:off x="4190338" y="5445125"/>
            <a:ext cx="388937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Equation" r:id="rId8" imgW="177480" imgH="164880" progId="Equation.3">
                    <p:embed/>
                  </p:oleObj>
                </mc:Choice>
                <mc:Fallback>
                  <p:oleObj name="Equation" r:id="rId8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0338" y="5445125"/>
                          <a:ext cx="388937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Explosion 2 30"/>
          <p:cNvSpPr/>
          <p:nvPr/>
        </p:nvSpPr>
        <p:spPr>
          <a:xfrm>
            <a:off x="6948263" y="3743978"/>
            <a:ext cx="1809274" cy="1076136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OR rule</a:t>
            </a:r>
          </a:p>
        </p:txBody>
      </p:sp>
      <p:sp>
        <p:nvSpPr>
          <p:cNvPr id="32" name="Explosion 2 31"/>
          <p:cNvSpPr/>
          <p:nvPr/>
        </p:nvSpPr>
        <p:spPr>
          <a:xfrm>
            <a:off x="6948263" y="1994124"/>
            <a:ext cx="1809274" cy="1076136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AND rule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33BC65-2F34-47A2-9D70-915B8CE33337}"/>
              </a:ext>
            </a:extLst>
          </p:cNvPr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Venn diagrams are can be used to show sets and when they overlap.</a:t>
            </a: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495779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Use your pieces of tracing paper to correctly shade the Venn diagrams.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Don’t forget to keep looking at that exam question too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824" t="21453" r="39485" b="31297"/>
          <a:stretch/>
        </p:blipFill>
        <p:spPr>
          <a:xfrm>
            <a:off x="4860032" y="1196752"/>
            <a:ext cx="3744416" cy="43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4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Answers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700808"/>
            <a:ext cx="7272808" cy="50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6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Answers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24" y="1700808"/>
            <a:ext cx="7458752" cy="49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8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577</Words>
  <Application>Microsoft Office PowerPoint</Application>
  <PresentationFormat>On-screen Show (4:3)</PresentationFormat>
  <Paragraphs>176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Wingdings 2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67</cp:revision>
  <dcterms:created xsi:type="dcterms:W3CDTF">2015-07-01T12:05:39Z</dcterms:created>
  <dcterms:modified xsi:type="dcterms:W3CDTF">2018-07-08T12:11:35Z</dcterms:modified>
</cp:coreProperties>
</file>