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5" autoAdjust="0"/>
    <p:restoredTop sz="94660"/>
  </p:normalViewPr>
  <p:slideViewPr>
    <p:cSldViewPr snapToGrid="0">
      <p:cViewPr>
        <p:scale>
          <a:sx n="47" d="100"/>
          <a:sy n="47" d="100"/>
        </p:scale>
        <p:origin x="2295" y="59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29E7A-6F74-4A40-8E22-FDACDE308750}" type="datetimeFigureOut">
              <a:rPr lang="en-GB" smtClean="0"/>
              <a:t>05/08/2020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914EA-B4B3-4F37-A483-82B74B1716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2295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29E7A-6F74-4A40-8E22-FDACDE308750}" type="datetimeFigureOut">
              <a:rPr lang="en-GB" smtClean="0"/>
              <a:t>05/08/2020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914EA-B4B3-4F37-A483-82B74B1716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0815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29E7A-6F74-4A40-8E22-FDACDE308750}" type="datetimeFigureOut">
              <a:rPr lang="en-GB" smtClean="0"/>
              <a:t>05/08/2020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914EA-B4B3-4F37-A483-82B74B1716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1594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29E7A-6F74-4A40-8E22-FDACDE308750}" type="datetimeFigureOut">
              <a:rPr lang="en-GB" smtClean="0"/>
              <a:t>05/08/2020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914EA-B4B3-4F37-A483-82B74B1716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8963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29E7A-6F74-4A40-8E22-FDACDE308750}" type="datetimeFigureOut">
              <a:rPr lang="en-GB" smtClean="0"/>
              <a:t>05/08/2020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914EA-B4B3-4F37-A483-82B74B1716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3401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29E7A-6F74-4A40-8E22-FDACDE308750}" type="datetimeFigureOut">
              <a:rPr lang="en-GB" smtClean="0"/>
              <a:t>05/08/2020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914EA-B4B3-4F37-A483-82B74B1716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6310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29E7A-6F74-4A40-8E22-FDACDE308750}" type="datetimeFigureOut">
              <a:rPr lang="en-GB" smtClean="0"/>
              <a:t>05/08/2020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914EA-B4B3-4F37-A483-82B74B1716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3869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29E7A-6F74-4A40-8E22-FDACDE308750}" type="datetimeFigureOut">
              <a:rPr lang="en-GB" smtClean="0"/>
              <a:t>05/08/2020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914EA-B4B3-4F37-A483-82B74B1716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0381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29E7A-6F74-4A40-8E22-FDACDE308750}" type="datetimeFigureOut">
              <a:rPr lang="en-GB" smtClean="0"/>
              <a:t>05/08/2020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914EA-B4B3-4F37-A483-82B74B1716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5635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29E7A-6F74-4A40-8E22-FDACDE308750}" type="datetimeFigureOut">
              <a:rPr lang="en-GB" smtClean="0"/>
              <a:t>05/08/2020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914EA-B4B3-4F37-A483-82B74B1716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9241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29E7A-6F74-4A40-8E22-FDACDE308750}" type="datetimeFigureOut">
              <a:rPr lang="en-GB" smtClean="0"/>
              <a:t>05/08/2020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914EA-B4B3-4F37-A483-82B74B1716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7106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F29E7A-6F74-4A40-8E22-FDACDE308750}" type="datetimeFigureOut">
              <a:rPr lang="en-GB" smtClean="0"/>
              <a:t>05/08/2020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E914EA-B4B3-4F37-A483-82B74B1716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1323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9936102-7EC2-4A5B-B52E-84B6D69FE8A3}"/>
              </a:ext>
            </a:extLst>
          </p:cNvPr>
          <p:cNvCxnSpPr>
            <a:cxnSpLocks/>
          </p:cNvCxnSpPr>
          <p:nvPr/>
        </p:nvCxnSpPr>
        <p:spPr>
          <a:xfrm>
            <a:off x="0" y="4953000"/>
            <a:ext cx="6858000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33E97CE-88F9-41A7-9241-47FF119CEBCC}"/>
              </a:ext>
            </a:extLst>
          </p:cNvPr>
          <p:cNvCxnSpPr>
            <a:cxnSpLocks/>
          </p:cNvCxnSpPr>
          <p:nvPr/>
        </p:nvCxnSpPr>
        <p:spPr>
          <a:xfrm flipV="1">
            <a:off x="3429000" y="0"/>
            <a:ext cx="0" cy="990600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0">
            <a:extLst>
              <a:ext uri="{FF2B5EF4-FFF2-40B4-BE49-F238E27FC236}">
                <a16:creationId xmlns:a16="http://schemas.microsoft.com/office/drawing/2014/main" id="{6E5EB148-D8D7-4B4D-A194-04CEAA1FF9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pSp>
        <p:nvGrpSpPr>
          <p:cNvPr id="56" name="Group 55">
            <a:extLst>
              <a:ext uri="{FF2B5EF4-FFF2-40B4-BE49-F238E27FC236}">
                <a16:creationId xmlns:a16="http://schemas.microsoft.com/office/drawing/2014/main" id="{E92E4B2C-36F9-42D9-BFAE-73EC1AC075BE}"/>
              </a:ext>
            </a:extLst>
          </p:cNvPr>
          <p:cNvGrpSpPr/>
          <p:nvPr/>
        </p:nvGrpSpPr>
        <p:grpSpPr>
          <a:xfrm>
            <a:off x="-68213" y="1"/>
            <a:ext cx="3583729" cy="5088947"/>
            <a:chOff x="-68213" y="1"/>
            <a:chExt cx="3583729" cy="5088947"/>
          </a:xfrm>
        </p:grpSpPr>
        <p:pic>
          <p:nvPicPr>
            <p:cNvPr id="2057" name="Picture 1124" descr="A picture containing drawing&#10;&#10;Description automatically generated">
              <a:extLst>
                <a:ext uri="{FF2B5EF4-FFF2-40B4-BE49-F238E27FC236}">
                  <a16:creationId xmlns:a16="http://schemas.microsoft.com/office/drawing/2014/main" id="{95FA9C32-21FB-41BB-9B24-4C5DA2257A2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52931" y="31750"/>
              <a:ext cx="440335" cy="2927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CF0B73DA-036E-4E72-B1E3-B8B9B7885C0D}"/>
                </a:ext>
              </a:extLst>
            </p:cNvPr>
            <p:cNvSpPr txBox="1"/>
            <p:nvPr/>
          </p:nvSpPr>
          <p:spPr>
            <a:xfrm>
              <a:off x="0" y="1"/>
              <a:ext cx="3429000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GB" sz="1000" b="1" u="sng" dirty="0">
                  <a:latin typeface="Arial" panose="020B0604020202020204" pitchFamily="34" charset="0"/>
                  <a:cs typeface="Arial" panose="020B0604020202020204" pitchFamily="34" charset="0"/>
                </a:rPr>
                <a:t>SOH CAH TOA Purposeful Practice</a:t>
              </a:r>
            </a:p>
            <a:p>
              <a:endParaRPr lang="en-GB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GB" sz="1000" dirty="0">
                  <a:latin typeface="Arial" panose="020B0604020202020204" pitchFamily="34" charset="0"/>
                  <a:cs typeface="Arial" panose="020B0604020202020204" pitchFamily="34" charset="0"/>
                </a:rPr>
                <a:t>Label the sides as Opposite (O), Hypotenuse (H) and Adjacent (A) in relation to the labelled angle.  </a:t>
              </a:r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E1B4221C-04B3-418E-8483-FB74B66A860A}"/>
                </a:ext>
              </a:extLst>
            </p:cNvPr>
            <p:cNvSpPr/>
            <p:nvPr/>
          </p:nvSpPr>
          <p:spPr>
            <a:xfrm>
              <a:off x="294968" y="793727"/>
              <a:ext cx="771276" cy="1168621"/>
            </a:xfrm>
            <a:prstGeom prst="triangle">
              <a:avLst>
                <a:gd name="adj" fmla="val 100000"/>
              </a:avLst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ED866271-654C-4A4F-AA6E-37FD6ACEAF32}"/>
                </a:ext>
              </a:extLst>
            </p:cNvPr>
            <p:cNvSpPr/>
            <p:nvPr/>
          </p:nvSpPr>
          <p:spPr>
            <a:xfrm>
              <a:off x="940368" y="1836472"/>
              <a:ext cx="125876" cy="12587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3722D017-F24E-4088-B16A-867659DDB7AD}"/>
                </a:ext>
              </a:extLst>
            </p:cNvPr>
            <p:cNvSpPr/>
            <p:nvPr/>
          </p:nvSpPr>
          <p:spPr>
            <a:xfrm>
              <a:off x="1609808" y="712355"/>
              <a:ext cx="1510772" cy="407156"/>
            </a:xfrm>
            <a:prstGeom prst="triangle">
              <a:avLst>
                <a:gd name="adj" fmla="val 100000"/>
              </a:avLst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Isosceles Triangle 20">
              <a:extLst>
                <a:ext uri="{FF2B5EF4-FFF2-40B4-BE49-F238E27FC236}">
                  <a16:creationId xmlns:a16="http://schemas.microsoft.com/office/drawing/2014/main" id="{1A7EB231-109A-4092-9805-40857F9CB4D6}"/>
                </a:ext>
              </a:extLst>
            </p:cNvPr>
            <p:cNvSpPr/>
            <p:nvPr/>
          </p:nvSpPr>
          <p:spPr>
            <a:xfrm>
              <a:off x="1381933" y="1306021"/>
              <a:ext cx="1092209" cy="566223"/>
            </a:xfrm>
            <a:prstGeom prst="triangle">
              <a:avLst>
                <a:gd name="adj" fmla="val 100000"/>
              </a:avLst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Isosceles Triangle 21">
              <a:extLst>
                <a:ext uri="{FF2B5EF4-FFF2-40B4-BE49-F238E27FC236}">
                  <a16:creationId xmlns:a16="http://schemas.microsoft.com/office/drawing/2014/main" id="{CEFAD052-675D-41E2-ABC9-647FAD022255}"/>
                </a:ext>
              </a:extLst>
            </p:cNvPr>
            <p:cNvSpPr/>
            <p:nvPr/>
          </p:nvSpPr>
          <p:spPr>
            <a:xfrm rot="9520021" flipH="1">
              <a:off x="1641183" y="2297226"/>
              <a:ext cx="1510772" cy="566223"/>
            </a:xfrm>
            <a:prstGeom prst="triangle">
              <a:avLst>
                <a:gd name="adj" fmla="val 100000"/>
              </a:avLst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BBB168C5-F6F7-41C9-9C0B-01B2FD3036AE}"/>
                </a:ext>
              </a:extLst>
            </p:cNvPr>
            <p:cNvSpPr/>
            <p:nvPr/>
          </p:nvSpPr>
          <p:spPr>
            <a:xfrm>
              <a:off x="2348266" y="1749984"/>
              <a:ext cx="125876" cy="12226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E4C3BBD4-89A9-4240-8670-DA08A9D2A354}"/>
                </a:ext>
              </a:extLst>
            </p:cNvPr>
            <p:cNvSpPr/>
            <p:nvPr/>
          </p:nvSpPr>
          <p:spPr>
            <a:xfrm>
              <a:off x="2994072" y="993635"/>
              <a:ext cx="125876" cy="12587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82A5AA39-7408-4ED8-A5C6-A7BCE6666120}"/>
                </a:ext>
              </a:extLst>
            </p:cNvPr>
            <p:cNvSpPr/>
            <p:nvPr/>
          </p:nvSpPr>
          <p:spPr>
            <a:xfrm rot="20407722">
              <a:off x="2900400" y="2061882"/>
              <a:ext cx="125876" cy="12587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48" name="Isosceles Triangle 2047">
              <a:extLst>
                <a:ext uri="{FF2B5EF4-FFF2-40B4-BE49-F238E27FC236}">
                  <a16:creationId xmlns:a16="http://schemas.microsoft.com/office/drawing/2014/main" id="{5F7F45E3-6C9D-432C-82B6-75D5801ADE93}"/>
                </a:ext>
              </a:extLst>
            </p:cNvPr>
            <p:cNvSpPr/>
            <p:nvPr/>
          </p:nvSpPr>
          <p:spPr>
            <a:xfrm>
              <a:off x="410546" y="2332656"/>
              <a:ext cx="577907" cy="1040012"/>
            </a:xfrm>
            <a:prstGeom prst="triangle">
              <a:avLst>
                <a:gd name="adj" fmla="val 100000"/>
              </a:avLst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58" name="Isosceles Triangle 2057">
              <a:extLst>
                <a:ext uri="{FF2B5EF4-FFF2-40B4-BE49-F238E27FC236}">
                  <a16:creationId xmlns:a16="http://schemas.microsoft.com/office/drawing/2014/main" id="{7F4036CB-787D-4084-8671-4860902B59DA}"/>
                </a:ext>
              </a:extLst>
            </p:cNvPr>
            <p:cNvSpPr/>
            <p:nvPr/>
          </p:nvSpPr>
          <p:spPr>
            <a:xfrm flipH="1">
              <a:off x="988453" y="2332788"/>
              <a:ext cx="577907" cy="1040012"/>
            </a:xfrm>
            <a:prstGeom prst="triangle">
              <a:avLst>
                <a:gd name="adj" fmla="val 100000"/>
              </a:avLst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59" name="Rectangle 2058">
              <a:extLst>
                <a:ext uri="{FF2B5EF4-FFF2-40B4-BE49-F238E27FC236}">
                  <a16:creationId xmlns:a16="http://schemas.microsoft.com/office/drawing/2014/main" id="{1A10DCC8-D365-4CF7-8AAB-A9FC43542022}"/>
                </a:ext>
              </a:extLst>
            </p:cNvPr>
            <p:cNvSpPr/>
            <p:nvPr/>
          </p:nvSpPr>
          <p:spPr>
            <a:xfrm>
              <a:off x="862577" y="3246792"/>
              <a:ext cx="125876" cy="12587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62" name="Rectangle 2061">
              <a:extLst>
                <a:ext uri="{FF2B5EF4-FFF2-40B4-BE49-F238E27FC236}">
                  <a16:creationId xmlns:a16="http://schemas.microsoft.com/office/drawing/2014/main" id="{BF25AB30-9D78-4B0A-9338-FB995C44A2CE}"/>
                </a:ext>
              </a:extLst>
            </p:cNvPr>
            <p:cNvSpPr/>
            <p:nvPr/>
          </p:nvSpPr>
          <p:spPr>
            <a:xfrm>
              <a:off x="1928037" y="2910528"/>
              <a:ext cx="1298525" cy="655057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2064" name="Straight Connector 2063">
              <a:extLst>
                <a:ext uri="{FF2B5EF4-FFF2-40B4-BE49-F238E27FC236}">
                  <a16:creationId xmlns:a16="http://schemas.microsoft.com/office/drawing/2014/main" id="{3EF9E82E-BF53-43E7-AEC5-35EF5E175A14}"/>
                </a:ext>
              </a:extLst>
            </p:cNvPr>
            <p:cNvCxnSpPr>
              <a:cxnSpLocks/>
            </p:cNvCxnSpPr>
            <p:nvPr/>
          </p:nvCxnSpPr>
          <p:spPr>
            <a:xfrm>
              <a:off x="1928037" y="2910528"/>
              <a:ext cx="1298525" cy="655057"/>
            </a:xfrm>
            <a:prstGeom prst="lin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sp>
          <p:nvSpPr>
            <p:cNvPr id="2068" name="Isosceles Triangle 2067">
              <a:extLst>
                <a:ext uri="{FF2B5EF4-FFF2-40B4-BE49-F238E27FC236}">
                  <a16:creationId xmlns:a16="http://schemas.microsoft.com/office/drawing/2014/main" id="{3BCDD9FA-74EE-4FBF-961D-FD06CEBEA2DB}"/>
                </a:ext>
              </a:extLst>
            </p:cNvPr>
            <p:cNvSpPr/>
            <p:nvPr/>
          </p:nvSpPr>
          <p:spPr>
            <a:xfrm rot="1765864">
              <a:off x="390335" y="3552672"/>
              <a:ext cx="980527" cy="943798"/>
            </a:xfrm>
            <a:prstGeom prst="triangle">
              <a:avLst>
                <a:gd name="adj" fmla="val 100000"/>
              </a:avLst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69" name="Rectangle 2068">
              <a:extLst>
                <a:ext uri="{FF2B5EF4-FFF2-40B4-BE49-F238E27FC236}">
                  <a16:creationId xmlns:a16="http://schemas.microsoft.com/office/drawing/2014/main" id="{0A401EAB-A9FE-44C1-B3A8-09422E7774F0}"/>
                </a:ext>
              </a:extLst>
            </p:cNvPr>
            <p:cNvSpPr/>
            <p:nvPr/>
          </p:nvSpPr>
          <p:spPr>
            <a:xfrm rot="1765864">
              <a:off x="987997" y="4531176"/>
              <a:ext cx="125876" cy="12226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71" name="Isosceles Triangle 2070">
              <a:extLst>
                <a:ext uri="{FF2B5EF4-FFF2-40B4-BE49-F238E27FC236}">
                  <a16:creationId xmlns:a16="http://schemas.microsoft.com/office/drawing/2014/main" id="{5B74BEB7-C631-42D4-9FA8-9E0235B5E97C}"/>
                </a:ext>
              </a:extLst>
            </p:cNvPr>
            <p:cNvSpPr/>
            <p:nvPr/>
          </p:nvSpPr>
          <p:spPr>
            <a:xfrm>
              <a:off x="1941642" y="3823975"/>
              <a:ext cx="1021696" cy="965531"/>
            </a:xfrm>
            <a:prstGeom prst="triangle">
              <a:avLst>
                <a:gd name="adj" fmla="val 50107"/>
              </a:avLst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72" name="Rectangle 2071">
              <a:extLst>
                <a:ext uri="{FF2B5EF4-FFF2-40B4-BE49-F238E27FC236}">
                  <a16:creationId xmlns:a16="http://schemas.microsoft.com/office/drawing/2014/main" id="{4143E493-C82A-47E1-A4DD-8B3C52B2FB2C}"/>
                </a:ext>
              </a:extLst>
            </p:cNvPr>
            <p:cNvSpPr/>
            <p:nvPr/>
          </p:nvSpPr>
          <p:spPr>
            <a:xfrm>
              <a:off x="3100686" y="2910528"/>
              <a:ext cx="125876" cy="12226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73" name="Arc 2072">
              <a:extLst>
                <a:ext uri="{FF2B5EF4-FFF2-40B4-BE49-F238E27FC236}">
                  <a16:creationId xmlns:a16="http://schemas.microsoft.com/office/drawing/2014/main" id="{F3555161-D7E6-4A4D-803D-99EC05A9354A}"/>
                </a:ext>
              </a:extLst>
            </p:cNvPr>
            <p:cNvSpPr/>
            <p:nvPr/>
          </p:nvSpPr>
          <p:spPr>
            <a:xfrm>
              <a:off x="776307" y="503790"/>
              <a:ext cx="579874" cy="579874"/>
            </a:xfrm>
            <a:prstGeom prst="arc">
              <a:avLst>
                <a:gd name="adj1" fmla="val 5323391"/>
                <a:gd name="adj2" fmla="val 7319910"/>
              </a:avLst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75" name="Arc 2074">
              <a:extLst>
                <a:ext uri="{FF2B5EF4-FFF2-40B4-BE49-F238E27FC236}">
                  <a16:creationId xmlns:a16="http://schemas.microsoft.com/office/drawing/2014/main" id="{BCE19ACA-EBDC-4AEE-98B7-E721790BFF72}"/>
                </a:ext>
              </a:extLst>
            </p:cNvPr>
            <p:cNvSpPr/>
            <p:nvPr/>
          </p:nvSpPr>
          <p:spPr>
            <a:xfrm>
              <a:off x="1319871" y="824138"/>
              <a:ext cx="579874" cy="579874"/>
            </a:xfrm>
            <a:prstGeom prst="arc">
              <a:avLst>
                <a:gd name="adj1" fmla="val 20706560"/>
                <a:gd name="adj2" fmla="val 25493"/>
              </a:avLst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76" name="Arc 2075">
              <a:extLst>
                <a:ext uri="{FF2B5EF4-FFF2-40B4-BE49-F238E27FC236}">
                  <a16:creationId xmlns:a16="http://schemas.microsoft.com/office/drawing/2014/main" id="{F239913D-9F6B-4696-984B-A9BC56364F8F}"/>
                </a:ext>
              </a:extLst>
            </p:cNvPr>
            <p:cNvSpPr/>
            <p:nvPr/>
          </p:nvSpPr>
          <p:spPr>
            <a:xfrm>
              <a:off x="2180856" y="983600"/>
              <a:ext cx="579874" cy="579874"/>
            </a:xfrm>
            <a:prstGeom prst="arc">
              <a:avLst>
                <a:gd name="adj1" fmla="val 5307456"/>
                <a:gd name="adj2" fmla="val 8813937"/>
              </a:avLst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77" name="Arc 2076">
              <a:extLst>
                <a:ext uri="{FF2B5EF4-FFF2-40B4-BE49-F238E27FC236}">
                  <a16:creationId xmlns:a16="http://schemas.microsoft.com/office/drawing/2014/main" id="{B9E58877-DA50-4989-B37A-B4A8A1263DD4}"/>
                </a:ext>
              </a:extLst>
            </p:cNvPr>
            <p:cNvSpPr/>
            <p:nvPr/>
          </p:nvSpPr>
          <p:spPr>
            <a:xfrm>
              <a:off x="695167" y="2033372"/>
              <a:ext cx="579874" cy="579874"/>
            </a:xfrm>
            <a:prstGeom prst="arc">
              <a:avLst>
                <a:gd name="adj1" fmla="val 5308504"/>
                <a:gd name="adj2" fmla="val 6983179"/>
              </a:avLst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78" name="Arc 2077">
              <a:extLst>
                <a:ext uri="{FF2B5EF4-FFF2-40B4-BE49-F238E27FC236}">
                  <a16:creationId xmlns:a16="http://schemas.microsoft.com/office/drawing/2014/main" id="{D3DD8C68-3B6D-43D7-9719-54F7741574DE}"/>
                </a:ext>
              </a:extLst>
            </p:cNvPr>
            <p:cNvSpPr/>
            <p:nvPr/>
          </p:nvSpPr>
          <p:spPr>
            <a:xfrm>
              <a:off x="1296446" y="2290400"/>
              <a:ext cx="579874" cy="579874"/>
            </a:xfrm>
            <a:prstGeom prst="arc">
              <a:avLst>
                <a:gd name="adj1" fmla="val 20411203"/>
                <a:gd name="adj2" fmla="val 77473"/>
              </a:avLst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79" name="Arc 2078">
              <a:extLst>
                <a:ext uri="{FF2B5EF4-FFF2-40B4-BE49-F238E27FC236}">
                  <a16:creationId xmlns:a16="http://schemas.microsoft.com/office/drawing/2014/main" id="{E9385FAA-5CF0-4A25-AC71-1DC726E51499}"/>
                </a:ext>
              </a:extLst>
            </p:cNvPr>
            <p:cNvSpPr/>
            <p:nvPr/>
          </p:nvSpPr>
          <p:spPr>
            <a:xfrm>
              <a:off x="2935642" y="3288431"/>
              <a:ext cx="579874" cy="579874"/>
            </a:xfrm>
            <a:prstGeom prst="arc">
              <a:avLst>
                <a:gd name="adj1" fmla="val 12598672"/>
                <a:gd name="adj2" fmla="val 16243420"/>
              </a:avLst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4" name="Arc 33">
              <a:extLst>
                <a:ext uri="{FF2B5EF4-FFF2-40B4-BE49-F238E27FC236}">
                  <a16:creationId xmlns:a16="http://schemas.microsoft.com/office/drawing/2014/main" id="{D328EDA1-56D8-44FB-ABD1-9F3656C76E08}"/>
                </a:ext>
              </a:extLst>
            </p:cNvPr>
            <p:cNvSpPr/>
            <p:nvPr/>
          </p:nvSpPr>
          <p:spPr>
            <a:xfrm>
              <a:off x="-68213" y="3875061"/>
              <a:ext cx="579874" cy="579874"/>
            </a:xfrm>
            <a:prstGeom prst="arc">
              <a:avLst>
                <a:gd name="adj1" fmla="val 21135596"/>
                <a:gd name="adj2" fmla="val 2021131"/>
              </a:avLst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5" name="Arc 34">
              <a:extLst>
                <a:ext uri="{FF2B5EF4-FFF2-40B4-BE49-F238E27FC236}">
                  <a16:creationId xmlns:a16="http://schemas.microsoft.com/office/drawing/2014/main" id="{E6BFF95B-4B72-491C-8BB3-523E0FAA66A3}"/>
                </a:ext>
              </a:extLst>
            </p:cNvPr>
            <p:cNvSpPr/>
            <p:nvPr/>
          </p:nvSpPr>
          <p:spPr>
            <a:xfrm>
              <a:off x="1651705" y="4509074"/>
              <a:ext cx="579874" cy="579874"/>
            </a:xfrm>
            <a:prstGeom prst="arc">
              <a:avLst>
                <a:gd name="adj1" fmla="val 17802924"/>
                <a:gd name="adj2" fmla="val 21469713"/>
              </a:avLst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B395F5EF-D7EC-4A33-B039-C8D7F97683D4}"/>
                </a:ext>
              </a:extLst>
            </p:cNvPr>
            <p:cNvCxnSpPr>
              <a:cxnSpLocks/>
            </p:cNvCxnSpPr>
            <p:nvPr/>
          </p:nvCxnSpPr>
          <p:spPr>
            <a:xfrm>
              <a:off x="671800" y="2780522"/>
              <a:ext cx="87412" cy="72140"/>
            </a:xfrm>
            <a:prstGeom prst="lin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94" name="Straight Connector 93">
              <a:extLst>
                <a:ext uri="{FF2B5EF4-FFF2-40B4-BE49-F238E27FC236}">
                  <a16:creationId xmlns:a16="http://schemas.microsoft.com/office/drawing/2014/main" id="{1221D29C-C04D-4C4C-88AC-93EE31A559A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215948" y="2785745"/>
              <a:ext cx="87412" cy="72140"/>
            </a:xfrm>
            <a:prstGeom prst="lin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95" name="Straight Connector 94">
              <a:extLst>
                <a:ext uri="{FF2B5EF4-FFF2-40B4-BE49-F238E27FC236}">
                  <a16:creationId xmlns:a16="http://schemas.microsoft.com/office/drawing/2014/main" id="{09DD6460-7439-4B26-B91C-57BA17917C3B}"/>
                </a:ext>
              </a:extLst>
            </p:cNvPr>
            <p:cNvCxnSpPr>
              <a:cxnSpLocks/>
            </p:cNvCxnSpPr>
            <p:nvPr/>
          </p:nvCxnSpPr>
          <p:spPr>
            <a:xfrm>
              <a:off x="2136356" y="4268006"/>
              <a:ext cx="87412" cy="72140"/>
            </a:xfrm>
            <a:prstGeom prst="lin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96" name="Straight Connector 95">
              <a:extLst>
                <a:ext uri="{FF2B5EF4-FFF2-40B4-BE49-F238E27FC236}">
                  <a16:creationId xmlns:a16="http://schemas.microsoft.com/office/drawing/2014/main" id="{411A780E-32BF-46F0-8A72-98BAB8F448D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680504" y="4273229"/>
              <a:ext cx="87412" cy="72140"/>
            </a:xfrm>
            <a:prstGeom prst="lin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0" name="TextBox 39">
                  <a:extLst>
                    <a:ext uri="{FF2B5EF4-FFF2-40B4-BE49-F238E27FC236}">
                      <a16:creationId xmlns:a16="http://schemas.microsoft.com/office/drawing/2014/main" id="{F459A807-7BF4-4420-855A-A028D282E8D1}"/>
                    </a:ext>
                  </a:extLst>
                </p:cNvPr>
                <p:cNvSpPr txBox="1"/>
                <p:nvPr/>
              </p:nvSpPr>
              <p:spPr>
                <a:xfrm>
                  <a:off x="1907251" y="930605"/>
                  <a:ext cx="26125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000" i="1" dirty="0" smtClean="0">
                            <a:latin typeface="Cambria Math" panose="02040503050406030204" pitchFamily="18" charset="0"/>
                          </a:rPr>
                          <m:t>𝑎</m:t>
                        </m:r>
                      </m:oMath>
                    </m:oMathPara>
                  </a14:m>
                  <a:endParaRPr lang="en-GB" sz="1000" dirty="0"/>
                </a:p>
              </p:txBody>
            </p:sp>
          </mc:Choice>
          <mc:Fallback>
            <p:sp>
              <p:nvSpPr>
                <p:cNvPr id="40" name="TextBox 39">
                  <a:extLst>
                    <a:ext uri="{FF2B5EF4-FFF2-40B4-BE49-F238E27FC236}">
                      <a16:creationId xmlns:a16="http://schemas.microsoft.com/office/drawing/2014/main" id="{F459A807-7BF4-4420-855A-A028D282E8D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07251" y="930605"/>
                  <a:ext cx="261257" cy="246221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2" name="TextBox 41">
                  <a:extLst>
                    <a:ext uri="{FF2B5EF4-FFF2-40B4-BE49-F238E27FC236}">
                      <a16:creationId xmlns:a16="http://schemas.microsoft.com/office/drawing/2014/main" id="{F4B33421-4C96-4CBE-8427-78785358127A}"/>
                    </a:ext>
                  </a:extLst>
                </p:cNvPr>
                <p:cNvSpPr txBox="1"/>
                <p:nvPr/>
              </p:nvSpPr>
              <p:spPr>
                <a:xfrm>
                  <a:off x="2109882" y="1458620"/>
                  <a:ext cx="26125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000" b="0" i="1" dirty="0" smtClean="0">
                            <a:latin typeface="Cambria Math" panose="02040503050406030204" pitchFamily="18" charset="0"/>
                          </a:rPr>
                          <m:t>𝑏</m:t>
                        </m:r>
                      </m:oMath>
                    </m:oMathPara>
                  </a14:m>
                  <a:endParaRPr lang="en-GB" sz="1000" dirty="0"/>
                </a:p>
              </p:txBody>
            </p:sp>
          </mc:Choice>
          <mc:Fallback>
            <p:sp>
              <p:nvSpPr>
                <p:cNvPr id="42" name="TextBox 41">
                  <a:extLst>
                    <a:ext uri="{FF2B5EF4-FFF2-40B4-BE49-F238E27FC236}">
                      <a16:creationId xmlns:a16="http://schemas.microsoft.com/office/drawing/2014/main" id="{F4B33421-4C96-4CBE-8427-78785358127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09882" y="1458620"/>
                  <a:ext cx="261257" cy="246221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4" name="TextBox 43">
                  <a:extLst>
                    <a:ext uri="{FF2B5EF4-FFF2-40B4-BE49-F238E27FC236}">
                      <a16:creationId xmlns:a16="http://schemas.microsoft.com/office/drawing/2014/main" id="{62904EA2-C25F-4B6A-9185-9E2DF3032475}"/>
                    </a:ext>
                  </a:extLst>
                </p:cNvPr>
                <p:cNvSpPr txBox="1"/>
                <p:nvPr/>
              </p:nvSpPr>
              <p:spPr>
                <a:xfrm>
                  <a:off x="835452" y="1038586"/>
                  <a:ext cx="26125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000" b="0" i="1" dirty="0" smtClean="0">
                            <a:latin typeface="Cambria Math" panose="02040503050406030204" pitchFamily="18" charset="0"/>
                          </a:rPr>
                          <m:t>𝑐</m:t>
                        </m:r>
                      </m:oMath>
                    </m:oMathPara>
                  </a14:m>
                  <a:endParaRPr lang="en-GB" sz="1000" dirty="0"/>
                </a:p>
              </p:txBody>
            </p:sp>
          </mc:Choice>
          <mc:Fallback>
            <p:sp>
              <p:nvSpPr>
                <p:cNvPr id="44" name="TextBox 43">
                  <a:extLst>
                    <a:ext uri="{FF2B5EF4-FFF2-40B4-BE49-F238E27FC236}">
                      <a16:creationId xmlns:a16="http://schemas.microsoft.com/office/drawing/2014/main" id="{62904EA2-C25F-4B6A-9185-9E2DF303247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35452" y="1038586"/>
                  <a:ext cx="261257" cy="246221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6" name="TextBox 45">
                  <a:extLst>
                    <a:ext uri="{FF2B5EF4-FFF2-40B4-BE49-F238E27FC236}">
                      <a16:creationId xmlns:a16="http://schemas.microsoft.com/office/drawing/2014/main" id="{7A3970A4-02C3-40DC-8054-2EB2403CEB27}"/>
                    </a:ext>
                  </a:extLst>
                </p:cNvPr>
                <p:cNvSpPr txBox="1"/>
                <p:nvPr/>
              </p:nvSpPr>
              <p:spPr>
                <a:xfrm>
                  <a:off x="1881408" y="2390046"/>
                  <a:ext cx="26125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000" b="0" i="1" dirty="0" smtClean="0">
                            <a:latin typeface="Cambria Math" panose="02040503050406030204" pitchFamily="18" charset="0"/>
                          </a:rPr>
                          <m:t>𝑑</m:t>
                        </m:r>
                      </m:oMath>
                    </m:oMathPara>
                  </a14:m>
                  <a:endParaRPr lang="en-GB" sz="1000" dirty="0"/>
                </a:p>
              </p:txBody>
            </p:sp>
          </mc:Choice>
          <mc:Fallback>
            <p:sp>
              <p:nvSpPr>
                <p:cNvPr id="46" name="TextBox 45">
                  <a:extLst>
                    <a:ext uri="{FF2B5EF4-FFF2-40B4-BE49-F238E27FC236}">
                      <a16:creationId xmlns:a16="http://schemas.microsoft.com/office/drawing/2014/main" id="{7A3970A4-02C3-40DC-8054-2EB2403CEB2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881408" y="2390046"/>
                  <a:ext cx="261257" cy="246221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8" name="TextBox 47">
                  <a:extLst>
                    <a:ext uri="{FF2B5EF4-FFF2-40B4-BE49-F238E27FC236}">
                      <a16:creationId xmlns:a16="http://schemas.microsoft.com/office/drawing/2014/main" id="{BCCD97AD-FF92-4520-B311-F124A6548E5A}"/>
                    </a:ext>
                  </a:extLst>
                </p:cNvPr>
                <p:cNvSpPr txBox="1"/>
                <p:nvPr/>
              </p:nvSpPr>
              <p:spPr>
                <a:xfrm>
                  <a:off x="764450" y="2558050"/>
                  <a:ext cx="26125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000" b="0" i="1" dirty="0" smtClean="0">
                            <a:latin typeface="Cambria Math" panose="02040503050406030204" pitchFamily="18" charset="0"/>
                          </a:rPr>
                          <m:t>𝑒</m:t>
                        </m:r>
                      </m:oMath>
                    </m:oMathPara>
                  </a14:m>
                  <a:endParaRPr lang="en-GB" sz="1000" dirty="0"/>
                </a:p>
              </p:txBody>
            </p:sp>
          </mc:Choice>
          <mc:Fallback>
            <p:sp>
              <p:nvSpPr>
                <p:cNvPr id="48" name="TextBox 47">
                  <a:extLst>
                    <a:ext uri="{FF2B5EF4-FFF2-40B4-BE49-F238E27FC236}">
                      <a16:creationId xmlns:a16="http://schemas.microsoft.com/office/drawing/2014/main" id="{BCCD97AD-FF92-4520-B311-F124A6548E5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64450" y="2558050"/>
                  <a:ext cx="261257" cy="246221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0" name="TextBox 49">
                  <a:extLst>
                    <a:ext uri="{FF2B5EF4-FFF2-40B4-BE49-F238E27FC236}">
                      <a16:creationId xmlns:a16="http://schemas.microsoft.com/office/drawing/2014/main" id="{547DE82B-90BF-41B4-9157-2B09B037B011}"/>
                    </a:ext>
                  </a:extLst>
                </p:cNvPr>
                <p:cNvSpPr txBox="1"/>
                <p:nvPr/>
              </p:nvSpPr>
              <p:spPr>
                <a:xfrm>
                  <a:off x="2887126" y="3144801"/>
                  <a:ext cx="26125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000" b="0" i="1" dirty="0" smtClean="0">
                            <a:latin typeface="Cambria Math" panose="02040503050406030204" pitchFamily="18" charset="0"/>
                          </a:rPr>
                          <m:t>𝑓</m:t>
                        </m:r>
                      </m:oMath>
                    </m:oMathPara>
                  </a14:m>
                  <a:endParaRPr lang="en-GB" sz="1000" dirty="0"/>
                </a:p>
              </p:txBody>
            </p:sp>
          </mc:Choice>
          <mc:Fallback>
            <p:sp>
              <p:nvSpPr>
                <p:cNvPr id="50" name="TextBox 49">
                  <a:extLst>
                    <a:ext uri="{FF2B5EF4-FFF2-40B4-BE49-F238E27FC236}">
                      <a16:creationId xmlns:a16="http://schemas.microsoft.com/office/drawing/2014/main" id="{547DE82B-90BF-41B4-9157-2B09B037B01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887126" y="3144801"/>
                  <a:ext cx="261257" cy="246221"/>
                </a:xfrm>
                <a:prstGeom prst="rect">
                  <a:avLst/>
                </a:prstGeom>
                <a:blipFill>
                  <a:blip r:embed="rId8"/>
                  <a:stretch>
                    <a:fillRect b="-2500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2" name="TextBox 51">
                  <a:extLst>
                    <a:ext uri="{FF2B5EF4-FFF2-40B4-BE49-F238E27FC236}">
                      <a16:creationId xmlns:a16="http://schemas.microsoft.com/office/drawing/2014/main" id="{94C5185A-3D50-4FC7-98BB-D67FA1EBB09D}"/>
                    </a:ext>
                  </a:extLst>
                </p:cNvPr>
                <p:cNvSpPr txBox="1"/>
                <p:nvPr/>
              </p:nvSpPr>
              <p:spPr>
                <a:xfrm>
                  <a:off x="451488" y="4112147"/>
                  <a:ext cx="26125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000" b="0" i="1" dirty="0" smtClean="0">
                            <a:latin typeface="Cambria Math" panose="02040503050406030204" pitchFamily="18" charset="0"/>
                          </a:rPr>
                          <m:t>𝑔</m:t>
                        </m:r>
                      </m:oMath>
                    </m:oMathPara>
                  </a14:m>
                  <a:endParaRPr lang="en-GB" sz="1000" dirty="0"/>
                </a:p>
              </p:txBody>
            </p:sp>
          </mc:Choice>
          <mc:Fallback>
            <p:sp>
              <p:nvSpPr>
                <p:cNvPr id="52" name="TextBox 51">
                  <a:extLst>
                    <a:ext uri="{FF2B5EF4-FFF2-40B4-BE49-F238E27FC236}">
                      <a16:creationId xmlns:a16="http://schemas.microsoft.com/office/drawing/2014/main" id="{94C5185A-3D50-4FC7-98BB-D67FA1EBB09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51488" y="4112147"/>
                  <a:ext cx="261257" cy="246221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4" name="TextBox 53">
                  <a:extLst>
                    <a:ext uri="{FF2B5EF4-FFF2-40B4-BE49-F238E27FC236}">
                      <a16:creationId xmlns:a16="http://schemas.microsoft.com/office/drawing/2014/main" id="{2AFD050D-873A-4288-83CE-1769E9BB82EA}"/>
                    </a:ext>
                  </a:extLst>
                </p:cNvPr>
                <p:cNvSpPr txBox="1"/>
                <p:nvPr/>
              </p:nvSpPr>
              <p:spPr>
                <a:xfrm>
                  <a:off x="2149514" y="4451993"/>
                  <a:ext cx="26125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000" b="0" i="1" dirty="0" smtClean="0">
                            <a:latin typeface="Cambria Math" panose="02040503050406030204" pitchFamily="18" charset="0"/>
                          </a:rPr>
                          <m:t>h</m:t>
                        </m:r>
                      </m:oMath>
                    </m:oMathPara>
                  </a14:m>
                  <a:endParaRPr lang="en-GB" sz="1000" dirty="0"/>
                </a:p>
              </p:txBody>
            </p:sp>
          </mc:Choice>
          <mc:Fallback>
            <p:sp>
              <p:nvSpPr>
                <p:cNvPr id="54" name="TextBox 53">
                  <a:extLst>
                    <a:ext uri="{FF2B5EF4-FFF2-40B4-BE49-F238E27FC236}">
                      <a16:creationId xmlns:a16="http://schemas.microsoft.com/office/drawing/2014/main" id="{2AFD050D-873A-4288-83CE-1769E9BB82E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49514" y="4451993"/>
                  <a:ext cx="261257" cy="246221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13" name="Group 112">
            <a:extLst>
              <a:ext uri="{FF2B5EF4-FFF2-40B4-BE49-F238E27FC236}">
                <a16:creationId xmlns:a16="http://schemas.microsoft.com/office/drawing/2014/main" id="{6E4A3403-82E4-42BF-A51A-B8EECAFDC539}"/>
              </a:ext>
            </a:extLst>
          </p:cNvPr>
          <p:cNvGrpSpPr/>
          <p:nvPr/>
        </p:nvGrpSpPr>
        <p:grpSpPr>
          <a:xfrm>
            <a:off x="3356765" y="0"/>
            <a:ext cx="3583729" cy="5088947"/>
            <a:chOff x="-68213" y="1"/>
            <a:chExt cx="3583729" cy="5088947"/>
          </a:xfrm>
        </p:grpSpPr>
        <p:sp>
          <p:nvSpPr>
            <p:cNvPr id="115" name="TextBox 114">
              <a:extLst>
                <a:ext uri="{FF2B5EF4-FFF2-40B4-BE49-F238E27FC236}">
                  <a16:creationId xmlns:a16="http://schemas.microsoft.com/office/drawing/2014/main" id="{A02CBFEF-E19D-4BD5-BCEE-DC65FCA13BAC}"/>
                </a:ext>
              </a:extLst>
            </p:cNvPr>
            <p:cNvSpPr txBox="1"/>
            <p:nvPr/>
          </p:nvSpPr>
          <p:spPr>
            <a:xfrm>
              <a:off x="0" y="1"/>
              <a:ext cx="3429000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GB" sz="1000" b="1" u="sng" dirty="0">
                  <a:latin typeface="Arial" panose="020B0604020202020204" pitchFamily="34" charset="0"/>
                  <a:cs typeface="Arial" panose="020B0604020202020204" pitchFamily="34" charset="0"/>
                </a:rPr>
                <a:t>SOH CAH TOA Purposeful Practice</a:t>
              </a:r>
            </a:p>
            <a:p>
              <a:endParaRPr lang="en-GB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GB" sz="1000" dirty="0">
                  <a:latin typeface="Arial" panose="020B0604020202020204" pitchFamily="34" charset="0"/>
                  <a:cs typeface="Arial" panose="020B0604020202020204" pitchFamily="34" charset="0"/>
                </a:rPr>
                <a:t>Label the sides as Opposite (O), Hypotenuse (H) and Adjacent (A) in relation to the labelled angle.  </a:t>
              </a:r>
            </a:p>
          </p:txBody>
        </p:sp>
        <p:pic>
          <p:nvPicPr>
            <p:cNvPr id="114" name="Picture 1124" descr="A picture containing drawing&#10;&#10;Description automatically generated">
              <a:extLst>
                <a:ext uri="{FF2B5EF4-FFF2-40B4-BE49-F238E27FC236}">
                  <a16:creationId xmlns:a16="http://schemas.microsoft.com/office/drawing/2014/main" id="{11D5C9F0-D8D3-461F-9A78-606858B3274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52931" y="31750"/>
              <a:ext cx="440335" cy="2927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6" name="Isosceles Triangle 115">
              <a:extLst>
                <a:ext uri="{FF2B5EF4-FFF2-40B4-BE49-F238E27FC236}">
                  <a16:creationId xmlns:a16="http://schemas.microsoft.com/office/drawing/2014/main" id="{4B774F55-ADAA-407E-BDD2-B6AE649018BE}"/>
                </a:ext>
              </a:extLst>
            </p:cNvPr>
            <p:cNvSpPr/>
            <p:nvPr/>
          </p:nvSpPr>
          <p:spPr>
            <a:xfrm>
              <a:off x="294968" y="793727"/>
              <a:ext cx="771276" cy="1168621"/>
            </a:xfrm>
            <a:prstGeom prst="triangle">
              <a:avLst>
                <a:gd name="adj" fmla="val 100000"/>
              </a:avLst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7" name="Rectangle 116">
              <a:extLst>
                <a:ext uri="{FF2B5EF4-FFF2-40B4-BE49-F238E27FC236}">
                  <a16:creationId xmlns:a16="http://schemas.microsoft.com/office/drawing/2014/main" id="{E77D7A33-FA93-43CB-96EC-36B4FEEBE34F}"/>
                </a:ext>
              </a:extLst>
            </p:cNvPr>
            <p:cNvSpPr/>
            <p:nvPr/>
          </p:nvSpPr>
          <p:spPr>
            <a:xfrm>
              <a:off x="940368" y="1836472"/>
              <a:ext cx="125876" cy="12587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8" name="Isosceles Triangle 117">
              <a:extLst>
                <a:ext uri="{FF2B5EF4-FFF2-40B4-BE49-F238E27FC236}">
                  <a16:creationId xmlns:a16="http://schemas.microsoft.com/office/drawing/2014/main" id="{E326B11C-EEDB-4168-B321-A70FEDEE5632}"/>
                </a:ext>
              </a:extLst>
            </p:cNvPr>
            <p:cNvSpPr/>
            <p:nvPr/>
          </p:nvSpPr>
          <p:spPr>
            <a:xfrm>
              <a:off x="1609808" y="712355"/>
              <a:ext cx="1510772" cy="407156"/>
            </a:xfrm>
            <a:prstGeom prst="triangle">
              <a:avLst>
                <a:gd name="adj" fmla="val 100000"/>
              </a:avLst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9" name="Isosceles Triangle 118">
              <a:extLst>
                <a:ext uri="{FF2B5EF4-FFF2-40B4-BE49-F238E27FC236}">
                  <a16:creationId xmlns:a16="http://schemas.microsoft.com/office/drawing/2014/main" id="{AF34D5D6-110D-45B7-BF59-35A633834FDB}"/>
                </a:ext>
              </a:extLst>
            </p:cNvPr>
            <p:cNvSpPr/>
            <p:nvPr/>
          </p:nvSpPr>
          <p:spPr>
            <a:xfrm>
              <a:off x="1381933" y="1306021"/>
              <a:ext cx="1092209" cy="566223"/>
            </a:xfrm>
            <a:prstGeom prst="triangle">
              <a:avLst>
                <a:gd name="adj" fmla="val 100000"/>
              </a:avLst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0" name="Isosceles Triangle 119">
              <a:extLst>
                <a:ext uri="{FF2B5EF4-FFF2-40B4-BE49-F238E27FC236}">
                  <a16:creationId xmlns:a16="http://schemas.microsoft.com/office/drawing/2014/main" id="{BA5E847E-1A4E-44B2-8D0A-1A8AFC603AA4}"/>
                </a:ext>
              </a:extLst>
            </p:cNvPr>
            <p:cNvSpPr/>
            <p:nvPr/>
          </p:nvSpPr>
          <p:spPr>
            <a:xfrm rot="9520021" flipH="1">
              <a:off x="1641183" y="2297226"/>
              <a:ext cx="1510772" cy="566223"/>
            </a:xfrm>
            <a:prstGeom prst="triangle">
              <a:avLst>
                <a:gd name="adj" fmla="val 100000"/>
              </a:avLst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1" name="Rectangle 120">
              <a:extLst>
                <a:ext uri="{FF2B5EF4-FFF2-40B4-BE49-F238E27FC236}">
                  <a16:creationId xmlns:a16="http://schemas.microsoft.com/office/drawing/2014/main" id="{A205EF26-76DF-4D62-B808-9AF0470F0A11}"/>
                </a:ext>
              </a:extLst>
            </p:cNvPr>
            <p:cNvSpPr/>
            <p:nvPr/>
          </p:nvSpPr>
          <p:spPr>
            <a:xfrm>
              <a:off x="2348266" y="1749984"/>
              <a:ext cx="125876" cy="12226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2" name="Rectangle 121">
              <a:extLst>
                <a:ext uri="{FF2B5EF4-FFF2-40B4-BE49-F238E27FC236}">
                  <a16:creationId xmlns:a16="http://schemas.microsoft.com/office/drawing/2014/main" id="{8A9F64F3-929B-4573-A0F3-55AC7E26DEFA}"/>
                </a:ext>
              </a:extLst>
            </p:cNvPr>
            <p:cNvSpPr/>
            <p:nvPr/>
          </p:nvSpPr>
          <p:spPr>
            <a:xfrm>
              <a:off x="2994072" y="993635"/>
              <a:ext cx="125876" cy="12587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3" name="Rectangle 122">
              <a:extLst>
                <a:ext uri="{FF2B5EF4-FFF2-40B4-BE49-F238E27FC236}">
                  <a16:creationId xmlns:a16="http://schemas.microsoft.com/office/drawing/2014/main" id="{A611A687-FB37-4049-85E6-0A9FEB431FD8}"/>
                </a:ext>
              </a:extLst>
            </p:cNvPr>
            <p:cNvSpPr/>
            <p:nvPr/>
          </p:nvSpPr>
          <p:spPr>
            <a:xfrm rot="20407722">
              <a:off x="2900400" y="2061882"/>
              <a:ext cx="125876" cy="12587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4" name="Isosceles Triangle 123">
              <a:extLst>
                <a:ext uri="{FF2B5EF4-FFF2-40B4-BE49-F238E27FC236}">
                  <a16:creationId xmlns:a16="http://schemas.microsoft.com/office/drawing/2014/main" id="{7A167648-84DC-4B05-B599-5092CD8047FE}"/>
                </a:ext>
              </a:extLst>
            </p:cNvPr>
            <p:cNvSpPr/>
            <p:nvPr/>
          </p:nvSpPr>
          <p:spPr>
            <a:xfrm>
              <a:off x="410546" y="2332656"/>
              <a:ext cx="577907" cy="1040012"/>
            </a:xfrm>
            <a:prstGeom prst="triangle">
              <a:avLst>
                <a:gd name="adj" fmla="val 100000"/>
              </a:avLst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5" name="Isosceles Triangle 124">
              <a:extLst>
                <a:ext uri="{FF2B5EF4-FFF2-40B4-BE49-F238E27FC236}">
                  <a16:creationId xmlns:a16="http://schemas.microsoft.com/office/drawing/2014/main" id="{070FC54E-7616-41BF-AB5D-61B690CD2E44}"/>
                </a:ext>
              </a:extLst>
            </p:cNvPr>
            <p:cNvSpPr/>
            <p:nvPr/>
          </p:nvSpPr>
          <p:spPr>
            <a:xfrm flipH="1">
              <a:off x="988453" y="2332788"/>
              <a:ext cx="577907" cy="1040012"/>
            </a:xfrm>
            <a:prstGeom prst="triangle">
              <a:avLst>
                <a:gd name="adj" fmla="val 100000"/>
              </a:avLst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6" name="Rectangle 125">
              <a:extLst>
                <a:ext uri="{FF2B5EF4-FFF2-40B4-BE49-F238E27FC236}">
                  <a16:creationId xmlns:a16="http://schemas.microsoft.com/office/drawing/2014/main" id="{625DD3A8-98C5-4217-9B79-04945B1A533B}"/>
                </a:ext>
              </a:extLst>
            </p:cNvPr>
            <p:cNvSpPr/>
            <p:nvPr/>
          </p:nvSpPr>
          <p:spPr>
            <a:xfrm>
              <a:off x="862577" y="3246792"/>
              <a:ext cx="125876" cy="12587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7" name="Rectangle 126">
              <a:extLst>
                <a:ext uri="{FF2B5EF4-FFF2-40B4-BE49-F238E27FC236}">
                  <a16:creationId xmlns:a16="http://schemas.microsoft.com/office/drawing/2014/main" id="{4326C9A7-C6FE-4A30-879D-5ABDA954DC21}"/>
                </a:ext>
              </a:extLst>
            </p:cNvPr>
            <p:cNvSpPr/>
            <p:nvPr/>
          </p:nvSpPr>
          <p:spPr>
            <a:xfrm>
              <a:off x="1928037" y="2910528"/>
              <a:ext cx="1298525" cy="655057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28" name="Straight Connector 127">
              <a:extLst>
                <a:ext uri="{FF2B5EF4-FFF2-40B4-BE49-F238E27FC236}">
                  <a16:creationId xmlns:a16="http://schemas.microsoft.com/office/drawing/2014/main" id="{1543FAD9-F3DD-440F-B7A7-01BF84A523B9}"/>
                </a:ext>
              </a:extLst>
            </p:cNvPr>
            <p:cNvCxnSpPr>
              <a:cxnSpLocks/>
            </p:cNvCxnSpPr>
            <p:nvPr/>
          </p:nvCxnSpPr>
          <p:spPr>
            <a:xfrm>
              <a:off x="1928037" y="2910528"/>
              <a:ext cx="1298525" cy="655057"/>
            </a:xfrm>
            <a:prstGeom prst="lin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sp>
          <p:nvSpPr>
            <p:cNvPr id="129" name="Isosceles Triangle 128">
              <a:extLst>
                <a:ext uri="{FF2B5EF4-FFF2-40B4-BE49-F238E27FC236}">
                  <a16:creationId xmlns:a16="http://schemas.microsoft.com/office/drawing/2014/main" id="{AEB49044-F648-455F-8539-798BD607C6C1}"/>
                </a:ext>
              </a:extLst>
            </p:cNvPr>
            <p:cNvSpPr/>
            <p:nvPr/>
          </p:nvSpPr>
          <p:spPr>
            <a:xfrm rot="1765864">
              <a:off x="390335" y="3552672"/>
              <a:ext cx="980527" cy="943798"/>
            </a:xfrm>
            <a:prstGeom prst="triangle">
              <a:avLst>
                <a:gd name="adj" fmla="val 100000"/>
              </a:avLst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0" name="Rectangle 129">
              <a:extLst>
                <a:ext uri="{FF2B5EF4-FFF2-40B4-BE49-F238E27FC236}">
                  <a16:creationId xmlns:a16="http://schemas.microsoft.com/office/drawing/2014/main" id="{185FA551-ED4F-4985-A13A-6BD5B44A6163}"/>
                </a:ext>
              </a:extLst>
            </p:cNvPr>
            <p:cNvSpPr/>
            <p:nvPr/>
          </p:nvSpPr>
          <p:spPr>
            <a:xfrm rot="1765864">
              <a:off x="987997" y="4531176"/>
              <a:ext cx="125876" cy="12226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1" name="Isosceles Triangle 130">
              <a:extLst>
                <a:ext uri="{FF2B5EF4-FFF2-40B4-BE49-F238E27FC236}">
                  <a16:creationId xmlns:a16="http://schemas.microsoft.com/office/drawing/2014/main" id="{ECA2E56E-CA7C-4BAA-8D12-40A0BF77906B}"/>
                </a:ext>
              </a:extLst>
            </p:cNvPr>
            <p:cNvSpPr/>
            <p:nvPr/>
          </p:nvSpPr>
          <p:spPr>
            <a:xfrm>
              <a:off x="1941642" y="3823975"/>
              <a:ext cx="1021696" cy="965531"/>
            </a:xfrm>
            <a:prstGeom prst="triangle">
              <a:avLst>
                <a:gd name="adj" fmla="val 50107"/>
              </a:avLst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2" name="Rectangle 131">
              <a:extLst>
                <a:ext uri="{FF2B5EF4-FFF2-40B4-BE49-F238E27FC236}">
                  <a16:creationId xmlns:a16="http://schemas.microsoft.com/office/drawing/2014/main" id="{498F58AA-689D-4CCD-BF33-DCCEC64862E0}"/>
                </a:ext>
              </a:extLst>
            </p:cNvPr>
            <p:cNvSpPr/>
            <p:nvPr/>
          </p:nvSpPr>
          <p:spPr>
            <a:xfrm>
              <a:off x="3100686" y="2910528"/>
              <a:ext cx="125876" cy="12226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3" name="Arc 132">
              <a:extLst>
                <a:ext uri="{FF2B5EF4-FFF2-40B4-BE49-F238E27FC236}">
                  <a16:creationId xmlns:a16="http://schemas.microsoft.com/office/drawing/2014/main" id="{A85DCBFD-2CA3-47E4-9AF0-8915A919EDF4}"/>
                </a:ext>
              </a:extLst>
            </p:cNvPr>
            <p:cNvSpPr/>
            <p:nvPr/>
          </p:nvSpPr>
          <p:spPr>
            <a:xfrm>
              <a:off x="776307" y="503790"/>
              <a:ext cx="579874" cy="579874"/>
            </a:xfrm>
            <a:prstGeom prst="arc">
              <a:avLst>
                <a:gd name="adj1" fmla="val 5323391"/>
                <a:gd name="adj2" fmla="val 7319910"/>
              </a:avLst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4" name="Arc 133">
              <a:extLst>
                <a:ext uri="{FF2B5EF4-FFF2-40B4-BE49-F238E27FC236}">
                  <a16:creationId xmlns:a16="http://schemas.microsoft.com/office/drawing/2014/main" id="{D2056350-CA5E-443D-A87D-C1D3461F1B2B}"/>
                </a:ext>
              </a:extLst>
            </p:cNvPr>
            <p:cNvSpPr/>
            <p:nvPr/>
          </p:nvSpPr>
          <p:spPr>
            <a:xfrm>
              <a:off x="1319871" y="824138"/>
              <a:ext cx="579874" cy="579874"/>
            </a:xfrm>
            <a:prstGeom prst="arc">
              <a:avLst>
                <a:gd name="adj1" fmla="val 20706560"/>
                <a:gd name="adj2" fmla="val 25493"/>
              </a:avLst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5" name="Arc 134">
              <a:extLst>
                <a:ext uri="{FF2B5EF4-FFF2-40B4-BE49-F238E27FC236}">
                  <a16:creationId xmlns:a16="http://schemas.microsoft.com/office/drawing/2014/main" id="{1524F851-F9C8-4CDB-A0D0-84D17B8E1E21}"/>
                </a:ext>
              </a:extLst>
            </p:cNvPr>
            <p:cNvSpPr/>
            <p:nvPr/>
          </p:nvSpPr>
          <p:spPr>
            <a:xfrm>
              <a:off x="2180856" y="983600"/>
              <a:ext cx="579874" cy="579874"/>
            </a:xfrm>
            <a:prstGeom prst="arc">
              <a:avLst>
                <a:gd name="adj1" fmla="val 5307456"/>
                <a:gd name="adj2" fmla="val 8813937"/>
              </a:avLst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6" name="Arc 135">
              <a:extLst>
                <a:ext uri="{FF2B5EF4-FFF2-40B4-BE49-F238E27FC236}">
                  <a16:creationId xmlns:a16="http://schemas.microsoft.com/office/drawing/2014/main" id="{F74DA062-0F4D-4007-9C2E-9F5C1635E9D7}"/>
                </a:ext>
              </a:extLst>
            </p:cNvPr>
            <p:cNvSpPr/>
            <p:nvPr/>
          </p:nvSpPr>
          <p:spPr>
            <a:xfrm>
              <a:off x="695167" y="2033372"/>
              <a:ext cx="579874" cy="579874"/>
            </a:xfrm>
            <a:prstGeom prst="arc">
              <a:avLst>
                <a:gd name="adj1" fmla="val 5308504"/>
                <a:gd name="adj2" fmla="val 6983179"/>
              </a:avLst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7" name="Arc 136">
              <a:extLst>
                <a:ext uri="{FF2B5EF4-FFF2-40B4-BE49-F238E27FC236}">
                  <a16:creationId xmlns:a16="http://schemas.microsoft.com/office/drawing/2014/main" id="{BEA3241A-8F9E-4E2C-932D-70D126419A54}"/>
                </a:ext>
              </a:extLst>
            </p:cNvPr>
            <p:cNvSpPr/>
            <p:nvPr/>
          </p:nvSpPr>
          <p:spPr>
            <a:xfrm>
              <a:off x="1296446" y="2290400"/>
              <a:ext cx="579874" cy="579874"/>
            </a:xfrm>
            <a:prstGeom prst="arc">
              <a:avLst>
                <a:gd name="adj1" fmla="val 20411203"/>
                <a:gd name="adj2" fmla="val 77473"/>
              </a:avLst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8" name="Arc 137">
              <a:extLst>
                <a:ext uri="{FF2B5EF4-FFF2-40B4-BE49-F238E27FC236}">
                  <a16:creationId xmlns:a16="http://schemas.microsoft.com/office/drawing/2014/main" id="{298ABE9C-53F4-4285-83EB-DEB90502B82A}"/>
                </a:ext>
              </a:extLst>
            </p:cNvPr>
            <p:cNvSpPr/>
            <p:nvPr/>
          </p:nvSpPr>
          <p:spPr>
            <a:xfrm>
              <a:off x="2935642" y="3288431"/>
              <a:ext cx="579874" cy="579874"/>
            </a:xfrm>
            <a:prstGeom prst="arc">
              <a:avLst>
                <a:gd name="adj1" fmla="val 12598672"/>
                <a:gd name="adj2" fmla="val 16243420"/>
              </a:avLst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39" name="Arc 138">
              <a:extLst>
                <a:ext uri="{FF2B5EF4-FFF2-40B4-BE49-F238E27FC236}">
                  <a16:creationId xmlns:a16="http://schemas.microsoft.com/office/drawing/2014/main" id="{D6C5C62B-CB67-4D3E-A0DA-4DF6AE29843A}"/>
                </a:ext>
              </a:extLst>
            </p:cNvPr>
            <p:cNvSpPr/>
            <p:nvPr/>
          </p:nvSpPr>
          <p:spPr>
            <a:xfrm>
              <a:off x="-68213" y="3875061"/>
              <a:ext cx="579874" cy="579874"/>
            </a:xfrm>
            <a:prstGeom prst="arc">
              <a:avLst>
                <a:gd name="adj1" fmla="val 21135596"/>
                <a:gd name="adj2" fmla="val 2021131"/>
              </a:avLst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0" name="Arc 139">
              <a:extLst>
                <a:ext uri="{FF2B5EF4-FFF2-40B4-BE49-F238E27FC236}">
                  <a16:creationId xmlns:a16="http://schemas.microsoft.com/office/drawing/2014/main" id="{77D3203C-5835-4F74-8661-E9BB5BAF4C41}"/>
                </a:ext>
              </a:extLst>
            </p:cNvPr>
            <p:cNvSpPr/>
            <p:nvPr/>
          </p:nvSpPr>
          <p:spPr>
            <a:xfrm>
              <a:off x="1651705" y="4509074"/>
              <a:ext cx="579874" cy="579874"/>
            </a:xfrm>
            <a:prstGeom prst="arc">
              <a:avLst>
                <a:gd name="adj1" fmla="val 17802924"/>
                <a:gd name="adj2" fmla="val 21469713"/>
              </a:avLst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41" name="Straight Connector 140">
              <a:extLst>
                <a:ext uri="{FF2B5EF4-FFF2-40B4-BE49-F238E27FC236}">
                  <a16:creationId xmlns:a16="http://schemas.microsoft.com/office/drawing/2014/main" id="{8478F080-020A-4C71-B27D-E6F5DEB4ECA1}"/>
                </a:ext>
              </a:extLst>
            </p:cNvPr>
            <p:cNvCxnSpPr>
              <a:cxnSpLocks/>
            </p:cNvCxnSpPr>
            <p:nvPr/>
          </p:nvCxnSpPr>
          <p:spPr>
            <a:xfrm>
              <a:off x="671800" y="2780522"/>
              <a:ext cx="87412" cy="72140"/>
            </a:xfrm>
            <a:prstGeom prst="lin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42" name="Straight Connector 141">
              <a:extLst>
                <a:ext uri="{FF2B5EF4-FFF2-40B4-BE49-F238E27FC236}">
                  <a16:creationId xmlns:a16="http://schemas.microsoft.com/office/drawing/2014/main" id="{AE7AAB7B-A2A3-4C71-9FF6-DF36BED206C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215948" y="2785745"/>
              <a:ext cx="87412" cy="72140"/>
            </a:xfrm>
            <a:prstGeom prst="lin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43" name="Straight Connector 142">
              <a:extLst>
                <a:ext uri="{FF2B5EF4-FFF2-40B4-BE49-F238E27FC236}">
                  <a16:creationId xmlns:a16="http://schemas.microsoft.com/office/drawing/2014/main" id="{9259E975-A36F-4CCB-9638-8A8A92B4D268}"/>
                </a:ext>
              </a:extLst>
            </p:cNvPr>
            <p:cNvCxnSpPr>
              <a:cxnSpLocks/>
            </p:cNvCxnSpPr>
            <p:nvPr/>
          </p:nvCxnSpPr>
          <p:spPr>
            <a:xfrm>
              <a:off x="2136356" y="4268006"/>
              <a:ext cx="87412" cy="72140"/>
            </a:xfrm>
            <a:prstGeom prst="lin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44" name="Straight Connector 143">
              <a:extLst>
                <a:ext uri="{FF2B5EF4-FFF2-40B4-BE49-F238E27FC236}">
                  <a16:creationId xmlns:a16="http://schemas.microsoft.com/office/drawing/2014/main" id="{0E71DB6C-31FC-431F-9FF4-376CEF6FB72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680504" y="4273229"/>
              <a:ext cx="87412" cy="72140"/>
            </a:xfrm>
            <a:prstGeom prst="lin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45" name="TextBox 144">
                  <a:extLst>
                    <a:ext uri="{FF2B5EF4-FFF2-40B4-BE49-F238E27FC236}">
                      <a16:creationId xmlns:a16="http://schemas.microsoft.com/office/drawing/2014/main" id="{8A0155CE-F997-4A94-93C2-74BD6F7C893F}"/>
                    </a:ext>
                  </a:extLst>
                </p:cNvPr>
                <p:cNvSpPr txBox="1"/>
                <p:nvPr/>
              </p:nvSpPr>
              <p:spPr>
                <a:xfrm>
                  <a:off x="1907251" y="930605"/>
                  <a:ext cx="26125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000" i="1" dirty="0" smtClean="0">
                            <a:latin typeface="Cambria Math" panose="02040503050406030204" pitchFamily="18" charset="0"/>
                          </a:rPr>
                          <m:t>𝑎</m:t>
                        </m:r>
                      </m:oMath>
                    </m:oMathPara>
                  </a14:m>
                  <a:endParaRPr lang="en-GB" sz="1000" dirty="0"/>
                </a:p>
              </p:txBody>
            </p:sp>
          </mc:Choice>
          <mc:Fallback>
            <p:sp>
              <p:nvSpPr>
                <p:cNvPr id="145" name="TextBox 144">
                  <a:extLst>
                    <a:ext uri="{FF2B5EF4-FFF2-40B4-BE49-F238E27FC236}">
                      <a16:creationId xmlns:a16="http://schemas.microsoft.com/office/drawing/2014/main" id="{8A0155CE-F997-4A94-93C2-74BD6F7C893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07251" y="930605"/>
                  <a:ext cx="261257" cy="246221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46" name="TextBox 145">
                  <a:extLst>
                    <a:ext uri="{FF2B5EF4-FFF2-40B4-BE49-F238E27FC236}">
                      <a16:creationId xmlns:a16="http://schemas.microsoft.com/office/drawing/2014/main" id="{32BE5DF5-6438-4C9A-8AAF-AE9092A42BEB}"/>
                    </a:ext>
                  </a:extLst>
                </p:cNvPr>
                <p:cNvSpPr txBox="1"/>
                <p:nvPr/>
              </p:nvSpPr>
              <p:spPr>
                <a:xfrm>
                  <a:off x="2109882" y="1458620"/>
                  <a:ext cx="26125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000" b="0" i="1" dirty="0" smtClean="0">
                            <a:latin typeface="Cambria Math" panose="02040503050406030204" pitchFamily="18" charset="0"/>
                          </a:rPr>
                          <m:t>𝑏</m:t>
                        </m:r>
                      </m:oMath>
                    </m:oMathPara>
                  </a14:m>
                  <a:endParaRPr lang="en-GB" sz="1000" dirty="0"/>
                </a:p>
              </p:txBody>
            </p:sp>
          </mc:Choice>
          <mc:Fallback>
            <p:sp>
              <p:nvSpPr>
                <p:cNvPr id="146" name="TextBox 145">
                  <a:extLst>
                    <a:ext uri="{FF2B5EF4-FFF2-40B4-BE49-F238E27FC236}">
                      <a16:creationId xmlns:a16="http://schemas.microsoft.com/office/drawing/2014/main" id="{32BE5DF5-6438-4C9A-8AAF-AE9092A42BE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09882" y="1458620"/>
                  <a:ext cx="261257" cy="246221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47" name="TextBox 146">
                  <a:extLst>
                    <a:ext uri="{FF2B5EF4-FFF2-40B4-BE49-F238E27FC236}">
                      <a16:creationId xmlns:a16="http://schemas.microsoft.com/office/drawing/2014/main" id="{3BB2A142-8BC1-4B8E-BFD6-62E67874BF71}"/>
                    </a:ext>
                  </a:extLst>
                </p:cNvPr>
                <p:cNvSpPr txBox="1"/>
                <p:nvPr/>
              </p:nvSpPr>
              <p:spPr>
                <a:xfrm>
                  <a:off x="835452" y="1038586"/>
                  <a:ext cx="26125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000" b="0" i="1" dirty="0" smtClean="0">
                            <a:latin typeface="Cambria Math" panose="02040503050406030204" pitchFamily="18" charset="0"/>
                          </a:rPr>
                          <m:t>𝑐</m:t>
                        </m:r>
                      </m:oMath>
                    </m:oMathPara>
                  </a14:m>
                  <a:endParaRPr lang="en-GB" sz="1000" dirty="0"/>
                </a:p>
              </p:txBody>
            </p:sp>
          </mc:Choice>
          <mc:Fallback>
            <p:sp>
              <p:nvSpPr>
                <p:cNvPr id="147" name="TextBox 146">
                  <a:extLst>
                    <a:ext uri="{FF2B5EF4-FFF2-40B4-BE49-F238E27FC236}">
                      <a16:creationId xmlns:a16="http://schemas.microsoft.com/office/drawing/2014/main" id="{3BB2A142-8BC1-4B8E-BFD6-62E67874BF7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35452" y="1038586"/>
                  <a:ext cx="261257" cy="246221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48" name="TextBox 147">
                  <a:extLst>
                    <a:ext uri="{FF2B5EF4-FFF2-40B4-BE49-F238E27FC236}">
                      <a16:creationId xmlns:a16="http://schemas.microsoft.com/office/drawing/2014/main" id="{353A438F-57F6-4278-84B1-499B51E0A6E5}"/>
                    </a:ext>
                  </a:extLst>
                </p:cNvPr>
                <p:cNvSpPr txBox="1"/>
                <p:nvPr/>
              </p:nvSpPr>
              <p:spPr>
                <a:xfrm>
                  <a:off x="1881408" y="2390046"/>
                  <a:ext cx="26125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000" b="0" i="1" dirty="0" smtClean="0">
                            <a:latin typeface="Cambria Math" panose="02040503050406030204" pitchFamily="18" charset="0"/>
                          </a:rPr>
                          <m:t>𝑑</m:t>
                        </m:r>
                      </m:oMath>
                    </m:oMathPara>
                  </a14:m>
                  <a:endParaRPr lang="en-GB" sz="1000" dirty="0"/>
                </a:p>
              </p:txBody>
            </p:sp>
          </mc:Choice>
          <mc:Fallback>
            <p:sp>
              <p:nvSpPr>
                <p:cNvPr id="148" name="TextBox 147">
                  <a:extLst>
                    <a:ext uri="{FF2B5EF4-FFF2-40B4-BE49-F238E27FC236}">
                      <a16:creationId xmlns:a16="http://schemas.microsoft.com/office/drawing/2014/main" id="{353A438F-57F6-4278-84B1-499B51E0A6E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881408" y="2390046"/>
                  <a:ext cx="261257" cy="246221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49" name="TextBox 148">
                  <a:extLst>
                    <a:ext uri="{FF2B5EF4-FFF2-40B4-BE49-F238E27FC236}">
                      <a16:creationId xmlns:a16="http://schemas.microsoft.com/office/drawing/2014/main" id="{C3F39AD0-316A-4BDE-BED1-F2CA608A98E6}"/>
                    </a:ext>
                  </a:extLst>
                </p:cNvPr>
                <p:cNvSpPr txBox="1"/>
                <p:nvPr/>
              </p:nvSpPr>
              <p:spPr>
                <a:xfrm>
                  <a:off x="764450" y="2558050"/>
                  <a:ext cx="26125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000" b="0" i="1" dirty="0" smtClean="0">
                            <a:latin typeface="Cambria Math" panose="02040503050406030204" pitchFamily="18" charset="0"/>
                          </a:rPr>
                          <m:t>𝑒</m:t>
                        </m:r>
                      </m:oMath>
                    </m:oMathPara>
                  </a14:m>
                  <a:endParaRPr lang="en-GB" sz="1000" dirty="0"/>
                </a:p>
              </p:txBody>
            </p:sp>
          </mc:Choice>
          <mc:Fallback>
            <p:sp>
              <p:nvSpPr>
                <p:cNvPr id="149" name="TextBox 148">
                  <a:extLst>
                    <a:ext uri="{FF2B5EF4-FFF2-40B4-BE49-F238E27FC236}">
                      <a16:creationId xmlns:a16="http://schemas.microsoft.com/office/drawing/2014/main" id="{C3F39AD0-316A-4BDE-BED1-F2CA608A98E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64450" y="2558050"/>
                  <a:ext cx="261257" cy="246221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50" name="TextBox 149">
                  <a:extLst>
                    <a:ext uri="{FF2B5EF4-FFF2-40B4-BE49-F238E27FC236}">
                      <a16:creationId xmlns:a16="http://schemas.microsoft.com/office/drawing/2014/main" id="{CC9391EC-ACFE-41E0-B092-23DFE8C46FE5}"/>
                    </a:ext>
                  </a:extLst>
                </p:cNvPr>
                <p:cNvSpPr txBox="1"/>
                <p:nvPr/>
              </p:nvSpPr>
              <p:spPr>
                <a:xfrm>
                  <a:off x="2887126" y="3144801"/>
                  <a:ext cx="26125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000" b="0" i="1" dirty="0" smtClean="0">
                            <a:latin typeface="Cambria Math" panose="02040503050406030204" pitchFamily="18" charset="0"/>
                          </a:rPr>
                          <m:t>𝑓</m:t>
                        </m:r>
                      </m:oMath>
                    </m:oMathPara>
                  </a14:m>
                  <a:endParaRPr lang="en-GB" sz="1000" dirty="0"/>
                </a:p>
              </p:txBody>
            </p:sp>
          </mc:Choice>
          <mc:Fallback>
            <p:sp>
              <p:nvSpPr>
                <p:cNvPr id="150" name="TextBox 149">
                  <a:extLst>
                    <a:ext uri="{FF2B5EF4-FFF2-40B4-BE49-F238E27FC236}">
                      <a16:creationId xmlns:a16="http://schemas.microsoft.com/office/drawing/2014/main" id="{CC9391EC-ACFE-41E0-B092-23DFE8C46FE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887126" y="3144801"/>
                  <a:ext cx="261257" cy="246221"/>
                </a:xfrm>
                <a:prstGeom prst="rect">
                  <a:avLst/>
                </a:prstGeom>
                <a:blipFill>
                  <a:blip r:embed="rId12"/>
                  <a:stretch>
                    <a:fillRect b="-2500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51" name="TextBox 150">
                  <a:extLst>
                    <a:ext uri="{FF2B5EF4-FFF2-40B4-BE49-F238E27FC236}">
                      <a16:creationId xmlns:a16="http://schemas.microsoft.com/office/drawing/2014/main" id="{D102F72E-3DFF-431A-83BE-B9C3052C90FA}"/>
                    </a:ext>
                  </a:extLst>
                </p:cNvPr>
                <p:cNvSpPr txBox="1"/>
                <p:nvPr/>
              </p:nvSpPr>
              <p:spPr>
                <a:xfrm>
                  <a:off x="451488" y="4112147"/>
                  <a:ext cx="26125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000" b="0" i="1" dirty="0" smtClean="0">
                            <a:latin typeface="Cambria Math" panose="02040503050406030204" pitchFamily="18" charset="0"/>
                          </a:rPr>
                          <m:t>𝑔</m:t>
                        </m:r>
                      </m:oMath>
                    </m:oMathPara>
                  </a14:m>
                  <a:endParaRPr lang="en-GB" sz="1000" dirty="0"/>
                </a:p>
              </p:txBody>
            </p:sp>
          </mc:Choice>
          <mc:Fallback>
            <p:sp>
              <p:nvSpPr>
                <p:cNvPr id="151" name="TextBox 150">
                  <a:extLst>
                    <a:ext uri="{FF2B5EF4-FFF2-40B4-BE49-F238E27FC236}">
                      <a16:creationId xmlns:a16="http://schemas.microsoft.com/office/drawing/2014/main" id="{D102F72E-3DFF-431A-83BE-B9C3052C90F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51488" y="4112147"/>
                  <a:ext cx="261257" cy="246221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52" name="TextBox 151">
                  <a:extLst>
                    <a:ext uri="{FF2B5EF4-FFF2-40B4-BE49-F238E27FC236}">
                      <a16:creationId xmlns:a16="http://schemas.microsoft.com/office/drawing/2014/main" id="{26AB599B-AA24-4C1E-980E-DA08DAB1A357}"/>
                    </a:ext>
                  </a:extLst>
                </p:cNvPr>
                <p:cNvSpPr txBox="1"/>
                <p:nvPr/>
              </p:nvSpPr>
              <p:spPr>
                <a:xfrm>
                  <a:off x="2149514" y="4451993"/>
                  <a:ext cx="26125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000" b="0" i="1" dirty="0" smtClean="0">
                            <a:latin typeface="Cambria Math" panose="02040503050406030204" pitchFamily="18" charset="0"/>
                          </a:rPr>
                          <m:t>h</m:t>
                        </m:r>
                      </m:oMath>
                    </m:oMathPara>
                  </a14:m>
                  <a:endParaRPr lang="en-GB" sz="1000" dirty="0"/>
                </a:p>
              </p:txBody>
            </p:sp>
          </mc:Choice>
          <mc:Fallback>
            <p:sp>
              <p:nvSpPr>
                <p:cNvPr id="152" name="TextBox 151">
                  <a:extLst>
                    <a:ext uri="{FF2B5EF4-FFF2-40B4-BE49-F238E27FC236}">
                      <a16:creationId xmlns:a16="http://schemas.microsoft.com/office/drawing/2014/main" id="{26AB599B-AA24-4C1E-980E-DA08DAB1A35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49514" y="4451993"/>
                  <a:ext cx="261257" cy="246221"/>
                </a:xfrm>
                <a:prstGeom prst="rect">
                  <a:avLst/>
                </a:prstGeom>
                <a:blipFill>
                  <a:blip r:embed="rId1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FAB20DF5-4A26-4BE8-99F1-29FA6A96EA2B}"/>
              </a:ext>
            </a:extLst>
          </p:cNvPr>
          <p:cNvGrpSpPr/>
          <p:nvPr/>
        </p:nvGrpSpPr>
        <p:grpSpPr>
          <a:xfrm>
            <a:off x="-68213" y="4954686"/>
            <a:ext cx="3583729" cy="5088947"/>
            <a:chOff x="-68213" y="1"/>
            <a:chExt cx="3583729" cy="5088947"/>
          </a:xfrm>
        </p:grpSpPr>
        <p:pic>
          <p:nvPicPr>
            <p:cNvPr id="154" name="Picture 1124" descr="A picture containing drawing&#10;&#10;Description automatically generated">
              <a:extLst>
                <a:ext uri="{FF2B5EF4-FFF2-40B4-BE49-F238E27FC236}">
                  <a16:creationId xmlns:a16="http://schemas.microsoft.com/office/drawing/2014/main" id="{4F2876DD-AB44-40DB-857B-621F3A67489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52931" y="31750"/>
              <a:ext cx="440335" cy="2927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55" name="TextBox 154">
              <a:extLst>
                <a:ext uri="{FF2B5EF4-FFF2-40B4-BE49-F238E27FC236}">
                  <a16:creationId xmlns:a16="http://schemas.microsoft.com/office/drawing/2014/main" id="{FD4400B0-2B09-4BC5-B474-DF93F78672E9}"/>
                </a:ext>
              </a:extLst>
            </p:cNvPr>
            <p:cNvSpPr txBox="1"/>
            <p:nvPr/>
          </p:nvSpPr>
          <p:spPr>
            <a:xfrm>
              <a:off x="0" y="1"/>
              <a:ext cx="3429000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GB" sz="1000" b="1" u="sng" dirty="0">
                  <a:latin typeface="Arial" panose="020B0604020202020204" pitchFamily="34" charset="0"/>
                  <a:cs typeface="Arial" panose="020B0604020202020204" pitchFamily="34" charset="0"/>
                </a:rPr>
                <a:t>SOH CAH TOA Purposeful Practice</a:t>
              </a:r>
            </a:p>
            <a:p>
              <a:endParaRPr lang="en-GB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GB" sz="1000" dirty="0">
                  <a:latin typeface="Arial" panose="020B0604020202020204" pitchFamily="34" charset="0"/>
                  <a:cs typeface="Arial" panose="020B0604020202020204" pitchFamily="34" charset="0"/>
                </a:rPr>
                <a:t>Label the sides as Opposite (O), Hypotenuse (H) and Adjacent (A) in relation to the labelled angle.  </a:t>
              </a:r>
            </a:p>
          </p:txBody>
        </p:sp>
        <p:sp>
          <p:nvSpPr>
            <p:cNvPr id="156" name="Isosceles Triangle 155">
              <a:extLst>
                <a:ext uri="{FF2B5EF4-FFF2-40B4-BE49-F238E27FC236}">
                  <a16:creationId xmlns:a16="http://schemas.microsoft.com/office/drawing/2014/main" id="{101100B6-8235-42B6-9E56-6E7E26B59EB8}"/>
                </a:ext>
              </a:extLst>
            </p:cNvPr>
            <p:cNvSpPr/>
            <p:nvPr/>
          </p:nvSpPr>
          <p:spPr>
            <a:xfrm>
              <a:off x="294968" y="793727"/>
              <a:ext cx="771276" cy="1168621"/>
            </a:xfrm>
            <a:prstGeom prst="triangle">
              <a:avLst>
                <a:gd name="adj" fmla="val 100000"/>
              </a:avLst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7" name="Rectangle 156">
              <a:extLst>
                <a:ext uri="{FF2B5EF4-FFF2-40B4-BE49-F238E27FC236}">
                  <a16:creationId xmlns:a16="http://schemas.microsoft.com/office/drawing/2014/main" id="{EF1A38EE-FC9F-4231-92BD-019EABF12F0C}"/>
                </a:ext>
              </a:extLst>
            </p:cNvPr>
            <p:cNvSpPr/>
            <p:nvPr/>
          </p:nvSpPr>
          <p:spPr>
            <a:xfrm>
              <a:off x="940368" y="1836472"/>
              <a:ext cx="125876" cy="12587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8" name="Isosceles Triangle 157">
              <a:extLst>
                <a:ext uri="{FF2B5EF4-FFF2-40B4-BE49-F238E27FC236}">
                  <a16:creationId xmlns:a16="http://schemas.microsoft.com/office/drawing/2014/main" id="{489B38FF-573F-4AE0-953B-93CAFD63035D}"/>
                </a:ext>
              </a:extLst>
            </p:cNvPr>
            <p:cNvSpPr/>
            <p:nvPr/>
          </p:nvSpPr>
          <p:spPr>
            <a:xfrm>
              <a:off x="1609808" y="712355"/>
              <a:ext cx="1510772" cy="407156"/>
            </a:xfrm>
            <a:prstGeom prst="triangle">
              <a:avLst>
                <a:gd name="adj" fmla="val 100000"/>
              </a:avLst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9" name="Isosceles Triangle 158">
              <a:extLst>
                <a:ext uri="{FF2B5EF4-FFF2-40B4-BE49-F238E27FC236}">
                  <a16:creationId xmlns:a16="http://schemas.microsoft.com/office/drawing/2014/main" id="{CD8AD4DF-AEA5-4B7E-80F4-F3C8AE25E255}"/>
                </a:ext>
              </a:extLst>
            </p:cNvPr>
            <p:cNvSpPr/>
            <p:nvPr/>
          </p:nvSpPr>
          <p:spPr>
            <a:xfrm>
              <a:off x="1381933" y="1306021"/>
              <a:ext cx="1092209" cy="566223"/>
            </a:xfrm>
            <a:prstGeom prst="triangle">
              <a:avLst>
                <a:gd name="adj" fmla="val 100000"/>
              </a:avLst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0" name="Isosceles Triangle 159">
              <a:extLst>
                <a:ext uri="{FF2B5EF4-FFF2-40B4-BE49-F238E27FC236}">
                  <a16:creationId xmlns:a16="http://schemas.microsoft.com/office/drawing/2014/main" id="{E0E50960-2065-4256-BF44-2A8E261ECF96}"/>
                </a:ext>
              </a:extLst>
            </p:cNvPr>
            <p:cNvSpPr/>
            <p:nvPr/>
          </p:nvSpPr>
          <p:spPr>
            <a:xfrm rot="9520021" flipH="1">
              <a:off x="1641183" y="2297226"/>
              <a:ext cx="1510772" cy="566223"/>
            </a:xfrm>
            <a:prstGeom prst="triangle">
              <a:avLst>
                <a:gd name="adj" fmla="val 100000"/>
              </a:avLst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1" name="Rectangle 160">
              <a:extLst>
                <a:ext uri="{FF2B5EF4-FFF2-40B4-BE49-F238E27FC236}">
                  <a16:creationId xmlns:a16="http://schemas.microsoft.com/office/drawing/2014/main" id="{527B3564-5874-4231-953B-7374EC3B4F6F}"/>
                </a:ext>
              </a:extLst>
            </p:cNvPr>
            <p:cNvSpPr/>
            <p:nvPr/>
          </p:nvSpPr>
          <p:spPr>
            <a:xfrm>
              <a:off x="2348266" y="1749984"/>
              <a:ext cx="125876" cy="12226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2" name="Rectangle 161">
              <a:extLst>
                <a:ext uri="{FF2B5EF4-FFF2-40B4-BE49-F238E27FC236}">
                  <a16:creationId xmlns:a16="http://schemas.microsoft.com/office/drawing/2014/main" id="{908801F8-25C0-4FCB-9ABD-CD56D64E535A}"/>
                </a:ext>
              </a:extLst>
            </p:cNvPr>
            <p:cNvSpPr/>
            <p:nvPr/>
          </p:nvSpPr>
          <p:spPr>
            <a:xfrm>
              <a:off x="2994072" y="993635"/>
              <a:ext cx="125876" cy="12587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3" name="Rectangle 162">
              <a:extLst>
                <a:ext uri="{FF2B5EF4-FFF2-40B4-BE49-F238E27FC236}">
                  <a16:creationId xmlns:a16="http://schemas.microsoft.com/office/drawing/2014/main" id="{E67001DA-F822-4668-938E-3C2F589305B5}"/>
                </a:ext>
              </a:extLst>
            </p:cNvPr>
            <p:cNvSpPr/>
            <p:nvPr/>
          </p:nvSpPr>
          <p:spPr>
            <a:xfrm rot="20407722">
              <a:off x="2900400" y="2061882"/>
              <a:ext cx="125876" cy="12587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4" name="Isosceles Triangle 163">
              <a:extLst>
                <a:ext uri="{FF2B5EF4-FFF2-40B4-BE49-F238E27FC236}">
                  <a16:creationId xmlns:a16="http://schemas.microsoft.com/office/drawing/2014/main" id="{50C97092-FD44-427B-B61F-98BD4E501474}"/>
                </a:ext>
              </a:extLst>
            </p:cNvPr>
            <p:cNvSpPr/>
            <p:nvPr/>
          </p:nvSpPr>
          <p:spPr>
            <a:xfrm>
              <a:off x="410546" y="2332656"/>
              <a:ext cx="577907" cy="1040012"/>
            </a:xfrm>
            <a:prstGeom prst="triangle">
              <a:avLst>
                <a:gd name="adj" fmla="val 100000"/>
              </a:avLst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5" name="Isosceles Triangle 164">
              <a:extLst>
                <a:ext uri="{FF2B5EF4-FFF2-40B4-BE49-F238E27FC236}">
                  <a16:creationId xmlns:a16="http://schemas.microsoft.com/office/drawing/2014/main" id="{8D1B4E99-F3E4-4839-9307-175001AF347A}"/>
                </a:ext>
              </a:extLst>
            </p:cNvPr>
            <p:cNvSpPr/>
            <p:nvPr/>
          </p:nvSpPr>
          <p:spPr>
            <a:xfrm flipH="1">
              <a:off x="988453" y="2332788"/>
              <a:ext cx="577907" cy="1040012"/>
            </a:xfrm>
            <a:prstGeom prst="triangle">
              <a:avLst>
                <a:gd name="adj" fmla="val 100000"/>
              </a:avLst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6" name="Rectangle 165">
              <a:extLst>
                <a:ext uri="{FF2B5EF4-FFF2-40B4-BE49-F238E27FC236}">
                  <a16:creationId xmlns:a16="http://schemas.microsoft.com/office/drawing/2014/main" id="{41BE2796-C905-4A6A-A942-0C85F991D8F8}"/>
                </a:ext>
              </a:extLst>
            </p:cNvPr>
            <p:cNvSpPr/>
            <p:nvPr/>
          </p:nvSpPr>
          <p:spPr>
            <a:xfrm>
              <a:off x="862577" y="3246792"/>
              <a:ext cx="125876" cy="12587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7" name="Rectangle 166">
              <a:extLst>
                <a:ext uri="{FF2B5EF4-FFF2-40B4-BE49-F238E27FC236}">
                  <a16:creationId xmlns:a16="http://schemas.microsoft.com/office/drawing/2014/main" id="{03332436-4B0D-4FCB-9EF5-FFC869C701B1}"/>
                </a:ext>
              </a:extLst>
            </p:cNvPr>
            <p:cNvSpPr/>
            <p:nvPr/>
          </p:nvSpPr>
          <p:spPr>
            <a:xfrm>
              <a:off x="1928037" y="2910528"/>
              <a:ext cx="1298525" cy="655057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68" name="Straight Connector 167">
              <a:extLst>
                <a:ext uri="{FF2B5EF4-FFF2-40B4-BE49-F238E27FC236}">
                  <a16:creationId xmlns:a16="http://schemas.microsoft.com/office/drawing/2014/main" id="{D6E42D7D-9FB5-4416-8FAE-FD5CF1AE5AF8}"/>
                </a:ext>
              </a:extLst>
            </p:cNvPr>
            <p:cNvCxnSpPr>
              <a:cxnSpLocks/>
            </p:cNvCxnSpPr>
            <p:nvPr/>
          </p:nvCxnSpPr>
          <p:spPr>
            <a:xfrm>
              <a:off x="1928037" y="2910528"/>
              <a:ext cx="1298525" cy="655057"/>
            </a:xfrm>
            <a:prstGeom prst="lin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sp>
          <p:nvSpPr>
            <p:cNvPr id="169" name="Isosceles Triangle 168">
              <a:extLst>
                <a:ext uri="{FF2B5EF4-FFF2-40B4-BE49-F238E27FC236}">
                  <a16:creationId xmlns:a16="http://schemas.microsoft.com/office/drawing/2014/main" id="{05943740-1178-4627-81AF-931C85632C9D}"/>
                </a:ext>
              </a:extLst>
            </p:cNvPr>
            <p:cNvSpPr/>
            <p:nvPr/>
          </p:nvSpPr>
          <p:spPr>
            <a:xfrm rot="1765864">
              <a:off x="390335" y="3552672"/>
              <a:ext cx="980527" cy="943798"/>
            </a:xfrm>
            <a:prstGeom prst="triangle">
              <a:avLst>
                <a:gd name="adj" fmla="val 100000"/>
              </a:avLst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0" name="Rectangle 169">
              <a:extLst>
                <a:ext uri="{FF2B5EF4-FFF2-40B4-BE49-F238E27FC236}">
                  <a16:creationId xmlns:a16="http://schemas.microsoft.com/office/drawing/2014/main" id="{747C246B-6335-4575-9340-875AFACF0CC5}"/>
                </a:ext>
              </a:extLst>
            </p:cNvPr>
            <p:cNvSpPr/>
            <p:nvPr/>
          </p:nvSpPr>
          <p:spPr>
            <a:xfrm rot="1765864">
              <a:off x="987997" y="4531176"/>
              <a:ext cx="125876" cy="12226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1" name="Isosceles Triangle 170">
              <a:extLst>
                <a:ext uri="{FF2B5EF4-FFF2-40B4-BE49-F238E27FC236}">
                  <a16:creationId xmlns:a16="http://schemas.microsoft.com/office/drawing/2014/main" id="{5FD9A389-FABA-4B21-8928-74C7C14826F3}"/>
                </a:ext>
              </a:extLst>
            </p:cNvPr>
            <p:cNvSpPr/>
            <p:nvPr/>
          </p:nvSpPr>
          <p:spPr>
            <a:xfrm>
              <a:off x="1941642" y="3823975"/>
              <a:ext cx="1021696" cy="965531"/>
            </a:xfrm>
            <a:prstGeom prst="triangle">
              <a:avLst>
                <a:gd name="adj" fmla="val 50107"/>
              </a:avLst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2" name="Rectangle 171">
              <a:extLst>
                <a:ext uri="{FF2B5EF4-FFF2-40B4-BE49-F238E27FC236}">
                  <a16:creationId xmlns:a16="http://schemas.microsoft.com/office/drawing/2014/main" id="{B97C1F5D-0EB9-417F-A905-FDD14BD5F096}"/>
                </a:ext>
              </a:extLst>
            </p:cNvPr>
            <p:cNvSpPr/>
            <p:nvPr/>
          </p:nvSpPr>
          <p:spPr>
            <a:xfrm>
              <a:off x="3100686" y="2910528"/>
              <a:ext cx="125876" cy="12226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3" name="Arc 172">
              <a:extLst>
                <a:ext uri="{FF2B5EF4-FFF2-40B4-BE49-F238E27FC236}">
                  <a16:creationId xmlns:a16="http://schemas.microsoft.com/office/drawing/2014/main" id="{DF191E10-4B16-4861-BE78-1835AB371CA8}"/>
                </a:ext>
              </a:extLst>
            </p:cNvPr>
            <p:cNvSpPr/>
            <p:nvPr/>
          </p:nvSpPr>
          <p:spPr>
            <a:xfrm>
              <a:off x="776307" y="503790"/>
              <a:ext cx="579874" cy="579874"/>
            </a:xfrm>
            <a:prstGeom prst="arc">
              <a:avLst>
                <a:gd name="adj1" fmla="val 5323391"/>
                <a:gd name="adj2" fmla="val 7319910"/>
              </a:avLst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4" name="Arc 173">
              <a:extLst>
                <a:ext uri="{FF2B5EF4-FFF2-40B4-BE49-F238E27FC236}">
                  <a16:creationId xmlns:a16="http://schemas.microsoft.com/office/drawing/2014/main" id="{11C892E2-F539-4F2C-A20B-2F5156C69742}"/>
                </a:ext>
              </a:extLst>
            </p:cNvPr>
            <p:cNvSpPr/>
            <p:nvPr/>
          </p:nvSpPr>
          <p:spPr>
            <a:xfrm>
              <a:off x="1319871" y="824138"/>
              <a:ext cx="579874" cy="579874"/>
            </a:xfrm>
            <a:prstGeom prst="arc">
              <a:avLst>
                <a:gd name="adj1" fmla="val 20706560"/>
                <a:gd name="adj2" fmla="val 25493"/>
              </a:avLst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5" name="Arc 174">
              <a:extLst>
                <a:ext uri="{FF2B5EF4-FFF2-40B4-BE49-F238E27FC236}">
                  <a16:creationId xmlns:a16="http://schemas.microsoft.com/office/drawing/2014/main" id="{EBCFC8FC-F6B5-4875-90A3-266672E3A63A}"/>
                </a:ext>
              </a:extLst>
            </p:cNvPr>
            <p:cNvSpPr/>
            <p:nvPr/>
          </p:nvSpPr>
          <p:spPr>
            <a:xfrm>
              <a:off x="2180856" y="983600"/>
              <a:ext cx="579874" cy="579874"/>
            </a:xfrm>
            <a:prstGeom prst="arc">
              <a:avLst>
                <a:gd name="adj1" fmla="val 5307456"/>
                <a:gd name="adj2" fmla="val 8813937"/>
              </a:avLst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6" name="Arc 175">
              <a:extLst>
                <a:ext uri="{FF2B5EF4-FFF2-40B4-BE49-F238E27FC236}">
                  <a16:creationId xmlns:a16="http://schemas.microsoft.com/office/drawing/2014/main" id="{7325F4CC-E6BD-4C44-8780-8BA480DB4DC0}"/>
                </a:ext>
              </a:extLst>
            </p:cNvPr>
            <p:cNvSpPr/>
            <p:nvPr/>
          </p:nvSpPr>
          <p:spPr>
            <a:xfrm>
              <a:off x="695167" y="2033372"/>
              <a:ext cx="579874" cy="579874"/>
            </a:xfrm>
            <a:prstGeom prst="arc">
              <a:avLst>
                <a:gd name="adj1" fmla="val 5308504"/>
                <a:gd name="adj2" fmla="val 6983179"/>
              </a:avLst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7" name="Arc 176">
              <a:extLst>
                <a:ext uri="{FF2B5EF4-FFF2-40B4-BE49-F238E27FC236}">
                  <a16:creationId xmlns:a16="http://schemas.microsoft.com/office/drawing/2014/main" id="{2A39B146-2A2D-4E3F-B9A3-7D58F90087E5}"/>
                </a:ext>
              </a:extLst>
            </p:cNvPr>
            <p:cNvSpPr/>
            <p:nvPr/>
          </p:nvSpPr>
          <p:spPr>
            <a:xfrm>
              <a:off x="1296446" y="2290400"/>
              <a:ext cx="579874" cy="579874"/>
            </a:xfrm>
            <a:prstGeom prst="arc">
              <a:avLst>
                <a:gd name="adj1" fmla="val 20411203"/>
                <a:gd name="adj2" fmla="val 77473"/>
              </a:avLst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8" name="Arc 177">
              <a:extLst>
                <a:ext uri="{FF2B5EF4-FFF2-40B4-BE49-F238E27FC236}">
                  <a16:creationId xmlns:a16="http://schemas.microsoft.com/office/drawing/2014/main" id="{6BAD3E9C-52D9-4922-84F4-F7E6F90657A3}"/>
                </a:ext>
              </a:extLst>
            </p:cNvPr>
            <p:cNvSpPr/>
            <p:nvPr/>
          </p:nvSpPr>
          <p:spPr>
            <a:xfrm>
              <a:off x="2935642" y="3288431"/>
              <a:ext cx="579874" cy="579874"/>
            </a:xfrm>
            <a:prstGeom prst="arc">
              <a:avLst>
                <a:gd name="adj1" fmla="val 12598672"/>
                <a:gd name="adj2" fmla="val 16243420"/>
              </a:avLst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79" name="Arc 178">
              <a:extLst>
                <a:ext uri="{FF2B5EF4-FFF2-40B4-BE49-F238E27FC236}">
                  <a16:creationId xmlns:a16="http://schemas.microsoft.com/office/drawing/2014/main" id="{590C90D4-ACF4-4616-8278-C80800EBF6DB}"/>
                </a:ext>
              </a:extLst>
            </p:cNvPr>
            <p:cNvSpPr/>
            <p:nvPr/>
          </p:nvSpPr>
          <p:spPr>
            <a:xfrm>
              <a:off x="-68213" y="3875061"/>
              <a:ext cx="579874" cy="579874"/>
            </a:xfrm>
            <a:prstGeom prst="arc">
              <a:avLst>
                <a:gd name="adj1" fmla="val 21135596"/>
                <a:gd name="adj2" fmla="val 2021131"/>
              </a:avLst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0" name="Arc 179">
              <a:extLst>
                <a:ext uri="{FF2B5EF4-FFF2-40B4-BE49-F238E27FC236}">
                  <a16:creationId xmlns:a16="http://schemas.microsoft.com/office/drawing/2014/main" id="{40A9566B-228A-4F42-81D4-7529F92AFB85}"/>
                </a:ext>
              </a:extLst>
            </p:cNvPr>
            <p:cNvSpPr/>
            <p:nvPr/>
          </p:nvSpPr>
          <p:spPr>
            <a:xfrm>
              <a:off x="1651705" y="4509074"/>
              <a:ext cx="579874" cy="579874"/>
            </a:xfrm>
            <a:prstGeom prst="arc">
              <a:avLst>
                <a:gd name="adj1" fmla="val 17802924"/>
                <a:gd name="adj2" fmla="val 21469713"/>
              </a:avLst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81" name="Straight Connector 180">
              <a:extLst>
                <a:ext uri="{FF2B5EF4-FFF2-40B4-BE49-F238E27FC236}">
                  <a16:creationId xmlns:a16="http://schemas.microsoft.com/office/drawing/2014/main" id="{292A419F-64DA-471C-B3C5-FC25A22EC374}"/>
                </a:ext>
              </a:extLst>
            </p:cNvPr>
            <p:cNvCxnSpPr>
              <a:cxnSpLocks/>
            </p:cNvCxnSpPr>
            <p:nvPr/>
          </p:nvCxnSpPr>
          <p:spPr>
            <a:xfrm>
              <a:off x="671800" y="2780522"/>
              <a:ext cx="87412" cy="72140"/>
            </a:xfrm>
            <a:prstGeom prst="lin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82" name="Straight Connector 181">
              <a:extLst>
                <a:ext uri="{FF2B5EF4-FFF2-40B4-BE49-F238E27FC236}">
                  <a16:creationId xmlns:a16="http://schemas.microsoft.com/office/drawing/2014/main" id="{C32799C8-2692-479D-80E8-739CB417397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215948" y="2785745"/>
              <a:ext cx="87412" cy="72140"/>
            </a:xfrm>
            <a:prstGeom prst="lin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83" name="Straight Connector 182">
              <a:extLst>
                <a:ext uri="{FF2B5EF4-FFF2-40B4-BE49-F238E27FC236}">
                  <a16:creationId xmlns:a16="http://schemas.microsoft.com/office/drawing/2014/main" id="{A9CFF52D-6904-421B-905A-E7EC710B0250}"/>
                </a:ext>
              </a:extLst>
            </p:cNvPr>
            <p:cNvCxnSpPr>
              <a:cxnSpLocks/>
            </p:cNvCxnSpPr>
            <p:nvPr/>
          </p:nvCxnSpPr>
          <p:spPr>
            <a:xfrm>
              <a:off x="2136356" y="4268006"/>
              <a:ext cx="87412" cy="72140"/>
            </a:xfrm>
            <a:prstGeom prst="lin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84" name="Straight Connector 183">
              <a:extLst>
                <a:ext uri="{FF2B5EF4-FFF2-40B4-BE49-F238E27FC236}">
                  <a16:creationId xmlns:a16="http://schemas.microsoft.com/office/drawing/2014/main" id="{16CAB6E9-013F-49D1-BF39-C2BCE2CF06E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680504" y="4273229"/>
              <a:ext cx="87412" cy="72140"/>
            </a:xfrm>
            <a:prstGeom prst="lin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85" name="TextBox 184">
                  <a:extLst>
                    <a:ext uri="{FF2B5EF4-FFF2-40B4-BE49-F238E27FC236}">
                      <a16:creationId xmlns:a16="http://schemas.microsoft.com/office/drawing/2014/main" id="{E472931F-C1EF-467E-BDFB-6D938419C7CF}"/>
                    </a:ext>
                  </a:extLst>
                </p:cNvPr>
                <p:cNvSpPr txBox="1"/>
                <p:nvPr/>
              </p:nvSpPr>
              <p:spPr>
                <a:xfrm>
                  <a:off x="1907251" y="930605"/>
                  <a:ext cx="26125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000" i="1" dirty="0" smtClean="0">
                            <a:latin typeface="Cambria Math" panose="02040503050406030204" pitchFamily="18" charset="0"/>
                          </a:rPr>
                          <m:t>𝑎</m:t>
                        </m:r>
                      </m:oMath>
                    </m:oMathPara>
                  </a14:m>
                  <a:endParaRPr lang="en-GB" sz="1000" dirty="0"/>
                </a:p>
              </p:txBody>
            </p:sp>
          </mc:Choice>
          <mc:Fallback>
            <p:sp>
              <p:nvSpPr>
                <p:cNvPr id="185" name="TextBox 184">
                  <a:extLst>
                    <a:ext uri="{FF2B5EF4-FFF2-40B4-BE49-F238E27FC236}">
                      <a16:creationId xmlns:a16="http://schemas.microsoft.com/office/drawing/2014/main" id="{E472931F-C1EF-467E-BDFB-6D938419C7C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07251" y="930605"/>
                  <a:ext cx="261257" cy="246221"/>
                </a:xfrm>
                <a:prstGeom prst="rect">
                  <a:avLst/>
                </a:prstGeom>
                <a:blipFill>
                  <a:blip r:embed="rId1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86" name="TextBox 185">
                  <a:extLst>
                    <a:ext uri="{FF2B5EF4-FFF2-40B4-BE49-F238E27FC236}">
                      <a16:creationId xmlns:a16="http://schemas.microsoft.com/office/drawing/2014/main" id="{6D438E57-EA32-4257-9CEA-D1F59E811939}"/>
                    </a:ext>
                  </a:extLst>
                </p:cNvPr>
                <p:cNvSpPr txBox="1"/>
                <p:nvPr/>
              </p:nvSpPr>
              <p:spPr>
                <a:xfrm>
                  <a:off x="2109882" y="1458620"/>
                  <a:ext cx="26125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000" b="0" i="1" dirty="0" smtClean="0">
                            <a:latin typeface="Cambria Math" panose="02040503050406030204" pitchFamily="18" charset="0"/>
                          </a:rPr>
                          <m:t>𝑏</m:t>
                        </m:r>
                      </m:oMath>
                    </m:oMathPara>
                  </a14:m>
                  <a:endParaRPr lang="en-GB" sz="1000" dirty="0"/>
                </a:p>
              </p:txBody>
            </p:sp>
          </mc:Choice>
          <mc:Fallback>
            <p:sp>
              <p:nvSpPr>
                <p:cNvPr id="186" name="TextBox 185">
                  <a:extLst>
                    <a:ext uri="{FF2B5EF4-FFF2-40B4-BE49-F238E27FC236}">
                      <a16:creationId xmlns:a16="http://schemas.microsoft.com/office/drawing/2014/main" id="{6D438E57-EA32-4257-9CEA-D1F59E81193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09882" y="1458620"/>
                  <a:ext cx="261257" cy="246221"/>
                </a:xfrm>
                <a:prstGeom prst="rect">
                  <a:avLst/>
                </a:prstGeom>
                <a:blipFill>
                  <a:blip r:embed="rId1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87" name="TextBox 186">
                  <a:extLst>
                    <a:ext uri="{FF2B5EF4-FFF2-40B4-BE49-F238E27FC236}">
                      <a16:creationId xmlns:a16="http://schemas.microsoft.com/office/drawing/2014/main" id="{9E6B5FAC-A1CE-4B28-B01C-F3F117BAD11F}"/>
                    </a:ext>
                  </a:extLst>
                </p:cNvPr>
                <p:cNvSpPr txBox="1"/>
                <p:nvPr/>
              </p:nvSpPr>
              <p:spPr>
                <a:xfrm>
                  <a:off x="835452" y="1038586"/>
                  <a:ext cx="26125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000" b="0" i="1" dirty="0" smtClean="0">
                            <a:latin typeface="Cambria Math" panose="02040503050406030204" pitchFamily="18" charset="0"/>
                          </a:rPr>
                          <m:t>𝑐</m:t>
                        </m:r>
                      </m:oMath>
                    </m:oMathPara>
                  </a14:m>
                  <a:endParaRPr lang="en-GB" sz="1000" dirty="0"/>
                </a:p>
              </p:txBody>
            </p:sp>
          </mc:Choice>
          <mc:Fallback>
            <p:sp>
              <p:nvSpPr>
                <p:cNvPr id="187" name="TextBox 186">
                  <a:extLst>
                    <a:ext uri="{FF2B5EF4-FFF2-40B4-BE49-F238E27FC236}">
                      <a16:creationId xmlns:a16="http://schemas.microsoft.com/office/drawing/2014/main" id="{9E6B5FAC-A1CE-4B28-B01C-F3F117BAD11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35452" y="1038586"/>
                  <a:ext cx="261257" cy="246221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88" name="TextBox 187">
                  <a:extLst>
                    <a:ext uri="{FF2B5EF4-FFF2-40B4-BE49-F238E27FC236}">
                      <a16:creationId xmlns:a16="http://schemas.microsoft.com/office/drawing/2014/main" id="{50164ACC-D8D6-43B0-B0E6-083D63D369D8}"/>
                    </a:ext>
                  </a:extLst>
                </p:cNvPr>
                <p:cNvSpPr txBox="1"/>
                <p:nvPr/>
              </p:nvSpPr>
              <p:spPr>
                <a:xfrm>
                  <a:off x="1881408" y="2390046"/>
                  <a:ext cx="26125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000" b="0" i="1" dirty="0" smtClean="0">
                            <a:latin typeface="Cambria Math" panose="02040503050406030204" pitchFamily="18" charset="0"/>
                          </a:rPr>
                          <m:t>𝑑</m:t>
                        </m:r>
                      </m:oMath>
                    </m:oMathPara>
                  </a14:m>
                  <a:endParaRPr lang="en-GB" sz="1000" dirty="0"/>
                </a:p>
              </p:txBody>
            </p:sp>
          </mc:Choice>
          <mc:Fallback>
            <p:sp>
              <p:nvSpPr>
                <p:cNvPr id="188" name="TextBox 187">
                  <a:extLst>
                    <a:ext uri="{FF2B5EF4-FFF2-40B4-BE49-F238E27FC236}">
                      <a16:creationId xmlns:a16="http://schemas.microsoft.com/office/drawing/2014/main" id="{50164ACC-D8D6-43B0-B0E6-083D63D369D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881408" y="2390046"/>
                  <a:ext cx="261257" cy="246221"/>
                </a:xfrm>
                <a:prstGeom prst="rect">
                  <a:avLst/>
                </a:prstGeom>
                <a:blipFill>
                  <a:blip r:embed="rId1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89" name="TextBox 188">
                  <a:extLst>
                    <a:ext uri="{FF2B5EF4-FFF2-40B4-BE49-F238E27FC236}">
                      <a16:creationId xmlns:a16="http://schemas.microsoft.com/office/drawing/2014/main" id="{246C2831-327E-4D0D-9B49-B0EB747B6F0B}"/>
                    </a:ext>
                  </a:extLst>
                </p:cNvPr>
                <p:cNvSpPr txBox="1"/>
                <p:nvPr/>
              </p:nvSpPr>
              <p:spPr>
                <a:xfrm>
                  <a:off x="764450" y="2558050"/>
                  <a:ext cx="26125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000" b="0" i="1" dirty="0" smtClean="0">
                            <a:latin typeface="Cambria Math" panose="02040503050406030204" pitchFamily="18" charset="0"/>
                          </a:rPr>
                          <m:t>𝑒</m:t>
                        </m:r>
                      </m:oMath>
                    </m:oMathPara>
                  </a14:m>
                  <a:endParaRPr lang="en-GB" sz="1000" dirty="0"/>
                </a:p>
              </p:txBody>
            </p:sp>
          </mc:Choice>
          <mc:Fallback>
            <p:sp>
              <p:nvSpPr>
                <p:cNvPr id="189" name="TextBox 188">
                  <a:extLst>
                    <a:ext uri="{FF2B5EF4-FFF2-40B4-BE49-F238E27FC236}">
                      <a16:creationId xmlns:a16="http://schemas.microsoft.com/office/drawing/2014/main" id="{246C2831-327E-4D0D-9B49-B0EB747B6F0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64450" y="2558050"/>
                  <a:ext cx="261257" cy="246221"/>
                </a:xfrm>
                <a:prstGeom prst="rect">
                  <a:avLst/>
                </a:prstGeom>
                <a:blipFill>
                  <a:blip r:embed="rId1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90" name="TextBox 189">
                  <a:extLst>
                    <a:ext uri="{FF2B5EF4-FFF2-40B4-BE49-F238E27FC236}">
                      <a16:creationId xmlns:a16="http://schemas.microsoft.com/office/drawing/2014/main" id="{233914C4-D5FB-4DFC-888C-E41871289AC5}"/>
                    </a:ext>
                  </a:extLst>
                </p:cNvPr>
                <p:cNvSpPr txBox="1"/>
                <p:nvPr/>
              </p:nvSpPr>
              <p:spPr>
                <a:xfrm>
                  <a:off x="2887126" y="3144801"/>
                  <a:ext cx="26125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000" b="0" i="1" dirty="0" smtClean="0">
                            <a:latin typeface="Cambria Math" panose="02040503050406030204" pitchFamily="18" charset="0"/>
                          </a:rPr>
                          <m:t>𝑓</m:t>
                        </m:r>
                      </m:oMath>
                    </m:oMathPara>
                  </a14:m>
                  <a:endParaRPr lang="en-GB" sz="1000" dirty="0"/>
                </a:p>
              </p:txBody>
            </p:sp>
          </mc:Choice>
          <mc:Fallback>
            <p:sp>
              <p:nvSpPr>
                <p:cNvPr id="190" name="TextBox 189">
                  <a:extLst>
                    <a:ext uri="{FF2B5EF4-FFF2-40B4-BE49-F238E27FC236}">
                      <a16:creationId xmlns:a16="http://schemas.microsoft.com/office/drawing/2014/main" id="{233914C4-D5FB-4DFC-888C-E41871289AC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887126" y="3144801"/>
                  <a:ext cx="261257" cy="246221"/>
                </a:xfrm>
                <a:prstGeom prst="rect">
                  <a:avLst/>
                </a:prstGeom>
                <a:blipFill>
                  <a:blip r:embed="rId8"/>
                  <a:stretch>
                    <a:fillRect b="-2500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91" name="TextBox 190">
                  <a:extLst>
                    <a:ext uri="{FF2B5EF4-FFF2-40B4-BE49-F238E27FC236}">
                      <a16:creationId xmlns:a16="http://schemas.microsoft.com/office/drawing/2014/main" id="{765C9966-3C11-4E2D-A8A9-347116E3FDC3}"/>
                    </a:ext>
                  </a:extLst>
                </p:cNvPr>
                <p:cNvSpPr txBox="1"/>
                <p:nvPr/>
              </p:nvSpPr>
              <p:spPr>
                <a:xfrm>
                  <a:off x="451488" y="4112147"/>
                  <a:ext cx="26125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000" b="0" i="1" dirty="0" smtClean="0">
                            <a:latin typeface="Cambria Math" panose="02040503050406030204" pitchFamily="18" charset="0"/>
                          </a:rPr>
                          <m:t>𝑔</m:t>
                        </m:r>
                      </m:oMath>
                    </m:oMathPara>
                  </a14:m>
                  <a:endParaRPr lang="en-GB" sz="1000" dirty="0"/>
                </a:p>
              </p:txBody>
            </p:sp>
          </mc:Choice>
          <mc:Fallback>
            <p:sp>
              <p:nvSpPr>
                <p:cNvPr id="191" name="TextBox 190">
                  <a:extLst>
                    <a:ext uri="{FF2B5EF4-FFF2-40B4-BE49-F238E27FC236}">
                      <a16:creationId xmlns:a16="http://schemas.microsoft.com/office/drawing/2014/main" id="{765C9966-3C11-4E2D-A8A9-347116E3FDC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51488" y="4112147"/>
                  <a:ext cx="261257" cy="246221"/>
                </a:xfrm>
                <a:prstGeom prst="rect">
                  <a:avLst/>
                </a:prstGeom>
                <a:blipFill>
                  <a:blip r:embed="rId1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92" name="TextBox 191">
                  <a:extLst>
                    <a:ext uri="{FF2B5EF4-FFF2-40B4-BE49-F238E27FC236}">
                      <a16:creationId xmlns:a16="http://schemas.microsoft.com/office/drawing/2014/main" id="{1E86C981-A041-479D-A21A-AFDCAEEB23DC}"/>
                    </a:ext>
                  </a:extLst>
                </p:cNvPr>
                <p:cNvSpPr txBox="1"/>
                <p:nvPr/>
              </p:nvSpPr>
              <p:spPr>
                <a:xfrm>
                  <a:off x="2149514" y="4451993"/>
                  <a:ext cx="26125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000" b="0" i="1" dirty="0" smtClean="0">
                            <a:latin typeface="Cambria Math" panose="02040503050406030204" pitchFamily="18" charset="0"/>
                          </a:rPr>
                          <m:t>h</m:t>
                        </m:r>
                      </m:oMath>
                    </m:oMathPara>
                  </a14:m>
                  <a:endParaRPr lang="en-GB" sz="1000" dirty="0"/>
                </a:p>
              </p:txBody>
            </p:sp>
          </mc:Choice>
          <mc:Fallback>
            <p:sp>
              <p:nvSpPr>
                <p:cNvPr id="192" name="TextBox 191">
                  <a:extLst>
                    <a:ext uri="{FF2B5EF4-FFF2-40B4-BE49-F238E27FC236}">
                      <a16:creationId xmlns:a16="http://schemas.microsoft.com/office/drawing/2014/main" id="{1E86C981-A041-479D-A21A-AFDCAEEB23D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49514" y="4451993"/>
                  <a:ext cx="261257" cy="246221"/>
                </a:xfrm>
                <a:prstGeom prst="rect">
                  <a:avLst/>
                </a:prstGeom>
                <a:blipFill>
                  <a:blip r:embed="rId1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93" name="Group 192">
            <a:extLst>
              <a:ext uri="{FF2B5EF4-FFF2-40B4-BE49-F238E27FC236}">
                <a16:creationId xmlns:a16="http://schemas.microsoft.com/office/drawing/2014/main" id="{241D0B72-629F-4F3E-8516-35E65A38C99C}"/>
              </a:ext>
            </a:extLst>
          </p:cNvPr>
          <p:cNvGrpSpPr/>
          <p:nvPr/>
        </p:nvGrpSpPr>
        <p:grpSpPr>
          <a:xfrm>
            <a:off x="3356765" y="4954685"/>
            <a:ext cx="3583729" cy="5088947"/>
            <a:chOff x="-68213" y="1"/>
            <a:chExt cx="3583729" cy="5088947"/>
          </a:xfrm>
        </p:grpSpPr>
        <p:pic>
          <p:nvPicPr>
            <p:cNvPr id="194" name="Picture 1124" descr="A picture containing drawing&#10;&#10;Description automatically generated">
              <a:extLst>
                <a:ext uri="{FF2B5EF4-FFF2-40B4-BE49-F238E27FC236}">
                  <a16:creationId xmlns:a16="http://schemas.microsoft.com/office/drawing/2014/main" id="{91E1E28C-28A4-4BBA-A04A-FFFF1F29227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52931" y="31750"/>
              <a:ext cx="440335" cy="2927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95" name="TextBox 194">
              <a:extLst>
                <a:ext uri="{FF2B5EF4-FFF2-40B4-BE49-F238E27FC236}">
                  <a16:creationId xmlns:a16="http://schemas.microsoft.com/office/drawing/2014/main" id="{9425052A-A477-45FF-9DAB-A73181A969C1}"/>
                </a:ext>
              </a:extLst>
            </p:cNvPr>
            <p:cNvSpPr txBox="1"/>
            <p:nvPr/>
          </p:nvSpPr>
          <p:spPr>
            <a:xfrm>
              <a:off x="0" y="1"/>
              <a:ext cx="3429000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GB" sz="1000" b="1" u="sng" dirty="0">
                  <a:latin typeface="Arial" panose="020B0604020202020204" pitchFamily="34" charset="0"/>
                  <a:cs typeface="Arial" panose="020B0604020202020204" pitchFamily="34" charset="0"/>
                </a:rPr>
                <a:t>SOH CAH TOA Purposeful Practice</a:t>
              </a:r>
            </a:p>
            <a:p>
              <a:endParaRPr lang="en-GB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GB" sz="1000" dirty="0">
                  <a:latin typeface="Arial" panose="020B0604020202020204" pitchFamily="34" charset="0"/>
                  <a:cs typeface="Arial" panose="020B0604020202020204" pitchFamily="34" charset="0"/>
                </a:rPr>
                <a:t>Label the sides as Opposite (O), Hypotenuse (H) and Adjacent (A) in relation to the labelled angle.  </a:t>
              </a:r>
            </a:p>
          </p:txBody>
        </p:sp>
        <p:sp>
          <p:nvSpPr>
            <p:cNvPr id="196" name="Isosceles Triangle 195">
              <a:extLst>
                <a:ext uri="{FF2B5EF4-FFF2-40B4-BE49-F238E27FC236}">
                  <a16:creationId xmlns:a16="http://schemas.microsoft.com/office/drawing/2014/main" id="{41723167-3CFD-4A0D-9FF9-98E9E012E91C}"/>
                </a:ext>
              </a:extLst>
            </p:cNvPr>
            <p:cNvSpPr/>
            <p:nvPr/>
          </p:nvSpPr>
          <p:spPr>
            <a:xfrm>
              <a:off x="294968" y="793727"/>
              <a:ext cx="771276" cy="1168621"/>
            </a:xfrm>
            <a:prstGeom prst="triangle">
              <a:avLst>
                <a:gd name="adj" fmla="val 100000"/>
              </a:avLst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7" name="Rectangle 196">
              <a:extLst>
                <a:ext uri="{FF2B5EF4-FFF2-40B4-BE49-F238E27FC236}">
                  <a16:creationId xmlns:a16="http://schemas.microsoft.com/office/drawing/2014/main" id="{7531A0AB-48AC-4374-AA46-95042174EF86}"/>
                </a:ext>
              </a:extLst>
            </p:cNvPr>
            <p:cNvSpPr/>
            <p:nvPr/>
          </p:nvSpPr>
          <p:spPr>
            <a:xfrm>
              <a:off x="940368" y="1836472"/>
              <a:ext cx="125876" cy="12587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8" name="Isosceles Triangle 197">
              <a:extLst>
                <a:ext uri="{FF2B5EF4-FFF2-40B4-BE49-F238E27FC236}">
                  <a16:creationId xmlns:a16="http://schemas.microsoft.com/office/drawing/2014/main" id="{607D8657-3123-4907-ACBD-1E8DDD972752}"/>
                </a:ext>
              </a:extLst>
            </p:cNvPr>
            <p:cNvSpPr/>
            <p:nvPr/>
          </p:nvSpPr>
          <p:spPr>
            <a:xfrm>
              <a:off x="1609808" y="712355"/>
              <a:ext cx="1510772" cy="407156"/>
            </a:xfrm>
            <a:prstGeom prst="triangle">
              <a:avLst>
                <a:gd name="adj" fmla="val 100000"/>
              </a:avLst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9" name="Isosceles Triangle 198">
              <a:extLst>
                <a:ext uri="{FF2B5EF4-FFF2-40B4-BE49-F238E27FC236}">
                  <a16:creationId xmlns:a16="http://schemas.microsoft.com/office/drawing/2014/main" id="{0D4E6C5F-3CF5-4147-9381-47AB57312DA1}"/>
                </a:ext>
              </a:extLst>
            </p:cNvPr>
            <p:cNvSpPr/>
            <p:nvPr/>
          </p:nvSpPr>
          <p:spPr>
            <a:xfrm>
              <a:off x="1381933" y="1306021"/>
              <a:ext cx="1092209" cy="566223"/>
            </a:xfrm>
            <a:prstGeom prst="triangle">
              <a:avLst>
                <a:gd name="adj" fmla="val 100000"/>
              </a:avLst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0" name="Isosceles Triangle 199">
              <a:extLst>
                <a:ext uri="{FF2B5EF4-FFF2-40B4-BE49-F238E27FC236}">
                  <a16:creationId xmlns:a16="http://schemas.microsoft.com/office/drawing/2014/main" id="{300B0140-DBC2-4BCE-8841-C0D26604C1EB}"/>
                </a:ext>
              </a:extLst>
            </p:cNvPr>
            <p:cNvSpPr/>
            <p:nvPr/>
          </p:nvSpPr>
          <p:spPr>
            <a:xfrm rot="9520021" flipH="1">
              <a:off x="1641183" y="2297226"/>
              <a:ext cx="1510772" cy="566223"/>
            </a:xfrm>
            <a:prstGeom prst="triangle">
              <a:avLst>
                <a:gd name="adj" fmla="val 100000"/>
              </a:avLst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1" name="Rectangle 200">
              <a:extLst>
                <a:ext uri="{FF2B5EF4-FFF2-40B4-BE49-F238E27FC236}">
                  <a16:creationId xmlns:a16="http://schemas.microsoft.com/office/drawing/2014/main" id="{F78D2BF4-1024-4C8C-ADC4-7CD3F1D49C56}"/>
                </a:ext>
              </a:extLst>
            </p:cNvPr>
            <p:cNvSpPr/>
            <p:nvPr/>
          </p:nvSpPr>
          <p:spPr>
            <a:xfrm>
              <a:off x="2348266" y="1749984"/>
              <a:ext cx="125876" cy="12226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2" name="Rectangle 201">
              <a:extLst>
                <a:ext uri="{FF2B5EF4-FFF2-40B4-BE49-F238E27FC236}">
                  <a16:creationId xmlns:a16="http://schemas.microsoft.com/office/drawing/2014/main" id="{7DBB85A7-8853-441F-9DE5-362BE7FC52AB}"/>
                </a:ext>
              </a:extLst>
            </p:cNvPr>
            <p:cNvSpPr/>
            <p:nvPr/>
          </p:nvSpPr>
          <p:spPr>
            <a:xfrm>
              <a:off x="2994072" y="993635"/>
              <a:ext cx="125876" cy="12587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3" name="Rectangle 202">
              <a:extLst>
                <a:ext uri="{FF2B5EF4-FFF2-40B4-BE49-F238E27FC236}">
                  <a16:creationId xmlns:a16="http://schemas.microsoft.com/office/drawing/2014/main" id="{0EF0398E-AC81-44CE-9723-018B17C3FF2F}"/>
                </a:ext>
              </a:extLst>
            </p:cNvPr>
            <p:cNvSpPr/>
            <p:nvPr/>
          </p:nvSpPr>
          <p:spPr>
            <a:xfrm rot="20407722">
              <a:off x="2900400" y="2061882"/>
              <a:ext cx="125876" cy="12587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4" name="Isosceles Triangle 203">
              <a:extLst>
                <a:ext uri="{FF2B5EF4-FFF2-40B4-BE49-F238E27FC236}">
                  <a16:creationId xmlns:a16="http://schemas.microsoft.com/office/drawing/2014/main" id="{EC1FA4BB-CF65-4409-A221-1FF5501F213E}"/>
                </a:ext>
              </a:extLst>
            </p:cNvPr>
            <p:cNvSpPr/>
            <p:nvPr/>
          </p:nvSpPr>
          <p:spPr>
            <a:xfrm>
              <a:off x="410546" y="2332656"/>
              <a:ext cx="577907" cy="1040012"/>
            </a:xfrm>
            <a:prstGeom prst="triangle">
              <a:avLst>
                <a:gd name="adj" fmla="val 100000"/>
              </a:avLst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5" name="Isosceles Triangle 204">
              <a:extLst>
                <a:ext uri="{FF2B5EF4-FFF2-40B4-BE49-F238E27FC236}">
                  <a16:creationId xmlns:a16="http://schemas.microsoft.com/office/drawing/2014/main" id="{D72089CF-1AF0-48BE-88EF-D15CF857194C}"/>
                </a:ext>
              </a:extLst>
            </p:cNvPr>
            <p:cNvSpPr/>
            <p:nvPr/>
          </p:nvSpPr>
          <p:spPr>
            <a:xfrm flipH="1">
              <a:off x="988453" y="2332788"/>
              <a:ext cx="577907" cy="1040012"/>
            </a:xfrm>
            <a:prstGeom prst="triangle">
              <a:avLst>
                <a:gd name="adj" fmla="val 100000"/>
              </a:avLst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6" name="Rectangle 205">
              <a:extLst>
                <a:ext uri="{FF2B5EF4-FFF2-40B4-BE49-F238E27FC236}">
                  <a16:creationId xmlns:a16="http://schemas.microsoft.com/office/drawing/2014/main" id="{5B0384A4-162D-41F4-884E-BB12FD3593DF}"/>
                </a:ext>
              </a:extLst>
            </p:cNvPr>
            <p:cNvSpPr/>
            <p:nvPr/>
          </p:nvSpPr>
          <p:spPr>
            <a:xfrm>
              <a:off x="862577" y="3246792"/>
              <a:ext cx="125876" cy="12587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7" name="Rectangle 206">
              <a:extLst>
                <a:ext uri="{FF2B5EF4-FFF2-40B4-BE49-F238E27FC236}">
                  <a16:creationId xmlns:a16="http://schemas.microsoft.com/office/drawing/2014/main" id="{EE9E2EDF-77B8-445C-ABFA-6D872C8FE428}"/>
                </a:ext>
              </a:extLst>
            </p:cNvPr>
            <p:cNvSpPr/>
            <p:nvPr/>
          </p:nvSpPr>
          <p:spPr>
            <a:xfrm>
              <a:off x="1928037" y="2910528"/>
              <a:ext cx="1298525" cy="655057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208" name="Straight Connector 207">
              <a:extLst>
                <a:ext uri="{FF2B5EF4-FFF2-40B4-BE49-F238E27FC236}">
                  <a16:creationId xmlns:a16="http://schemas.microsoft.com/office/drawing/2014/main" id="{78835ECE-CB2B-49BF-98F9-019815078B69}"/>
                </a:ext>
              </a:extLst>
            </p:cNvPr>
            <p:cNvCxnSpPr>
              <a:cxnSpLocks/>
            </p:cNvCxnSpPr>
            <p:nvPr/>
          </p:nvCxnSpPr>
          <p:spPr>
            <a:xfrm>
              <a:off x="1928037" y="2910528"/>
              <a:ext cx="1298525" cy="655057"/>
            </a:xfrm>
            <a:prstGeom prst="lin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sp>
          <p:nvSpPr>
            <p:cNvPr id="209" name="Isosceles Triangle 208">
              <a:extLst>
                <a:ext uri="{FF2B5EF4-FFF2-40B4-BE49-F238E27FC236}">
                  <a16:creationId xmlns:a16="http://schemas.microsoft.com/office/drawing/2014/main" id="{13861C5E-D99F-47B6-B13D-404E05A4F708}"/>
                </a:ext>
              </a:extLst>
            </p:cNvPr>
            <p:cNvSpPr/>
            <p:nvPr/>
          </p:nvSpPr>
          <p:spPr>
            <a:xfrm rot="1765864">
              <a:off x="390335" y="3552672"/>
              <a:ext cx="980527" cy="943798"/>
            </a:xfrm>
            <a:prstGeom prst="triangle">
              <a:avLst>
                <a:gd name="adj" fmla="val 100000"/>
              </a:avLst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0" name="Rectangle 209">
              <a:extLst>
                <a:ext uri="{FF2B5EF4-FFF2-40B4-BE49-F238E27FC236}">
                  <a16:creationId xmlns:a16="http://schemas.microsoft.com/office/drawing/2014/main" id="{DA0C8C67-B741-402D-83E5-A59CBCB36643}"/>
                </a:ext>
              </a:extLst>
            </p:cNvPr>
            <p:cNvSpPr/>
            <p:nvPr/>
          </p:nvSpPr>
          <p:spPr>
            <a:xfrm rot="1765864">
              <a:off x="987997" y="4531176"/>
              <a:ext cx="125876" cy="12226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1" name="Isosceles Triangle 210">
              <a:extLst>
                <a:ext uri="{FF2B5EF4-FFF2-40B4-BE49-F238E27FC236}">
                  <a16:creationId xmlns:a16="http://schemas.microsoft.com/office/drawing/2014/main" id="{818B045A-B0B9-4BBB-BB90-5E5CA22B44D1}"/>
                </a:ext>
              </a:extLst>
            </p:cNvPr>
            <p:cNvSpPr/>
            <p:nvPr/>
          </p:nvSpPr>
          <p:spPr>
            <a:xfrm>
              <a:off x="1941642" y="3823975"/>
              <a:ext cx="1021696" cy="965531"/>
            </a:xfrm>
            <a:prstGeom prst="triangle">
              <a:avLst>
                <a:gd name="adj" fmla="val 50107"/>
              </a:avLst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2" name="Rectangle 211">
              <a:extLst>
                <a:ext uri="{FF2B5EF4-FFF2-40B4-BE49-F238E27FC236}">
                  <a16:creationId xmlns:a16="http://schemas.microsoft.com/office/drawing/2014/main" id="{12487BC5-9BB2-4DB0-B281-22F2377B5989}"/>
                </a:ext>
              </a:extLst>
            </p:cNvPr>
            <p:cNvSpPr/>
            <p:nvPr/>
          </p:nvSpPr>
          <p:spPr>
            <a:xfrm>
              <a:off x="3100686" y="2910528"/>
              <a:ext cx="125876" cy="12226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3" name="Arc 212">
              <a:extLst>
                <a:ext uri="{FF2B5EF4-FFF2-40B4-BE49-F238E27FC236}">
                  <a16:creationId xmlns:a16="http://schemas.microsoft.com/office/drawing/2014/main" id="{16AB197D-8AE3-4F93-AA00-35CA63E9C4BC}"/>
                </a:ext>
              </a:extLst>
            </p:cNvPr>
            <p:cNvSpPr/>
            <p:nvPr/>
          </p:nvSpPr>
          <p:spPr>
            <a:xfrm>
              <a:off x="776307" y="503790"/>
              <a:ext cx="579874" cy="579874"/>
            </a:xfrm>
            <a:prstGeom prst="arc">
              <a:avLst>
                <a:gd name="adj1" fmla="val 5323391"/>
                <a:gd name="adj2" fmla="val 7319910"/>
              </a:avLst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4" name="Arc 213">
              <a:extLst>
                <a:ext uri="{FF2B5EF4-FFF2-40B4-BE49-F238E27FC236}">
                  <a16:creationId xmlns:a16="http://schemas.microsoft.com/office/drawing/2014/main" id="{BD1C36FA-AB21-47CE-92DB-65B56FAE5DFE}"/>
                </a:ext>
              </a:extLst>
            </p:cNvPr>
            <p:cNvSpPr/>
            <p:nvPr/>
          </p:nvSpPr>
          <p:spPr>
            <a:xfrm>
              <a:off x="1319871" y="824138"/>
              <a:ext cx="579874" cy="579874"/>
            </a:xfrm>
            <a:prstGeom prst="arc">
              <a:avLst>
                <a:gd name="adj1" fmla="val 20706560"/>
                <a:gd name="adj2" fmla="val 25493"/>
              </a:avLst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5" name="Arc 214">
              <a:extLst>
                <a:ext uri="{FF2B5EF4-FFF2-40B4-BE49-F238E27FC236}">
                  <a16:creationId xmlns:a16="http://schemas.microsoft.com/office/drawing/2014/main" id="{33FC13C2-D286-4C58-945C-0ADAF9E2E791}"/>
                </a:ext>
              </a:extLst>
            </p:cNvPr>
            <p:cNvSpPr/>
            <p:nvPr/>
          </p:nvSpPr>
          <p:spPr>
            <a:xfrm>
              <a:off x="2180856" y="983600"/>
              <a:ext cx="579874" cy="579874"/>
            </a:xfrm>
            <a:prstGeom prst="arc">
              <a:avLst>
                <a:gd name="adj1" fmla="val 5307456"/>
                <a:gd name="adj2" fmla="val 8813937"/>
              </a:avLst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6" name="Arc 215">
              <a:extLst>
                <a:ext uri="{FF2B5EF4-FFF2-40B4-BE49-F238E27FC236}">
                  <a16:creationId xmlns:a16="http://schemas.microsoft.com/office/drawing/2014/main" id="{FB72E552-0FF5-4C14-89FC-C476E6B2F3CE}"/>
                </a:ext>
              </a:extLst>
            </p:cNvPr>
            <p:cNvSpPr/>
            <p:nvPr/>
          </p:nvSpPr>
          <p:spPr>
            <a:xfrm>
              <a:off x="695167" y="2033372"/>
              <a:ext cx="579874" cy="579874"/>
            </a:xfrm>
            <a:prstGeom prst="arc">
              <a:avLst>
                <a:gd name="adj1" fmla="val 5308504"/>
                <a:gd name="adj2" fmla="val 6983179"/>
              </a:avLst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7" name="Arc 216">
              <a:extLst>
                <a:ext uri="{FF2B5EF4-FFF2-40B4-BE49-F238E27FC236}">
                  <a16:creationId xmlns:a16="http://schemas.microsoft.com/office/drawing/2014/main" id="{2D00BFD4-3846-47A6-A77F-3C3AC7D5A923}"/>
                </a:ext>
              </a:extLst>
            </p:cNvPr>
            <p:cNvSpPr/>
            <p:nvPr/>
          </p:nvSpPr>
          <p:spPr>
            <a:xfrm>
              <a:off x="1296446" y="2290400"/>
              <a:ext cx="579874" cy="579874"/>
            </a:xfrm>
            <a:prstGeom prst="arc">
              <a:avLst>
                <a:gd name="adj1" fmla="val 20411203"/>
                <a:gd name="adj2" fmla="val 77473"/>
              </a:avLst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8" name="Arc 217">
              <a:extLst>
                <a:ext uri="{FF2B5EF4-FFF2-40B4-BE49-F238E27FC236}">
                  <a16:creationId xmlns:a16="http://schemas.microsoft.com/office/drawing/2014/main" id="{721B81A9-B9C7-4BBC-B9D4-C0854337FF3B}"/>
                </a:ext>
              </a:extLst>
            </p:cNvPr>
            <p:cNvSpPr/>
            <p:nvPr/>
          </p:nvSpPr>
          <p:spPr>
            <a:xfrm>
              <a:off x="2935642" y="3288431"/>
              <a:ext cx="579874" cy="579874"/>
            </a:xfrm>
            <a:prstGeom prst="arc">
              <a:avLst>
                <a:gd name="adj1" fmla="val 12598672"/>
                <a:gd name="adj2" fmla="val 16243420"/>
              </a:avLst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19" name="Arc 218">
              <a:extLst>
                <a:ext uri="{FF2B5EF4-FFF2-40B4-BE49-F238E27FC236}">
                  <a16:creationId xmlns:a16="http://schemas.microsoft.com/office/drawing/2014/main" id="{8ABFD268-9820-4CE5-A9B4-88BD52AA2766}"/>
                </a:ext>
              </a:extLst>
            </p:cNvPr>
            <p:cNvSpPr/>
            <p:nvPr/>
          </p:nvSpPr>
          <p:spPr>
            <a:xfrm>
              <a:off x="-68213" y="3875061"/>
              <a:ext cx="579874" cy="579874"/>
            </a:xfrm>
            <a:prstGeom prst="arc">
              <a:avLst>
                <a:gd name="adj1" fmla="val 21135596"/>
                <a:gd name="adj2" fmla="val 2021131"/>
              </a:avLst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0" name="Arc 219">
              <a:extLst>
                <a:ext uri="{FF2B5EF4-FFF2-40B4-BE49-F238E27FC236}">
                  <a16:creationId xmlns:a16="http://schemas.microsoft.com/office/drawing/2014/main" id="{327EB71E-4A14-4DD1-88F9-0985DDB0E4CA}"/>
                </a:ext>
              </a:extLst>
            </p:cNvPr>
            <p:cNvSpPr/>
            <p:nvPr/>
          </p:nvSpPr>
          <p:spPr>
            <a:xfrm>
              <a:off x="1651705" y="4509074"/>
              <a:ext cx="579874" cy="579874"/>
            </a:xfrm>
            <a:prstGeom prst="arc">
              <a:avLst>
                <a:gd name="adj1" fmla="val 17802924"/>
                <a:gd name="adj2" fmla="val 21469713"/>
              </a:avLst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221" name="Straight Connector 220">
              <a:extLst>
                <a:ext uri="{FF2B5EF4-FFF2-40B4-BE49-F238E27FC236}">
                  <a16:creationId xmlns:a16="http://schemas.microsoft.com/office/drawing/2014/main" id="{71B841C9-C8C7-481E-AB83-D8FEC8D36F4F}"/>
                </a:ext>
              </a:extLst>
            </p:cNvPr>
            <p:cNvCxnSpPr>
              <a:cxnSpLocks/>
            </p:cNvCxnSpPr>
            <p:nvPr/>
          </p:nvCxnSpPr>
          <p:spPr>
            <a:xfrm>
              <a:off x="671800" y="2780522"/>
              <a:ext cx="87412" cy="72140"/>
            </a:xfrm>
            <a:prstGeom prst="lin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222" name="Straight Connector 221">
              <a:extLst>
                <a:ext uri="{FF2B5EF4-FFF2-40B4-BE49-F238E27FC236}">
                  <a16:creationId xmlns:a16="http://schemas.microsoft.com/office/drawing/2014/main" id="{94B2E3EF-671C-46B0-9851-9D46EDD716E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215948" y="2785745"/>
              <a:ext cx="87412" cy="72140"/>
            </a:xfrm>
            <a:prstGeom prst="lin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223" name="Straight Connector 222">
              <a:extLst>
                <a:ext uri="{FF2B5EF4-FFF2-40B4-BE49-F238E27FC236}">
                  <a16:creationId xmlns:a16="http://schemas.microsoft.com/office/drawing/2014/main" id="{C16457F8-8DD1-4849-870C-D0AA69D88F1C}"/>
                </a:ext>
              </a:extLst>
            </p:cNvPr>
            <p:cNvCxnSpPr>
              <a:cxnSpLocks/>
            </p:cNvCxnSpPr>
            <p:nvPr/>
          </p:nvCxnSpPr>
          <p:spPr>
            <a:xfrm>
              <a:off x="2136356" y="4268006"/>
              <a:ext cx="87412" cy="72140"/>
            </a:xfrm>
            <a:prstGeom prst="lin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224" name="Straight Connector 223">
              <a:extLst>
                <a:ext uri="{FF2B5EF4-FFF2-40B4-BE49-F238E27FC236}">
                  <a16:creationId xmlns:a16="http://schemas.microsoft.com/office/drawing/2014/main" id="{FB4BF8AB-8428-4CA3-9AFE-8EC31326E6D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680504" y="4273229"/>
              <a:ext cx="87412" cy="72140"/>
            </a:xfrm>
            <a:prstGeom prst="lin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25" name="TextBox 224">
                  <a:extLst>
                    <a:ext uri="{FF2B5EF4-FFF2-40B4-BE49-F238E27FC236}">
                      <a16:creationId xmlns:a16="http://schemas.microsoft.com/office/drawing/2014/main" id="{4B3A8ED3-B258-464C-B906-EF2DAC300FAD}"/>
                    </a:ext>
                  </a:extLst>
                </p:cNvPr>
                <p:cNvSpPr txBox="1"/>
                <p:nvPr/>
              </p:nvSpPr>
              <p:spPr>
                <a:xfrm>
                  <a:off x="1907251" y="930605"/>
                  <a:ext cx="26125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000" i="1" dirty="0" smtClean="0">
                            <a:latin typeface="Cambria Math" panose="02040503050406030204" pitchFamily="18" charset="0"/>
                          </a:rPr>
                          <m:t>𝑎</m:t>
                        </m:r>
                      </m:oMath>
                    </m:oMathPara>
                  </a14:m>
                  <a:endParaRPr lang="en-GB" sz="1000" dirty="0"/>
                </a:p>
              </p:txBody>
            </p:sp>
          </mc:Choice>
          <mc:Fallback>
            <p:sp>
              <p:nvSpPr>
                <p:cNvPr id="225" name="TextBox 224">
                  <a:extLst>
                    <a:ext uri="{FF2B5EF4-FFF2-40B4-BE49-F238E27FC236}">
                      <a16:creationId xmlns:a16="http://schemas.microsoft.com/office/drawing/2014/main" id="{4B3A8ED3-B258-464C-B906-EF2DAC300FA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07251" y="930605"/>
                  <a:ext cx="261257" cy="246221"/>
                </a:xfrm>
                <a:prstGeom prst="rect">
                  <a:avLst/>
                </a:prstGeom>
                <a:blipFill>
                  <a:blip r:embed="rId1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26" name="TextBox 225">
                  <a:extLst>
                    <a:ext uri="{FF2B5EF4-FFF2-40B4-BE49-F238E27FC236}">
                      <a16:creationId xmlns:a16="http://schemas.microsoft.com/office/drawing/2014/main" id="{1D5E20C4-C24D-4820-A36F-1D27078CBAC1}"/>
                    </a:ext>
                  </a:extLst>
                </p:cNvPr>
                <p:cNvSpPr txBox="1"/>
                <p:nvPr/>
              </p:nvSpPr>
              <p:spPr>
                <a:xfrm>
                  <a:off x="2109882" y="1458620"/>
                  <a:ext cx="26125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000" b="0" i="1" dirty="0" smtClean="0">
                            <a:latin typeface="Cambria Math" panose="02040503050406030204" pitchFamily="18" charset="0"/>
                          </a:rPr>
                          <m:t>𝑏</m:t>
                        </m:r>
                      </m:oMath>
                    </m:oMathPara>
                  </a14:m>
                  <a:endParaRPr lang="en-GB" sz="1000" dirty="0"/>
                </a:p>
              </p:txBody>
            </p:sp>
          </mc:Choice>
          <mc:Fallback>
            <p:sp>
              <p:nvSpPr>
                <p:cNvPr id="226" name="TextBox 225">
                  <a:extLst>
                    <a:ext uri="{FF2B5EF4-FFF2-40B4-BE49-F238E27FC236}">
                      <a16:creationId xmlns:a16="http://schemas.microsoft.com/office/drawing/2014/main" id="{1D5E20C4-C24D-4820-A36F-1D27078CBAC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09882" y="1458620"/>
                  <a:ext cx="261257" cy="246221"/>
                </a:xfrm>
                <a:prstGeom prst="rect">
                  <a:avLst/>
                </a:prstGeom>
                <a:blipFill>
                  <a:blip r:embed="rId1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27" name="TextBox 226">
                  <a:extLst>
                    <a:ext uri="{FF2B5EF4-FFF2-40B4-BE49-F238E27FC236}">
                      <a16:creationId xmlns:a16="http://schemas.microsoft.com/office/drawing/2014/main" id="{7FE62F8C-E034-4668-B29B-9E52748FB9EA}"/>
                    </a:ext>
                  </a:extLst>
                </p:cNvPr>
                <p:cNvSpPr txBox="1"/>
                <p:nvPr/>
              </p:nvSpPr>
              <p:spPr>
                <a:xfrm>
                  <a:off x="835452" y="1038586"/>
                  <a:ext cx="26125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000" b="0" i="1" dirty="0" smtClean="0">
                            <a:latin typeface="Cambria Math" panose="02040503050406030204" pitchFamily="18" charset="0"/>
                          </a:rPr>
                          <m:t>𝑐</m:t>
                        </m:r>
                      </m:oMath>
                    </m:oMathPara>
                  </a14:m>
                  <a:endParaRPr lang="en-GB" sz="1000" dirty="0"/>
                </a:p>
              </p:txBody>
            </p:sp>
          </mc:Choice>
          <mc:Fallback>
            <p:sp>
              <p:nvSpPr>
                <p:cNvPr id="227" name="TextBox 226">
                  <a:extLst>
                    <a:ext uri="{FF2B5EF4-FFF2-40B4-BE49-F238E27FC236}">
                      <a16:creationId xmlns:a16="http://schemas.microsoft.com/office/drawing/2014/main" id="{7FE62F8C-E034-4668-B29B-9E52748FB9E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35452" y="1038586"/>
                  <a:ext cx="261257" cy="246221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28" name="TextBox 227">
                  <a:extLst>
                    <a:ext uri="{FF2B5EF4-FFF2-40B4-BE49-F238E27FC236}">
                      <a16:creationId xmlns:a16="http://schemas.microsoft.com/office/drawing/2014/main" id="{D6D5D644-84DC-40DB-9917-9CF746FA0B3C}"/>
                    </a:ext>
                  </a:extLst>
                </p:cNvPr>
                <p:cNvSpPr txBox="1"/>
                <p:nvPr/>
              </p:nvSpPr>
              <p:spPr>
                <a:xfrm>
                  <a:off x="1881408" y="2390046"/>
                  <a:ext cx="26125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000" b="0" i="1" dirty="0" smtClean="0">
                            <a:latin typeface="Cambria Math" panose="02040503050406030204" pitchFamily="18" charset="0"/>
                          </a:rPr>
                          <m:t>𝑑</m:t>
                        </m:r>
                      </m:oMath>
                    </m:oMathPara>
                  </a14:m>
                  <a:endParaRPr lang="en-GB" sz="1000" dirty="0"/>
                </a:p>
              </p:txBody>
            </p:sp>
          </mc:Choice>
          <mc:Fallback>
            <p:sp>
              <p:nvSpPr>
                <p:cNvPr id="228" name="TextBox 227">
                  <a:extLst>
                    <a:ext uri="{FF2B5EF4-FFF2-40B4-BE49-F238E27FC236}">
                      <a16:creationId xmlns:a16="http://schemas.microsoft.com/office/drawing/2014/main" id="{D6D5D644-84DC-40DB-9917-9CF746FA0B3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881408" y="2390046"/>
                  <a:ext cx="261257" cy="246221"/>
                </a:xfrm>
                <a:prstGeom prst="rect">
                  <a:avLst/>
                </a:prstGeom>
                <a:blipFill>
                  <a:blip r:embed="rId2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29" name="TextBox 228">
                  <a:extLst>
                    <a:ext uri="{FF2B5EF4-FFF2-40B4-BE49-F238E27FC236}">
                      <a16:creationId xmlns:a16="http://schemas.microsoft.com/office/drawing/2014/main" id="{EB94E4E8-774F-4EEC-A0FC-93E7FB084E80}"/>
                    </a:ext>
                  </a:extLst>
                </p:cNvPr>
                <p:cNvSpPr txBox="1"/>
                <p:nvPr/>
              </p:nvSpPr>
              <p:spPr>
                <a:xfrm>
                  <a:off x="764450" y="2558050"/>
                  <a:ext cx="26125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000" b="0" i="1" dirty="0" smtClean="0">
                            <a:latin typeface="Cambria Math" panose="02040503050406030204" pitchFamily="18" charset="0"/>
                          </a:rPr>
                          <m:t>𝑒</m:t>
                        </m:r>
                      </m:oMath>
                    </m:oMathPara>
                  </a14:m>
                  <a:endParaRPr lang="en-GB" sz="1000" dirty="0"/>
                </a:p>
              </p:txBody>
            </p:sp>
          </mc:Choice>
          <mc:Fallback>
            <p:sp>
              <p:nvSpPr>
                <p:cNvPr id="229" name="TextBox 228">
                  <a:extLst>
                    <a:ext uri="{FF2B5EF4-FFF2-40B4-BE49-F238E27FC236}">
                      <a16:creationId xmlns:a16="http://schemas.microsoft.com/office/drawing/2014/main" id="{EB94E4E8-774F-4EEC-A0FC-93E7FB084E8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64450" y="2558050"/>
                  <a:ext cx="261257" cy="246221"/>
                </a:xfrm>
                <a:prstGeom prst="rect">
                  <a:avLst/>
                </a:prstGeom>
                <a:blipFill>
                  <a:blip r:embed="rId1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30" name="TextBox 229">
                  <a:extLst>
                    <a:ext uri="{FF2B5EF4-FFF2-40B4-BE49-F238E27FC236}">
                      <a16:creationId xmlns:a16="http://schemas.microsoft.com/office/drawing/2014/main" id="{71BA2842-AAC8-4F14-96DA-046A338726D7}"/>
                    </a:ext>
                  </a:extLst>
                </p:cNvPr>
                <p:cNvSpPr txBox="1"/>
                <p:nvPr/>
              </p:nvSpPr>
              <p:spPr>
                <a:xfrm>
                  <a:off x="2887126" y="3144801"/>
                  <a:ext cx="26125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000" b="0" i="1" dirty="0" smtClean="0">
                            <a:latin typeface="Cambria Math" panose="02040503050406030204" pitchFamily="18" charset="0"/>
                          </a:rPr>
                          <m:t>𝑓</m:t>
                        </m:r>
                      </m:oMath>
                    </m:oMathPara>
                  </a14:m>
                  <a:endParaRPr lang="en-GB" sz="1000" dirty="0"/>
                </a:p>
              </p:txBody>
            </p:sp>
          </mc:Choice>
          <mc:Fallback>
            <p:sp>
              <p:nvSpPr>
                <p:cNvPr id="230" name="TextBox 229">
                  <a:extLst>
                    <a:ext uri="{FF2B5EF4-FFF2-40B4-BE49-F238E27FC236}">
                      <a16:creationId xmlns:a16="http://schemas.microsoft.com/office/drawing/2014/main" id="{71BA2842-AAC8-4F14-96DA-046A338726D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887126" y="3144801"/>
                  <a:ext cx="261257" cy="246221"/>
                </a:xfrm>
                <a:prstGeom prst="rect">
                  <a:avLst/>
                </a:prstGeom>
                <a:blipFill>
                  <a:blip r:embed="rId12"/>
                  <a:stretch>
                    <a:fillRect b="-2500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31" name="TextBox 230">
                  <a:extLst>
                    <a:ext uri="{FF2B5EF4-FFF2-40B4-BE49-F238E27FC236}">
                      <a16:creationId xmlns:a16="http://schemas.microsoft.com/office/drawing/2014/main" id="{E7A66EE2-1BB9-4253-B2F6-93C8C6721E64}"/>
                    </a:ext>
                  </a:extLst>
                </p:cNvPr>
                <p:cNvSpPr txBox="1"/>
                <p:nvPr/>
              </p:nvSpPr>
              <p:spPr>
                <a:xfrm>
                  <a:off x="451488" y="4112147"/>
                  <a:ext cx="26125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000" b="0" i="1" dirty="0" smtClean="0">
                            <a:latin typeface="Cambria Math" panose="02040503050406030204" pitchFamily="18" charset="0"/>
                          </a:rPr>
                          <m:t>𝑔</m:t>
                        </m:r>
                      </m:oMath>
                    </m:oMathPara>
                  </a14:m>
                  <a:endParaRPr lang="en-GB" sz="1000" dirty="0"/>
                </a:p>
              </p:txBody>
            </p:sp>
          </mc:Choice>
          <mc:Fallback>
            <p:sp>
              <p:nvSpPr>
                <p:cNvPr id="231" name="TextBox 230">
                  <a:extLst>
                    <a:ext uri="{FF2B5EF4-FFF2-40B4-BE49-F238E27FC236}">
                      <a16:creationId xmlns:a16="http://schemas.microsoft.com/office/drawing/2014/main" id="{E7A66EE2-1BB9-4253-B2F6-93C8C6721E6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51488" y="4112147"/>
                  <a:ext cx="261257" cy="246221"/>
                </a:xfrm>
                <a:prstGeom prst="rect">
                  <a:avLst/>
                </a:prstGeom>
                <a:blipFill>
                  <a:blip r:embed="rId1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32" name="TextBox 231">
                  <a:extLst>
                    <a:ext uri="{FF2B5EF4-FFF2-40B4-BE49-F238E27FC236}">
                      <a16:creationId xmlns:a16="http://schemas.microsoft.com/office/drawing/2014/main" id="{E00E76F1-F809-44F3-8720-20F1F58F2614}"/>
                    </a:ext>
                  </a:extLst>
                </p:cNvPr>
                <p:cNvSpPr txBox="1"/>
                <p:nvPr/>
              </p:nvSpPr>
              <p:spPr>
                <a:xfrm>
                  <a:off x="2149514" y="4451993"/>
                  <a:ext cx="26125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000" b="0" i="1" dirty="0" smtClean="0">
                            <a:latin typeface="Cambria Math" panose="02040503050406030204" pitchFamily="18" charset="0"/>
                          </a:rPr>
                          <m:t>h</m:t>
                        </m:r>
                      </m:oMath>
                    </m:oMathPara>
                  </a14:m>
                  <a:endParaRPr lang="en-GB" sz="1000" dirty="0"/>
                </a:p>
              </p:txBody>
            </p:sp>
          </mc:Choice>
          <mc:Fallback>
            <p:sp>
              <p:nvSpPr>
                <p:cNvPr id="232" name="TextBox 231">
                  <a:extLst>
                    <a:ext uri="{FF2B5EF4-FFF2-40B4-BE49-F238E27FC236}">
                      <a16:creationId xmlns:a16="http://schemas.microsoft.com/office/drawing/2014/main" id="{E00E76F1-F809-44F3-8720-20F1F58F261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49514" y="4451993"/>
                  <a:ext cx="261257" cy="246221"/>
                </a:xfrm>
                <a:prstGeom prst="rect">
                  <a:avLst/>
                </a:prstGeom>
                <a:blipFill>
                  <a:blip r:embed="rId2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32925200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</TotalTime>
  <Words>148</Words>
  <Application>Microsoft Office PowerPoint</Application>
  <PresentationFormat>A4 Paper (210x297 mm)</PresentationFormat>
  <Paragraphs>44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Danielle Moosajee</dc:creator>
  <cp:lastModifiedBy>Danielle Moosajee</cp:lastModifiedBy>
  <cp:revision>4</cp:revision>
  <dcterms:created xsi:type="dcterms:W3CDTF">2020-08-05T19:38:56Z</dcterms:created>
  <dcterms:modified xsi:type="dcterms:W3CDTF">2020-08-05T20:40:38Z</dcterms:modified>
</cp:coreProperties>
</file>