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9"/>
  </p:notesMasterIdLst>
  <p:sldIdLst>
    <p:sldId id="291" r:id="rId3"/>
    <p:sldId id="256" r:id="rId4"/>
    <p:sldId id="261" r:id="rId5"/>
    <p:sldId id="262" r:id="rId6"/>
    <p:sldId id="263" r:id="rId7"/>
    <p:sldId id="264" r:id="rId8"/>
    <p:sldId id="265" r:id="rId9"/>
    <p:sldId id="286" r:id="rId10"/>
    <p:sldId id="257" r:id="rId11"/>
    <p:sldId id="266" r:id="rId12"/>
    <p:sldId id="267" r:id="rId13"/>
    <p:sldId id="268" r:id="rId14"/>
    <p:sldId id="269" r:id="rId15"/>
    <p:sldId id="270" r:id="rId16"/>
    <p:sldId id="287" r:id="rId17"/>
    <p:sldId id="258" r:id="rId18"/>
    <p:sldId id="271" r:id="rId19"/>
    <p:sldId id="272" r:id="rId20"/>
    <p:sldId id="273" r:id="rId21"/>
    <p:sldId id="274" r:id="rId22"/>
    <p:sldId id="275" r:id="rId23"/>
    <p:sldId id="288" r:id="rId24"/>
    <p:sldId id="259" r:id="rId25"/>
    <p:sldId id="276" r:id="rId26"/>
    <p:sldId id="277" r:id="rId27"/>
    <p:sldId id="278" r:id="rId28"/>
    <p:sldId id="279" r:id="rId29"/>
    <p:sldId id="280" r:id="rId30"/>
    <p:sldId id="289" r:id="rId31"/>
    <p:sldId id="260" r:id="rId32"/>
    <p:sldId id="281" r:id="rId33"/>
    <p:sldId id="282" r:id="rId34"/>
    <p:sldId id="283" r:id="rId35"/>
    <p:sldId id="284" r:id="rId36"/>
    <p:sldId id="285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 smtClean="0">
                <a:latin typeface="Comic Sans MS" pitchFamily="66" charset="0"/>
              </a:rPr>
              <a:t>Complete the exit ticket,</a:t>
            </a:r>
            <a:r>
              <a:rPr lang="en-GB" sz="2092" baseline="0" dirty="0" smtClean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What did</a:t>
            </a:r>
            <a:r>
              <a:rPr lang="en-GB" sz="2400" baseline="0" dirty="0" smtClean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29 November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>
                <a:latin typeface="Comic Sans MS" pitchFamily="66" charset="0"/>
              </a:rPr>
              <a:t>Christmaths</a:t>
            </a:r>
            <a:r>
              <a:rPr lang="en-GB" sz="1600" baseline="0" dirty="0" smtClean="0">
                <a:latin typeface="Comic Sans MS" pitchFamily="66" charset="0"/>
              </a:rPr>
              <a:t> Quiz!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33" t="3477" r="1133" b="3477"/>
          <a:stretch/>
        </p:blipFill>
        <p:spPr>
          <a:xfrm>
            <a:off x="-103032" y="5547714"/>
            <a:ext cx="1997044" cy="14096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33" t="3477" r="1133" b="3477"/>
          <a:stretch/>
        </p:blipFill>
        <p:spPr>
          <a:xfrm rot="11814023">
            <a:off x="7326067" y="4335"/>
            <a:ext cx="1997044" cy="1409678"/>
          </a:xfrm>
          <a:prstGeom prst="rect">
            <a:avLst/>
          </a:prstGeom>
        </p:spPr>
      </p:pic>
      <p:pic>
        <p:nvPicPr>
          <p:cNvPr id="1028" name="Picture 4" descr="Image result for christmas tree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65" y="405443"/>
            <a:ext cx="455985" cy="45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anta hat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560" y="5780999"/>
            <a:ext cx="1104057" cy="84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29 November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</a:t>
            </a:r>
            <a:r>
              <a:rPr lang="en-GB" sz="1400" baseline="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Title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700808"/>
            <a:ext cx="87849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u="sng" dirty="0" smtClean="0">
                <a:latin typeface="Comic Sans MS" panose="030F0702030302020204" pitchFamily="66" charset="0"/>
              </a:rPr>
              <a:t>Instructions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Comic Sans MS" panose="030F0702030302020204" pitchFamily="66" charset="0"/>
              </a:rPr>
              <a:t>Five rounds of five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Comic Sans MS" panose="030F0702030302020204" pitchFamily="66" charset="0"/>
              </a:rPr>
              <a:t>Combination of maths and Christmas (</a:t>
            </a:r>
            <a:r>
              <a:rPr lang="en-GB" sz="2500" dirty="0" err="1" smtClean="0">
                <a:latin typeface="Comic Sans MS" panose="030F0702030302020204" pitchFamily="66" charset="0"/>
              </a:rPr>
              <a:t>Christmaths</a:t>
            </a:r>
            <a:r>
              <a:rPr lang="en-GB" sz="2500" dirty="0" smtClean="0">
                <a:latin typeface="Comic Sans MS" panose="030F0702030302020204" pitchFamily="66" charset="0"/>
              </a:rPr>
              <a:t>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Comic Sans MS" panose="030F0702030302020204" pitchFamily="66" charset="0"/>
              </a:rPr>
              <a:t>No calculators allowed (you won’t need them anyway </a:t>
            </a:r>
            <a:r>
              <a:rPr lang="en-GB" sz="25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)</a:t>
            </a:r>
            <a:endParaRPr lang="en-GB" sz="2500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Comic Sans MS" panose="030F0702030302020204" pitchFamily="66" charset="0"/>
              </a:rPr>
              <a:t>Think of a (sensible) team name and write it at the top of your answer sheet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Comic Sans MS" panose="030F0702030302020204" pitchFamily="66" charset="0"/>
              </a:rPr>
              <a:t>Write your answers clearly in the correct places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Comic Sans MS" panose="030F0702030302020204" pitchFamily="66" charset="0"/>
              </a:rPr>
              <a:t>Have fun!</a:t>
            </a:r>
            <a:endParaRPr lang="en-GB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42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071862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Calculate the Highest Common Factor of 54 and 90.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R2 Q1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R2 Q2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2636912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the mean of the following data set: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25	21	26	28	23	27</a:t>
            </a:r>
          </a:p>
        </p:txBody>
      </p:sp>
    </p:spTree>
    <p:extLst>
      <p:ext uri="{BB962C8B-B14F-4D97-AF65-F5344CB8AC3E}">
        <p14:creationId xmlns:p14="http://schemas.microsoft.com/office/powerpoint/2010/main" val="34224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R2 Q3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2852936"/>
                <a:ext cx="7848872" cy="1611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Calculate </a:t>
                </a:r>
              </a:p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(3−2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×4)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32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52936"/>
                <a:ext cx="7848872" cy="1611852"/>
              </a:xfrm>
              <a:prstGeom prst="rect">
                <a:avLst/>
              </a:prstGeom>
              <a:blipFill>
                <a:blip r:embed="rId2"/>
                <a:stretch>
                  <a:fillRect t="-4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5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2852936"/>
                <a:ext cx="7848872" cy="1611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Calculate </a:t>
                </a:r>
              </a:p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×421</m:t>
                      </m:r>
                    </m:oMath>
                  </m:oMathPara>
                </a14:m>
                <a:endParaRPr lang="en-GB" sz="32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52936"/>
                <a:ext cx="7848872" cy="1611852"/>
              </a:xfrm>
              <a:prstGeom prst="rect">
                <a:avLst/>
              </a:prstGeom>
              <a:blipFill>
                <a:blip r:embed="rId2"/>
                <a:stretch>
                  <a:fillRect t="-4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R2 Q4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36912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Name the song featuring the lyrics: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“Dashing through the snow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On a one-horse open sleigh”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R2 Q5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1196752"/>
                <a:ext cx="8496944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 smtClean="0">
                    <a:latin typeface="Comic Sans MS" panose="030F0702030302020204" pitchFamily="66" charset="0"/>
                  </a:rPr>
                  <a:t>Round 2 Answers</a:t>
                </a:r>
              </a:p>
              <a:p>
                <a:pPr algn="ctr"/>
                <a:endParaRPr lang="en-GB" sz="2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Swap your answer sheet with a neighbouring team!</a:t>
                </a:r>
              </a:p>
              <a:p>
                <a:pPr algn="ctr"/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Q1:	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Q2:	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Q3:	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26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Q4:	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314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Q5:	Jingle Bells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496944" cy="4524315"/>
              </a:xfrm>
              <a:prstGeom prst="rect">
                <a:avLst/>
              </a:prstGeom>
              <a:blipFill>
                <a:blip r:embed="rId2"/>
                <a:stretch>
                  <a:fillRect l="-1435" t="-2426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 2 3"/>
          <p:cNvSpPr/>
          <p:nvPr/>
        </p:nvSpPr>
        <p:spPr>
          <a:xfrm>
            <a:off x="4355976" y="2924944"/>
            <a:ext cx="5616624" cy="295232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Swap back to see how you did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1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132856"/>
            <a:ext cx="77048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anose="030F0702030302020204" pitchFamily="66" charset="0"/>
              </a:rPr>
              <a:t>Round 3</a:t>
            </a:r>
          </a:p>
          <a:p>
            <a:pPr algn="ctr"/>
            <a:endParaRPr lang="en-GB" sz="44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(A little tricky)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960384"/>
            <a:ext cx="78488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Calculate the volume of the cuboid.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Don’t forget to include units in your answer!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R3 Q1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621" y="3097416"/>
            <a:ext cx="37147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563888" y="5199206"/>
            <a:ext cx="2592288" cy="71917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08104" y="3140968"/>
            <a:ext cx="936104" cy="100811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300192" y="4365104"/>
            <a:ext cx="144016" cy="7200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5610086"/>
            <a:ext cx="83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35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0152" y="4540478"/>
            <a:ext cx="83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8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9633" y="3310670"/>
            <a:ext cx="83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20 cm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26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847726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1200 people were asked about how they travel to work. How many people cycle?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R3 Q2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right angle pie char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68960"/>
            <a:ext cx="4536504" cy="340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2492896"/>
                <a:ext cx="7848872" cy="2707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b="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3200" b="0" dirty="0" smtClean="0">
                    <a:latin typeface="Comic Sans MS" panose="030F0702030302020204" pitchFamily="66" charset="0"/>
                  </a:rPr>
                  <a:t>, </a:t>
                </a:r>
              </a:p>
              <a:p>
                <a:pPr algn="ctr"/>
                <a:r>
                  <a:rPr lang="en-GB" sz="3200" b="0" dirty="0" smtClean="0">
                    <a:latin typeface="Comic Sans MS" panose="030F0702030302020204" pitchFamily="66" charset="0"/>
                  </a:rPr>
                  <a:t>calculate the value of</a:t>
                </a:r>
              </a:p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200" b="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92896"/>
                <a:ext cx="7848872" cy="27077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R3 Q3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6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132856"/>
            <a:ext cx="77048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anose="030F0702030302020204" pitchFamily="66" charset="0"/>
              </a:rPr>
              <a:t>Round 1</a:t>
            </a:r>
          </a:p>
          <a:p>
            <a:pPr algn="ctr"/>
            <a:endParaRPr lang="en-GB" sz="4400" dirty="0">
              <a:latin typeface="Comic Sans MS" panose="030F0702030302020204" pitchFamily="66" charset="0"/>
            </a:endParaRPr>
          </a:p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(Fairly easy)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7564" y="1850113"/>
                <a:ext cx="78488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Calculate the size of the angle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1850113"/>
                <a:ext cx="7848872" cy="584775"/>
              </a:xfrm>
              <a:prstGeom prst="rect">
                <a:avLst/>
              </a:prstGeom>
              <a:blipFill>
                <a:blip r:embed="rId2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R3 Q4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51720" y="2924944"/>
            <a:ext cx="5436604" cy="2448147"/>
            <a:chOff x="2483768" y="3140967"/>
            <a:chExt cx="4248472" cy="165618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483768" y="4797152"/>
              <a:ext cx="42484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483768" y="3140968"/>
              <a:ext cx="1728192" cy="16561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211960" y="3140967"/>
              <a:ext cx="576064" cy="16561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Pie 16"/>
          <p:cNvSpPr/>
          <p:nvPr/>
        </p:nvSpPr>
        <p:spPr>
          <a:xfrm>
            <a:off x="1460409" y="4786654"/>
            <a:ext cx="1172876" cy="1172876"/>
          </a:xfrm>
          <a:prstGeom prst="pie">
            <a:avLst>
              <a:gd name="adj1" fmla="val 18779223"/>
              <a:gd name="adj2" fmla="val 381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Pie 17"/>
          <p:cNvSpPr/>
          <p:nvPr/>
        </p:nvSpPr>
        <p:spPr>
          <a:xfrm>
            <a:off x="3681655" y="2344850"/>
            <a:ext cx="1172876" cy="1172876"/>
          </a:xfrm>
          <a:prstGeom prst="pie">
            <a:avLst>
              <a:gd name="adj1" fmla="val 4470694"/>
              <a:gd name="adj2" fmla="val 79721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>
            <a:off x="4409076" y="4786654"/>
            <a:ext cx="1172876" cy="1172876"/>
          </a:xfrm>
          <a:prstGeom prst="pie">
            <a:avLst>
              <a:gd name="adj1" fmla="val 15267338"/>
              <a:gd name="adj2" fmla="val 215998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94833" y="4652201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833" y="4652201"/>
                <a:ext cx="432048" cy="461665"/>
              </a:xfrm>
              <a:prstGeom prst="rect">
                <a:avLst/>
              </a:prstGeom>
              <a:blipFill>
                <a:blip r:embed="rId3"/>
                <a:stretch>
                  <a:fillRect r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68774" y="3549869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774" y="3549869"/>
                <a:ext cx="432048" cy="461665"/>
              </a:xfrm>
              <a:prstGeom prst="rect">
                <a:avLst/>
              </a:prstGeom>
              <a:blipFill>
                <a:blip r:embed="rId4"/>
                <a:stretch>
                  <a:fillRect l="-4225" r="-5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22707" y="4804601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707" y="4804601"/>
                <a:ext cx="432048" cy="461665"/>
              </a:xfrm>
              <a:prstGeom prst="rect">
                <a:avLst/>
              </a:prstGeom>
              <a:blipFill>
                <a:blip r:embed="rId5"/>
                <a:stretch>
                  <a:fillRect l="-2817" r="-5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21297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wrote ‘A Christmas Carol’?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R3 Q5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8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1196752"/>
                <a:ext cx="8496944" cy="4740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 smtClean="0">
                    <a:latin typeface="Comic Sans MS" panose="030F0702030302020204" pitchFamily="66" charset="0"/>
                  </a:rPr>
                  <a:t>Round 3 Answers</a:t>
                </a:r>
              </a:p>
              <a:p>
                <a:pPr algn="ctr"/>
                <a:endParaRPr lang="en-GB" sz="2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Swap your answer sheet with a neighbouring team!</a:t>
                </a:r>
              </a:p>
              <a:p>
                <a:pPr algn="ctr"/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Q1: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5600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800" baseline="30000" dirty="0" smtClean="0">
                    <a:latin typeface="Comic Sans MS" panose="030F0702030302020204" pitchFamily="66" charset="0"/>
                  </a:rPr>
                  <a:t>3</a:t>
                </a:r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Q2: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300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Q3: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Q4: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105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Q5:	Charles Dickens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496944" cy="4740850"/>
              </a:xfrm>
              <a:prstGeom prst="rect">
                <a:avLst/>
              </a:prstGeom>
              <a:blipFill>
                <a:blip r:embed="rId2"/>
                <a:stretch>
                  <a:fillRect l="-1435" t="-2314" b="-17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 2 3"/>
          <p:cNvSpPr/>
          <p:nvPr/>
        </p:nvSpPr>
        <p:spPr>
          <a:xfrm>
            <a:off x="4355976" y="2924944"/>
            <a:ext cx="5616624" cy="295232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Swap back to see how you did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23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132856"/>
            <a:ext cx="77048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anose="030F0702030302020204" pitchFamily="66" charset="0"/>
              </a:rPr>
              <a:t>Round 4</a:t>
            </a:r>
          </a:p>
          <a:p>
            <a:pPr algn="ctr"/>
            <a:endParaRPr lang="en-GB" sz="4400" dirty="0">
              <a:latin typeface="Comic Sans MS" panose="030F0702030302020204" pitchFamily="66" charset="0"/>
            </a:endParaRPr>
          </a:p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(Pretty tough)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49289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Calculate the n</a:t>
            </a:r>
            <a:r>
              <a:rPr lang="en-GB" sz="32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3200" dirty="0" smtClean="0">
                <a:latin typeface="Comic Sans MS" panose="030F0702030302020204" pitchFamily="66" charset="0"/>
              </a:rPr>
              <a:t> term of the sequence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4	7	10	13	16	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R4 Q1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2780928"/>
                <a:ext cx="7848872" cy="2041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Calculate</a:t>
                </a:r>
              </a:p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780928"/>
                <a:ext cx="7848872" cy="2041649"/>
              </a:xfrm>
              <a:prstGeom prst="rect">
                <a:avLst/>
              </a:prstGeom>
              <a:blipFill>
                <a:blip r:embed="rId2"/>
                <a:stretch>
                  <a:fillRect t="-3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R4 Q2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78092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Calculate 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63% of £40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R4 Q3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3429000"/>
                <a:ext cx="78488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Round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9.8652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to one decimal place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29000"/>
                <a:ext cx="7848872" cy="584775"/>
              </a:xfrm>
              <a:prstGeom prst="rect">
                <a:avLst/>
              </a:prstGeom>
              <a:blipFill>
                <a:blip r:embed="rId2"/>
                <a:stretch>
                  <a:fillRect t="-13684" b="-3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R4 Q4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5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429000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name all eight reindeer?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R4 Q5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1196752"/>
                <a:ext cx="8496944" cy="5171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 smtClean="0">
                    <a:latin typeface="Comic Sans MS" panose="030F0702030302020204" pitchFamily="66" charset="0"/>
                  </a:rPr>
                  <a:t>Round 4 Answers</a:t>
                </a:r>
              </a:p>
              <a:p>
                <a:pPr algn="ctr"/>
                <a:endParaRPr lang="en-GB" sz="2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Swap your answer sheet with a neighbouring team!</a:t>
                </a:r>
              </a:p>
              <a:p>
                <a:pPr algn="ctr"/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Q1: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Q2: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Q3:	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£25.20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Q4:	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9.9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Q5:</a:t>
                </a:r>
                <a:r>
                  <a:rPr lang="en-GB" sz="2800" dirty="0">
                    <a:latin typeface="Comic Sans MS" panose="030F0702030302020204" pitchFamily="66" charset="0"/>
                  </a:rPr>
                  <a:t>	Dasher, Dancer, Prancer, Vixen, Comet,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	Cupid</a:t>
                </a:r>
                <a:r>
                  <a:rPr lang="en-GB" sz="2800" dirty="0">
                    <a:latin typeface="Comic Sans MS" panose="030F0702030302020204" pitchFamily="66" charset="0"/>
                  </a:rPr>
                  <a:t>,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Donner </a:t>
                </a:r>
                <a:r>
                  <a:rPr lang="en-GB" sz="2800" dirty="0">
                    <a:latin typeface="Comic Sans MS" panose="030F0702030302020204" pitchFamily="66" charset="0"/>
                  </a:rPr>
                  <a:t>and Blitzen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496944" cy="5171737"/>
              </a:xfrm>
              <a:prstGeom prst="rect">
                <a:avLst/>
              </a:prstGeom>
              <a:blipFill>
                <a:blip r:embed="rId2"/>
                <a:stretch>
                  <a:fillRect l="-1435" t="-2120" b="-1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 2 3"/>
          <p:cNvSpPr/>
          <p:nvPr/>
        </p:nvSpPr>
        <p:spPr>
          <a:xfrm>
            <a:off x="5076056" y="2348880"/>
            <a:ext cx="5616624" cy="295232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Swap back to see how you did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39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9289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Identify the prime numbers: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21	23	25	27	29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1152128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R1 Q1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0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132856"/>
            <a:ext cx="77048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anose="030F0702030302020204" pitchFamily="66" charset="0"/>
              </a:rPr>
              <a:t>Round 5</a:t>
            </a:r>
          </a:p>
          <a:p>
            <a:pPr algn="ctr"/>
            <a:endParaRPr lang="en-GB" sz="4400" dirty="0">
              <a:latin typeface="Comic Sans MS" panose="030F0702030302020204" pitchFamily="66" charset="0"/>
            </a:endParaRPr>
          </a:p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(Hard as nails)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83568" y="2708920"/>
                <a:ext cx="784887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Solve:</a:t>
                </a:r>
              </a:p>
              <a:p>
                <a:pPr algn="ctr"/>
                <a:endParaRPr lang="en-GB" sz="3200" dirty="0" smtClean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+7=41</m:t>
                      </m:r>
                    </m:oMath>
                  </m:oMathPara>
                </a14:m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708920"/>
                <a:ext cx="7848872" cy="1569660"/>
              </a:xfrm>
              <a:prstGeom prst="rect">
                <a:avLst/>
              </a:prstGeom>
              <a:blipFill>
                <a:blip r:embed="rId2"/>
                <a:stretch>
                  <a:fillRect t="-50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R5 Q1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027367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Calculate the </a:t>
            </a:r>
            <a:r>
              <a:rPr lang="en-GB" sz="3200" dirty="0" smtClean="0">
                <a:latin typeface="Comic Sans MS" panose="030F0702030302020204" pitchFamily="66" charset="0"/>
              </a:rPr>
              <a:t>area of the circle.</a:t>
            </a:r>
            <a:endParaRPr lang="en-GB" sz="32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R5 Q2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023828" y="2919537"/>
            <a:ext cx="3168352" cy="31683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9" idx="1"/>
            <a:endCxn id="9" idx="5"/>
          </p:cNvCxnSpPr>
          <p:nvPr/>
        </p:nvCxnSpPr>
        <p:spPr>
          <a:xfrm>
            <a:off x="3487822" y="3383531"/>
            <a:ext cx="2240364" cy="22403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Oval 16"/>
          <p:cNvSpPr/>
          <p:nvPr/>
        </p:nvSpPr>
        <p:spPr>
          <a:xfrm>
            <a:off x="4585144" y="4480853"/>
            <a:ext cx="45720" cy="457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238249" y="3815329"/>
            <a:ext cx="1053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20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R5 Q3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11560" y="2708920"/>
                <a:ext cx="7848872" cy="2041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Calculate </a:t>
                </a:r>
              </a:p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3200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708920"/>
                <a:ext cx="7848872" cy="2041649"/>
              </a:xfrm>
              <a:prstGeom prst="rect">
                <a:avLst/>
              </a:prstGeom>
              <a:blipFill>
                <a:blip r:embed="rId2"/>
                <a:stretch>
                  <a:fillRect t="-3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35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2564904"/>
                <a:ext cx="7848872" cy="2099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Simplify:</a:t>
                </a:r>
              </a:p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2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564904"/>
                <a:ext cx="7848872" cy="2099229"/>
              </a:xfrm>
              <a:prstGeom prst="rect">
                <a:avLst/>
              </a:prstGeom>
              <a:blipFill rotWithShape="0">
                <a:blip r:embed="rId2"/>
                <a:stretch>
                  <a:fillRect t="-3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R5 Q4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140968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colour did Father Christmas used to wear before he wore red?</a:t>
            </a:r>
            <a:endParaRPr lang="en-GB" sz="32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R5 Q5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23528" y="1196752"/>
                <a:ext cx="8496944" cy="4740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 smtClean="0">
                    <a:latin typeface="Comic Sans MS" panose="030F0702030302020204" pitchFamily="66" charset="0"/>
                  </a:rPr>
                  <a:t>Round 5 Answers</a:t>
                </a:r>
              </a:p>
              <a:p>
                <a:pPr algn="ctr"/>
                <a:endParaRPr lang="en-GB" sz="2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Swap your answer sheet with a neighbouring team!</a:t>
                </a:r>
              </a:p>
              <a:p>
                <a:pPr algn="ctr"/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Q1: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8.5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Q2: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314 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Q3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: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57</m:t>
                        </m:r>
                      </m:den>
                    </m:f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Q4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: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Q5:	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Green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496944" cy="4740850"/>
              </a:xfrm>
              <a:prstGeom prst="rect">
                <a:avLst/>
              </a:prstGeom>
              <a:blipFill>
                <a:blip r:embed="rId2"/>
                <a:stretch>
                  <a:fillRect l="-1435" t="-2314" b="-19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 2 3"/>
          <p:cNvSpPr/>
          <p:nvPr/>
        </p:nvSpPr>
        <p:spPr>
          <a:xfrm>
            <a:off x="4283968" y="2852936"/>
            <a:ext cx="5616624" cy="295232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Swap back to see how you did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1844824"/>
                <a:ext cx="78488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What are the coordinates of point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844824"/>
                <a:ext cx="7848872" cy="584775"/>
              </a:xfrm>
              <a:prstGeom prst="rect">
                <a:avLst/>
              </a:prstGeom>
              <a:blipFill>
                <a:blip r:embed="rId2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R1 Q2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coordina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1378"/>
            <a:ext cx="4080768" cy="416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59832" y="3717032"/>
                <a:ext cx="98182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717032"/>
                <a:ext cx="98182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84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276872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Sharon has 12 packets of crisps. 3 are Ready Salted. 4 are Salt and Vinegar. 5 are Cheese and Onion.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the probability that she selects Salt and Vinegar at random?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R1 Q3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2492896"/>
                <a:ext cx="7848872" cy="788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91</m:t>
                    </m:r>
                  </m:oMath>
                </a14:m>
                <a:endParaRPr lang="en-GB" sz="32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92896"/>
                <a:ext cx="7848872" cy="788742"/>
              </a:xfrm>
              <a:prstGeom prst="rect">
                <a:avLst/>
              </a:prstGeom>
              <a:blipFill>
                <a:blip r:embed="rId2"/>
                <a:stretch>
                  <a:fillRect b="-12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R1 Q4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533" y="1542971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Name the movie: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96752"/>
            <a:ext cx="1296144" cy="523220"/>
          </a:xfrm>
          <a:prstGeom prst="rect">
            <a:avLst/>
          </a:prstGeom>
          <a:noFill/>
          <a:ln w="5715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R1 Q5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Image result for santa clause mov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646" y="2348880"/>
            <a:ext cx="5148646" cy="38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1196752"/>
                <a:ext cx="8496944" cy="4703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 smtClean="0">
                    <a:latin typeface="Comic Sans MS" panose="030F0702030302020204" pitchFamily="66" charset="0"/>
                  </a:rPr>
                  <a:t>Round 1 Answers</a:t>
                </a:r>
              </a:p>
              <a:p>
                <a:pPr algn="ctr"/>
                <a:endParaRPr lang="en-GB" sz="2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Swap your answer sheet with a neighbouring team!</a:t>
                </a:r>
              </a:p>
              <a:p>
                <a:pPr algn="ctr"/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Q1:	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23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29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Q2: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(−4, 2)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Q3: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Q4: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26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Q5:	The Santa </a:t>
                </a:r>
                <a:r>
                  <a:rPr lang="en-GB" sz="2800" dirty="0" err="1" smtClean="0">
                    <a:latin typeface="Comic Sans MS" panose="030F0702030302020204" pitchFamily="66" charset="0"/>
                  </a:rPr>
                  <a:t>ClausE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496944" cy="4703980"/>
              </a:xfrm>
              <a:prstGeom prst="rect">
                <a:avLst/>
              </a:prstGeom>
              <a:blipFill>
                <a:blip r:embed="rId2"/>
                <a:stretch>
                  <a:fillRect l="-1435" t="-2332" b="-27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 2 3"/>
          <p:cNvSpPr/>
          <p:nvPr/>
        </p:nvSpPr>
        <p:spPr>
          <a:xfrm>
            <a:off x="4355976" y="2924944"/>
            <a:ext cx="5616624" cy="295232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Swap back to see how you did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0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132856"/>
            <a:ext cx="77048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anose="030F0702030302020204" pitchFamily="66" charset="0"/>
              </a:rPr>
              <a:t>Round 2</a:t>
            </a:r>
          </a:p>
          <a:p>
            <a:pPr algn="ctr"/>
            <a:endParaRPr lang="en-GB" sz="4400" dirty="0">
              <a:latin typeface="Comic Sans MS" panose="030F0702030302020204" pitchFamily="66" charset="0"/>
            </a:endParaRPr>
          </a:p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(Not too bad)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475</Words>
  <Application>Microsoft Office PowerPoint</Application>
  <PresentationFormat>On-screen Show (4:3)</PresentationFormat>
  <Paragraphs>160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52</cp:revision>
  <dcterms:created xsi:type="dcterms:W3CDTF">2015-07-01T12:05:39Z</dcterms:created>
  <dcterms:modified xsi:type="dcterms:W3CDTF">2018-11-29T11:43:41Z</dcterms:modified>
</cp:coreProperties>
</file>